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12"/>
  </p:notesMasterIdLst>
  <p:sldIdLst>
    <p:sldId id="257" r:id="rId2"/>
    <p:sldId id="296" r:id="rId3"/>
    <p:sldId id="297" r:id="rId4"/>
    <p:sldId id="298" r:id="rId5"/>
    <p:sldId id="299" r:id="rId6"/>
    <p:sldId id="300" r:id="rId7"/>
    <p:sldId id="301" r:id="rId8"/>
    <p:sldId id="302" r:id="rId9"/>
    <p:sldId id="303" r:id="rId10"/>
    <p:sldId id="30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E785E-1E4E-4A15-ACB0-901FBC8F102F}" type="datetimeFigureOut">
              <a:rPr lang="en-US" smtClean="0"/>
              <a:t>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791FDC-EA6C-4F13-95BC-8BF55865F55D}" type="slidenum">
              <a:rPr lang="en-US" smtClean="0"/>
              <a:t>‹#›</a:t>
            </a:fld>
            <a:endParaRPr lang="en-US"/>
          </a:p>
        </p:txBody>
      </p:sp>
    </p:spTree>
    <p:extLst>
      <p:ext uri="{BB962C8B-B14F-4D97-AF65-F5344CB8AC3E}">
        <p14:creationId xmlns:p14="http://schemas.microsoft.com/office/powerpoint/2010/main" val="5688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A12BB9F-F43C-45B0-9A59-02F89D7161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84B47B0-3948-4AA6-9D36-B1B6EC5DE311}" type="slidenum">
              <a:rPr lang="en-US" altLang="en-US"/>
              <a:pPr eaLnBrk="1" hangingPunct="1">
                <a:spcBef>
                  <a:spcPct val="0"/>
                </a:spcBef>
              </a:pPr>
              <a:t>9</a:t>
            </a:fld>
            <a:endParaRPr lang="en-US" altLang="en-US"/>
          </a:p>
        </p:txBody>
      </p:sp>
      <p:sp>
        <p:nvSpPr>
          <p:cNvPr id="33795" name="Rectangle 2">
            <a:extLst>
              <a:ext uri="{FF2B5EF4-FFF2-40B4-BE49-F238E27FC236}">
                <a16:creationId xmlns:a16="http://schemas.microsoft.com/office/drawing/2014/main" id="{53FB1BE3-F9D8-4749-92DA-883B1F8AD25F}"/>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CF175AEB-2D8C-4BB6-A780-F8B17D7631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12/4/2022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12/4/2022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12/4/2022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12/4/2022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12/4/2022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12/4/2022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12/4/2022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Writing Inequalities </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a:extLst>
              <a:ext uri="{FF2B5EF4-FFF2-40B4-BE49-F238E27FC236}">
                <a16:creationId xmlns:a16="http://schemas.microsoft.com/office/drawing/2014/main" id="{DE20A6E6-794A-4182-8DEB-845E88690E6F}"/>
              </a:ext>
            </a:extLst>
          </p:cNvPr>
          <p:cNvSpPr>
            <a:spLocks noChangeArrowheads="1"/>
          </p:cNvSpPr>
          <p:nvPr/>
        </p:nvSpPr>
        <p:spPr bwMode="auto">
          <a:xfrm>
            <a:off x="1752600" y="1219201"/>
            <a:ext cx="533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c. Give two combinations of olives that Dirk could buy.</a:t>
            </a:r>
          </a:p>
        </p:txBody>
      </p:sp>
      <p:sp>
        <p:nvSpPr>
          <p:cNvPr id="60423" name="Text Box 7">
            <a:extLst>
              <a:ext uri="{FF2B5EF4-FFF2-40B4-BE49-F238E27FC236}">
                <a16:creationId xmlns:a16="http://schemas.microsoft.com/office/drawing/2014/main" id="{06626958-8D01-4C33-A103-D9E07DE77775}"/>
              </a:ext>
            </a:extLst>
          </p:cNvPr>
          <p:cNvSpPr txBox="1">
            <a:spLocks noChangeArrowheads="1"/>
          </p:cNvSpPr>
          <p:nvPr/>
        </p:nvSpPr>
        <p:spPr bwMode="auto">
          <a:xfrm>
            <a:off x="2133600" y="2133600"/>
            <a:ext cx="4495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Two different combinations of olives that Dirk could purchase with $6 could be 1 pound of green olives and 1 pound of black olives or 0.5 pound of green olives and 2 pounds of black olives.    </a:t>
            </a:r>
          </a:p>
        </p:txBody>
      </p:sp>
      <p:sp>
        <p:nvSpPr>
          <p:cNvPr id="27653" name="Rectangle 14">
            <a:extLst>
              <a:ext uri="{FF2B5EF4-FFF2-40B4-BE49-F238E27FC236}">
                <a16:creationId xmlns:a16="http://schemas.microsoft.com/office/drawing/2014/main" id="{8BCCBA63-C756-4F85-9A22-D96FC78C804B}"/>
              </a:ext>
            </a:extLst>
          </p:cNvPr>
          <p:cNvSpPr>
            <a:spLocks noChangeArrowheads="1"/>
          </p:cNvSpPr>
          <p:nvPr/>
        </p:nvSpPr>
        <p:spPr bwMode="auto">
          <a:xfrm>
            <a:off x="8115300" y="5519738"/>
            <a:ext cx="16002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900">
              <a:latin typeface="Verdana" panose="020B0604030504040204" pitchFamily="34" charset="0"/>
            </a:endParaRPr>
          </a:p>
        </p:txBody>
      </p:sp>
      <p:sp>
        <p:nvSpPr>
          <p:cNvPr id="27654" name="Rectangle 15">
            <a:extLst>
              <a:ext uri="{FF2B5EF4-FFF2-40B4-BE49-F238E27FC236}">
                <a16:creationId xmlns:a16="http://schemas.microsoft.com/office/drawing/2014/main" id="{26BA886F-D1EA-420C-A8D6-CA7A81B39AE6}"/>
              </a:ext>
            </a:extLst>
          </p:cNvPr>
          <p:cNvSpPr>
            <a:spLocks noChangeArrowheads="1"/>
          </p:cNvSpPr>
          <p:nvPr/>
        </p:nvSpPr>
        <p:spPr bwMode="auto">
          <a:xfrm rot="16200000">
            <a:off x="6216650" y="3581400"/>
            <a:ext cx="16002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900">
              <a:latin typeface="Verdana" panose="020B0604030504040204" pitchFamily="34" charset="0"/>
            </a:endParaRPr>
          </a:p>
        </p:txBody>
      </p:sp>
      <p:pic>
        <p:nvPicPr>
          <p:cNvPr id="27655" name="Picture 19" descr="cio3b">
            <a:extLst>
              <a:ext uri="{FF2B5EF4-FFF2-40B4-BE49-F238E27FC236}">
                <a16:creationId xmlns:a16="http://schemas.microsoft.com/office/drawing/2014/main" id="{09B3FC83-5AB2-4DE6-B782-1152410C39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0574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0">
            <a:extLst>
              <a:ext uri="{FF2B5EF4-FFF2-40B4-BE49-F238E27FC236}">
                <a16:creationId xmlns:a16="http://schemas.microsoft.com/office/drawing/2014/main" id="{11D1EDD7-D961-4ECF-BEF2-8C7EBDF70895}"/>
              </a:ext>
            </a:extLst>
          </p:cNvPr>
          <p:cNvGrpSpPr>
            <a:grpSpLocks/>
          </p:cNvGrpSpPr>
          <p:nvPr/>
        </p:nvGrpSpPr>
        <p:grpSpPr bwMode="auto">
          <a:xfrm>
            <a:off x="7543801" y="3368676"/>
            <a:ext cx="1281113" cy="1127125"/>
            <a:chOff x="3609" y="2688"/>
            <a:chExt cx="807" cy="710"/>
          </a:xfrm>
        </p:grpSpPr>
        <p:sp>
          <p:nvSpPr>
            <p:cNvPr id="27657" name="Text Box 21">
              <a:extLst>
                <a:ext uri="{FF2B5EF4-FFF2-40B4-BE49-F238E27FC236}">
                  <a16:creationId xmlns:a16="http://schemas.microsoft.com/office/drawing/2014/main" id="{7672C058-CCA8-4B21-85E9-6F6650E5343A}"/>
                </a:ext>
              </a:extLst>
            </p:cNvPr>
            <p:cNvSpPr txBox="1">
              <a:spLocks noChangeArrowheads="1"/>
            </p:cNvSpPr>
            <p:nvPr/>
          </p:nvSpPr>
          <p:spPr bwMode="auto">
            <a:xfrm>
              <a:off x="3785" y="3110"/>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solidFill>
                    <a:srgbClr val="FF3300"/>
                  </a:solidFill>
                  <a:latin typeface="Arial" panose="020B0604020202020204" pitchFamily="34" charset="0"/>
                  <a:cs typeface="Arial" panose="020B0604020202020204" pitchFamily="34" charset="0"/>
                  <a:sym typeface="Symbol" panose="05050102010706020507" pitchFamily="18" charset="2"/>
                </a:rPr>
                <a:t></a:t>
              </a:r>
            </a:p>
          </p:txBody>
        </p:sp>
        <p:sp>
          <p:nvSpPr>
            <p:cNvPr id="27658" name="Text Box 22">
              <a:extLst>
                <a:ext uri="{FF2B5EF4-FFF2-40B4-BE49-F238E27FC236}">
                  <a16:creationId xmlns:a16="http://schemas.microsoft.com/office/drawing/2014/main" id="{FD7B3ECC-3422-4F1E-B007-E7F8C6B90961}"/>
                </a:ext>
              </a:extLst>
            </p:cNvPr>
            <p:cNvSpPr txBox="1">
              <a:spLocks noChangeArrowheads="1"/>
            </p:cNvSpPr>
            <p:nvPr/>
          </p:nvSpPr>
          <p:spPr bwMode="auto">
            <a:xfrm>
              <a:off x="3609" y="2781"/>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solidFill>
                    <a:srgbClr val="FF3300"/>
                  </a:solidFill>
                  <a:latin typeface="Arial" panose="020B0604020202020204" pitchFamily="34" charset="0"/>
                  <a:cs typeface="Arial" panose="020B0604020202020204" pitchFamily="34" charset="0"/>
                  <a:sym typeface="Symbol" panose="05050102010706020507" pitchFamily="18" charset="2"/>
                </a:rPr>
                <a:t></a:t>
              </a:r>
              <a:endParaRPr lang="en-US" altLang="en-US" sz="2400" b="1">
                <a:solidFill>
                  <a:srgbClr val="FF3300"/>
                </a:solidFill>
                <a:latin typeface="Arial" panose="020B0604020202020204" pitchFamily="34" charset="0"/>
                <a:cs typeface="Arial" panose="020B0604020202020204" pitchFamily="34" charset="0"/>
              </a:endParaRPr>
            </a:p>
          </p:txBody>
        </p:sp>
        <p:sp>
          <p:nvSpPr>
            <p:cNvPr id="27659" name="Text Box 23">
              <a:extLst>
                <a:ext uri="{FF2B5EF4-FFF2-40B4-BE49-F238E27FC236}">
                  <a16:creationId xmlns:a16="http://schemas.microsoft.com/office/drawing/2014/main" id="{CF900926-FE11-459B-B1F5-396193660AAA}"/>
                </a:ext>
              </a:extLst>
            </p:cNvPr>
            <p:cNvSpPr txBox="1">
              <a:spLocks noChangeArrowheads="1"/>
            </p:cNvSpPr>
            <p:nvPr/>
          </p:nvSpPr>
          <p:spPr bwMode="auto">
            <a:xfrm>
              <a:off x="3928" y="3014"/>
              <a:ext cx="4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b="1">
                  <a:latin typeface="Arial" panose="020B0604020202020204" pitchFamily="34" charset="0"/>
                </a:rPr>
                <a:t>(1, 1)</a:t>
              </a:r>
            </a:p>
          </p:txBody>
        </p:sp>
        <p:sp>
          <p:nvSpPr>
            <p:cNvPr id="27660" name="Text Box 24">
              <a:extLst>
                <a:ext uri="{FF2B5EF4-FFF2-40B4-BE49-F238E27FC236}">
                  <a16:creationId xmlns:a16="http://schemas.microsoft.com/office/drawing/2014/main" id="{B86F63A9-8530-4E4C-BB76-0A465F8F854A}"/>
                </a:ext>
              </a:extLst>
            </p:cNvPr>
            <p:cNvSpPr txBox="1">
              <a:spLocks noChangeArrowheads="1"/>
            </p:cNvSpPr>
            <p:nvPr/>
          </p:nvSpPr>
          <p:spPr bwMode="auto">
            <a:xfrm>
              <a:off x="3747" y="2688"/>
              <a:ext cx="6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b="1">
                  <a:latin typeface="Arial" panose="020B0604020202020204" pitchFamily="34" charset="0"/>
                </a:rPr>
                <a:t>(0.5, 2)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23"/>
                                        </p:tgtEl>
                                        <p:attrNameLst>
                                          <p:attrName>style.visibility</p:attrName>
                                        </p:attrNameLst>
                                      </p:cBhvr>
                                      <p:to>
                                        <p:strVal val="visible"/>
                                      </p:to>
                                    </p:set>
                                    <p:animEffect transition="in" filter="dissolve">
                                      <p:cBhvr>
                                        <p:cTn id="7" dur="500"/>
                                        <p:tgtEl>
                                          <p:spTgt spid="60423"/>
                                        </p:tgtEl>
                                      </p:cBhvr>
                                    </p:animEffect>
                                  </p:childTnLst>
                                </p:cTn>
                              </p:par>
                              <p:par>
                                <p:cTn id="8" presetID="4"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a:extLst>
              <a:ext uri="{FF2B5EF4-FFF2-40B4-BE49-F238E27FC236}">
                <a16:creationId xmlns:a16="http://schemas.microsoft.com/office/drawing/2014/main" id="{D1B33922-FD1D-4531-AE52-275C559CA370}"/>
              </a:ext>
            </a:extLst>
          </p:cNvPr>
          <p:cNvSpPr txBox="1">
            <a:spLocks noChangeArrowheads="1"/>
          </p:cNvSpPr>
          <p:nvPr/>
        </p:nvSpPr>
        <p:spPr bwMode="auto">
          <a:xfrm>
            <a:off x="1828800" y="1219201"/>
            <a:ext cx="8237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latin typeface="Verdana" panose="020B0604030504040204" pitchFamily="34" charset="0"/>
              </a:rPr>
              <a:t>Ada has at most 285 beads to make jewelry. A necklace requires 40 beads, and a bracelet requires 15 beads. </a:t>
            </a:r>
            <a:endParaRPr lang="en-US" altLang="en-US" sz="2400">
              <a:latin typeface="Times" panose="02020603050405020304" pitchFamily="18" charset="0"/>
            </a:endParaRPr>
          </a:p>
        </p:txBody>
      </p:sp>
      <p:sp>
        <p:nvSpPr>
          <p:cNvPr id="19459" name="Text Box 5">
            <a:extLst>
              <a:ext uri="{FF2B5EF4-FFF2-40B4-BE49-F238E27FC236}">
                <a16:creationId xmlns:a16="http://schemas.microsoft.com/office/drawing/2014/main" id="{EB54CD8D-827C-49FC-908E-268A6F8567FB}"/>
              </a:ext>
            </a:extLst>
          </p:cNvPr>
          <p:cNvSpPr txBox="1">
            <a:spLocks noChangeArrowheads="1"/>
          </p:cNvSpPr>
          <p:nvPr/>
        </p:nvSpPr>
        <p:spPr bwMode="auto">
          <a:xfrm>
            <a:off x="1524000" y="685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i="1" dirty="0">
                <a:solidFill>
                  <a:srgbClr val="FF3300"/>
                </a:solidFill>
                <a:latin typeface="Arial Black" panose="020B0A04020102020204" pitchFamily="34" charset="0"/>
              </a:rPr>
              <a:t>Application</a:t>
            </a:r>
          </a:p>
        </p:txBody>
      </p:sp>
      <p:sp>
        <p:nvSpPr>
          <p:cNvPr id="19460" name="Rectangle 6">
            <a:extLst>
              <a:ext uri="{FF2B5EF4-FFF2-40B4-BE49-F238E27FC236}">
                <a16:creationId xmlns:a16="http://schemas.microsoft.com/office/drawing/2014/main" id="{5B90B137-6172-4BEB-9477-B6F8C3C59B67}"/>
              </a:ext>
            </a:extLst>
          </p:cNvPr>
          <p:cNvSpPr>
            <a:spLocks noChangeArrowheads="1"/>
          </p:cNvSpPr>
          <p:nvPr/>
        </p:nvSpPr>
        <p:spPr bwMode="auto">
          <a:xfrm rot="10803578" flipV="1">
            <a:off x="1827214" y="2510265"/>
            <a:ext cx="8701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b="1">
                <a:latin typeface="Verdana" panose="020B0604030504040204" pitchFamily="34" charset="0"/>
              </a:rPr>
              <a:t>a. Write a linear inequality to describe the situation. </a:t>
            </a:r>
          </a:p>
        </p:txBody>
      </p:sp>
      <p:sp>
        <p:nvSpPr>
          <p:cNvPr id="52231" name="Text Box 7">
            <a:extLst>
              <a:ext uri="{FF2B5EF4-FFF2-40B4-BE49-F238E27FC236}">
                <a16:creationId xmlns:a16="http://schemas.microsoft.com/office/drawing/2014/main" id="{134D600E-7FA8-4CE7-9123-2B8F0DF69152}"/>
              </a:ext>
            </a:extLst>
          </p:cNvPr>
          <p:cNvSpPr txBox="1">
            <a:spLocks noChangeArrowheads="1"/>
          </p:cNvSpPr>
          <p:nvPr/>
        </p:nvSpPr>
        <p:spPr bwMode="auto">
          <a:xfrm>
            <a:off x="1828801" y="3444876"/>
            <a:ext cx="81692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Let </a:t>
            </a:r>
            <a:r>
              <a:rPr lang="en-US" altLang="en-US" sz="2400" i="1">
                <a:latin typeface="Verdana" panose="020B0604030504040204" pitchFamily="34" charset="0"/>
              </a:rPr>
              <a:t>x </a:t>
            </a:r>
            <a:r>
              <a:rPr lang="en-US" altLang="en-US" sz="2400">
                <a:latin typeface="Verdana" panose="020B0604030504040204" pitchFamily="34" charset="0"/>
              </a:rPr>
              <a:t>represent the number of necklaces and</a:t>
            </a:r>
            <a:r>
              <a:rPr lang="en-US" altLang="en-US" sz="2400" i="1">
                <a:latin typeface="Verdana" panose="020B0604030504040204" pitchFamily="34" charset="0"/>
              </a:rPr>
              <a:t> y </a:t>
            </a:r>
            <a:r>
              <a:rPr lang="en-US" altLang="en-US" sz="2400">
                <a:latin typeface="Verdana" panose="020B0604030504040204" pitchFamily="34" charset="0"/>
              </a:rPr>
              <a:t>the number of bracelets.</a:t>
            </a:r>
          </a:p>
        </p:txBody>
      </p:sp>
      <p:sp>
        <p:nvSpPr>
          <p:cNvPr id="52232" name="Text Box 8">
            <a:extLst>
              <a:ext uri="{FF2B5EF4-FFF2-40B4-BE49-F238E27FC236}">
                <a16:creationId xmlns:a16="http://schemas.microsoft.com/office/drawing/2014/main" id="{A80A8976-05B7-4972-A9AC-DCD0596ECBA5}"/>
              </a:ext>
            </a:extLst>
          </p:cNvPr>
          <p:cNvSpPr txBox="1">
            <a:spLocks noChangeArrowheads="1"/>
          </p:cNvSpPr>
          <p:nvPr/>
        </p:nvSpPr>
        <p:spPr bwMode="auto">
          <a:xfrm>
            <a:off x="1828801" y="4419600"/>
            <a:ext cx="828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latin typeface="Verdana" panose="020B0604030504040204" pitchFamily="34" charset="0"/>
              </a:rPr>
              <a:t>Write an inequality. Use ≤ for “at most.”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2231"/>
                                        </p:tgtEl>
                                        <p:attrNameLst>
                                          <p:attrName>style.visibility</p:attrName>
                                        </p:attrNameLst>
                                      </p:cBhvr>
                                      <p:to>
                                        <p:strVal val="visible"/>
                                      </p:to>
                                    </p:set>
                                    <p:anim calcmode="lin" valueType="num">
                                      <p:cBhvr>
                                        <p:cTn id="7" dur="1000" fill="hold"/>
                                        <p:tgtEl>
                                          <p:spTgt spid="52231"/>
                                        </p:tgtEl>
                                        <p:attrNameLst>
                                          <p:attrName>ppt_w</p:attrName>
                                        </p:attrNameLst>
                                      </p:cBhvr>
                                      <p:tavLst>
                                        <p:tav tm="0">
                                          <p:val>
                                            <p:strVal val="#ppt_w+.3"/>
                                          </p:val>
                                        </p:tav>
                                        <p:tav tm="100000">
                                          <p:val>
                                            <p:strVal val="#ppt_w"/>
                                          </p:val>
                                        </p:tav>
                                      </p:tavLst>
                                    </p:anim>
                                    <p:anim calcmode="lin" valueType="num">
                                      <p:cBhvr>
                                        <p:cTn id="8" dur="1000" fill="hold"/>
                                        <p:tgtEl>
                                          <p:spTgt spid="52231"/>
                                        </p:tgtEl>
                                        <p:attrNameLst>
                                          <p:attrName>ppt_h</p:attrName>
                                        </p:attrNameLst>
                                      </p:cBhvr>
                                      <p:tavLst>
                                        <p:tav tm="0">
                                          <p:val>
                                            <p:strVal val="#ppt_h"/>
                                          </p:val>
                                        </p:tav>
                                        <p:tav tm="100000">
                                          <p:val>
                                            <p:strVal val="#ppt_h"/>
                                          </p:val>
                                        </p:tav>
                                      </p:tavLst>
                                    </p:anim>
                                    <p:animEffect transition="in" filter="fade">
                                      <p:cBhvr>
                                        <p:cTn id="9" dur="1000"/>
                                        <p:tgtEl>
                                          <p:spTgt spid="5223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2232"/>
                                        </p:tgtEl>
                                        <p:attrNameLst>
                                          <p:attrName>style.visibility</p:attrName>
                                        </p:attrNameLst>
                                      </p:cBhvr>
                                      <p:to>
                                        <p:strVal val="visible"/>
                                      </p:to>
                                    </p:set>
                                    <p:anim calcmode="lin" valueType="num">
                                      <p:cBhvr>
                                        <p:cTn id="14" dur="1000" fill="hold"/>
                                        <p:tgtEl>
                                          <p:spTgt spid="52232"/>
                                        </p:tgtEl>
                                        <p:attrNameLst>
                                          <p:attrName>ppt_w</p:attrName>
                                        </p:attrNameLst>
                                      </p:cBhvr>
                                      <p:tavLst>
                                        <p:tav tm="0">
                                          <p:val>
                                            <p:strVal val="#ppt_w+.3"/>
                                          </p:val>
                                        </p:tav>
                                        <p:tav tm="100000">
                                          <p:val>
                                            <p:strVal val="#ppt_w"/>
                                          </p:val>
                                        </p:tav>
                                      </p:tavLst>
                                    </p:anim>
                                    <p:anim calcmode="lin" valueType="num">
                                      <p:cBhvr>
                                        <p:cTn id="15" dur="1000" fill="hold"/>
                                        <p:tgtEl>
                                          <p:spTgt spid="52232"/>
                                        </p:tgtEl>
                                        <p:attrNameLst>
                                          <p:attrName>ppt_h</p:attrName>
                                        </p:attrNameLst>
                                      </p:cBhvr>
                                      <p:tavLst>
                                        <p:tav tm="0">
                                          <p:val>
                                            <p:strVal val="#ppt_h"/>
                                          </p:val>
                                        </p:tav>
                                        <p:tav tm="100000">
                                          <p:val>
                                            <p:strVal val="#ppt_h"/>
                                          </p:val>
                                        </p:tav>
                                      </p:tavLst>
                                    </p:anim>
                                    <p:animEffect transition="in" filter="fade">
                                      <p:cBhvr>
                                        <p:cTn id="16" dur="1000"/>
                                        <p:tgtEl>
                                          <p:spTgt spid="52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22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a:extLst>
              <a:ext uri="{FF2B5EF4-FFF2-40B4-BE49-F238E27FC236}">
                <a16:creationId xmlns:a16="http://schemas.microsoft.com/office/drawing/2014/main" id="{F8F2FF63-473E-4CF3-9195-87E6729F837D}"/>
              </a:ext>
            </a:extLst>
          </p:cNvPr>
          <p:cNvGrpSpPr>
            <a:grpSpLocks/>
          </p:cNvGrpSpPr>
          <p:nvPr/>
        </p:nvGrpSpPr>
        <p:grpSpPr bwMode="auto">
          <a:xfrm>
            <a:off x="2286001" y="1171576"/>
            <a:ext cx="7383463" cy="1274763"/>
            <a:chOff x="432" y="1632"/>
            <a:chExt cx="4651" cy="803"/>
          </a:xfrm>
        </p:grpSpPr>
        <p:sp>
          <p:nvSpPr>
            <p:cNvPr id="20495" name="Text Box 6">
              <a:extLst>
                <a:ext uri="{FF2B5EF4-FFF2-40B4-BE49-F238E27FC236}">
                  <a16:creationId xmlns:a16="http://schemas.microsoft.com/office/drawing/2014/main" id="{6B92FE53-1215-4F8D-9ED9-6629D68F1413}"/>
                </a:ext>
              </a:extLst>
            </p:cNvPr>
            <p:cNvSpPr txBox="1">
              <a:spLocks noChangeArrowheads="1"/>
            </p:cNvSpPr>
            <p:nvPr/>
          </p:nvSpPr>
          <p:spPr bwMode="auto">
            <a:xfrm>
              <a:off x="432" y="1632"/>
              <a:ext cx="1042" cy="48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400" b="1">
                  <a:latin typeface="Arial" panose="020B0604020202020204" pitchFamily="34" charset="0"/>
                </a:rPr>
                <a:t>Necklace</a:t>
              </a:r>
            </a:p>
            <a:p>
              <a:pPr algn="ctr" eaLnBrk="1" hangingPunct="1">
                <a:lnSpc>
                  <a:spcPct val="50000"/>
                </a:lnSpc>
                <a:spcBef>
                  <a:spcPct val="25000"/>
                </a:spcBef>
                <a:buFontTx/>
                <a:buNone/>
              </a:pPr>
              <a:r>
                <a:rPr lang="en-US" altLang="en-US" sz="2400" b="1">
                  <a:latin typeface="Arial" panose="020B0604020202020204" pitchFamily="34" charset="0"/>
                </a:rPr>
                <a:t>beads</a:t>
              </a:r>
            </a:p>
          </p:txBody>
        </p:sp>
        <p:sp>
          <p:nvSpPr>
            <p:cNvPr id="20496" name="Text Box 7">
              <a:extLst>
                <a:ext uri="{FF2B5EF4-FFF2-40B4-BE49-F238E27FC236}">
                  <a16:creationId xmlns:a16="http://schemas.microsoft.com/office/drawing/2014/main" id="{FE9BE505-9E53-4239-84D7-171127AF98D8}"/>
                </a:ext>
              </a:extLst>
            </p:cNvPr>
            <p:cNvSpPr txBox="1">
              <a:spLocks noChangeArrowheads="1"/>
            </p:cNvSpPr>
            <p:nvPr/>
          </p:nvSpPr>
          <p:spPr bwMode="auto">
            <a:xfrm>
              <a:off x="2414" y="1637"/>
              <a:ext cx="1042" cy="480"/>
            </a:xfrm>
            <a:prstGeom prst="rect">
              <a:avLst/>
            </a:prstGeom>
            <a:solidFill>
              <a:srgbClr val="F4F6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400" b="1">
                  <a:latin typeface="Arial" panose="020B0604020202020204" pitchFamily="34" charset="0"/>
                </a:rPr>
                <a:t>bracelet</a:t>
              </a:r>
            </a:p>
            <a:p>
              <a:pPr algn="ctr" eaLnBrk="1" hangingPunct="1">
                <a:lnSpc>
                  <a:spcPct val="50000"/>
                </a:lnSpc>
                <a:spcBef>
                  <a:spcPct val="25000"/>
                </a:spcBef>
                <a:buFontTx/>
                <a:buNone/>
              </a:pPr>
              <a:r>
                <a:rPr lang="en-US" altLang="en-US" sz="2400" b="1">
                  <a:latin typeface="Arial" panose="020B0604020202020204" pitchFamily="34" charset="0"/>
                </a:rPr>
                <a:t>beads</a:t>
              </a:r>
            </a:p>
          </p:txBody>
        </p:sp>
        <p:sp>
          <p:nvSpPr>
            <p:cNvPr id="20497" name="Text Box 8">
              <a:extLst>
                <a:ext uri="{FF2B5EF4-FFF2-40B4-BE49-F238E27FC236}">
                  <a16:creationId xmlns:a16="http://schemas.microsoft.com/office/drawing/2014/main" id="{7E0069ED-D2A2-40AB-B283-D237B9EA600E}"/>
                </a:ext>
              </a:extLst>
            </p:cNvPr>
            <p:cNvSpPr txBox="1">
              <a:spLocks noChangeArrowheads="1"/>
            </p:cNvSpPr>
            <p:nvPr/>
          </p:nvSpPr>
          <p:spPr bwMode="auto">
            <a:xfrm>
              <a:off x="1670" y="1840"/>
              <a:ext cx="492" cy="250"/>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b="1">
                  <a:latin typeface="Verdana" panose="020B0604030504040204" pitchFamily="34" charset="0"/>
                </a:rPr>
                <a:t>plus</a:t>
              </a:r>
            </a:p>
          </p:txBody>
        </p:sp>
        <p:sp>
          <p:nvSpPr>
            <p:cNvPr id="20498" name="Text Box 9">
              <a:extLst>
                <a:ext uri="{FF2B5EF4-FFF2-40B4-BE49-F238E27FC236}">
                  <a16:creationId xmlns:a16="http://schemas.microsoft.com/office/drawing/2014/main" id="{177736EC-AC51-432E-8819-490ADFFED224}"/>
                </a:ext>
              </a:extLst>
            </p:cNvPr>
            <p:cNvSpPr txBox="1">
              <a:spLocks noChangeArrowheads="1"/>
            </p:cNvSpPr>
            <p:nvPr/>
          </p:nvSpPr>
          <p:spPr bwMode="auto">
            <a:xfrm>
              <a:off x="3614" y="1721"/>
              <a:ext cx="610" cy="419"/>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b="1">
                  <a:latin typeface="Verdana" panose="020B0604030504040204" pitchFamily="34" charset="0"/>
                </a:rPr>
                <a:t>is at</a:t>
              </a:r>
            </a:p>
            <a:p>
              <a:pPr algn="ctr" eaLnBrk="1" hangingPunct="1">
                <a:lnSpc>
                  <a:spcPct val="25000"/>
                </a:lnSpc>
                <a:spcBef>
                  <a:spcPct val="50000"/>
                </a:spcBef>
                <a:buFontTx/>
                <a:buNone/>
              </a:pPr>
              <a:r>
                <a:rPr lang="en-US" altLang="en-US" sz="2000" b="1">
                  <a:latin typeface="Verdana" panose="020B0604030504040204" pitchFamily="34" charset="0"/>
                </a:rPr>
                <a:t>most</a:t>
              </a:r>
            </a:p>
          </p:txBody>
        </p:sp>
        <p:sp>
          <p:nvSpPr>
            <p:cNvPr id="20499" name="Text Box 10">
              <a:extLst>
                <a:ext uri="{FF2B5EF4-FFF2-40B4-BE49-F238E27FC236}">
                  <a16:creationId xmlns:a16="http://schemas.microsoft.com/office/drawing/2014/main" id="{A00ED897-5E9B-4B31-B6A6-06D1F6336C1E}"/>
                </a:ext>
              </a:extLst>
            </p:cNvPr>
            <p:cNvSpPr txBox="1">
              <a:spLocks noChangeArrowheads="1"/>
            </p:cNvSpPr>
            <p:nvPr/>
          </p:nvSpPr>
          <p:spPr bwMode="auto">
            <a:xfrm>
              <a:off x="4377" y="1689"/>
              <a:ext cx="706" cy="442"/>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b="1">
                  <a:latin typeface="Verdana" panose="020B0604030504040204" pitchFamily="34" charset="0"/>
                </a:rPr>
                <a:t>285</a:t>
              </a:r>
            </a:p>
            <a:p>
              <a:pPr algn="ctr" eaLnBrk="1" hangingPunct="1">
                <a:spcBef>
                  <a:spcPct val="0"/>
                </a:spcBef>
                <a:buFontTx/>
                <a:buNone/>
              </a:pPr>
              <a:r>
                <a:rPr lang="en-US" altLang="en-US" sz="2000" b="1">
                  <a:latin typeface="Verdana" panose="020B0604030504040204" pitchFamily="34" charset="0"/>
                </a:rPr>
                <a:t>beads.</a:t>
              </a:r>
            </a:p>
          </p:txBody>
        </p:sp>
        <p:sp>
          <p:nvSpPr>
            <p:cNvPr id="20500" name="Text Box 12">
              <a:extLst>
                <a:ext uri="{FF2B5EF4-FFF2-40B4-BE49-F238E27FC236}">
                  <a16:creationId xmlns:a16="http://schemas.microsoft.com/office/drawing/2014/main" id="{2BA2C706-450D-4B73-872B-604AE02BA36B}"/>
                </a:ext>
              </a:extLst>
            </p:cNvPr>
            <p:cNvSpPr txBox="1">
              <a:spLocks noChangeArrowheads="1"/>
            </p:cNvSpPr>
            <p:nvPr/>
          </p:nvSpPr>
          <p:spPr bwMode="auto">
            <a:xfrm>
              <a:off x="758" y="2142"/>
              <a:ext cx="4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40</a:t>
              </a:r>
              <a:r>
                <a:rPr lang="en-US" altLang="en-US" sz="2400" b="1" i="1">
                  <a:latin typeface="Arial" panose="020B0604020202020204" pitchFamily="34" charset="0"/>
                </a:rPr>
                <a:t>x</a:t>
              </a:r>
              <a:endParaRPr lang="en-US" altLang="en-US" sz="2400" b="1">
                <a:latin typeface="Arial" panose="020B0604020202020204" pitchFamily="34" charset="0"/>
              </a:endParaRPr>
            </a:p>
          </p:txBody>
        </p:sp>
        <p:sp>
          <p:nvSpPr>
            <p:cNvPr id="20501" name="Text Box 13">
              <a:extLst>
                <a:ext uri="{FF2B5EF4-FFF2-40B4-BE49-F238E27FC236}">
                  <a16:creationId xmlns:a16="http://schemas.microsoft.com/office/drawing/2014/main" id="{E872BD81-C6C1-41B7-93B0-E5DB25762D8C}"/>
                </a:ext>
              </a:extLst>
            </p:cNvPr>
            <p:cNvSpPr txBox="1">
              <a:spLocks noChangeArrowheads="1"/>
            </p:cNvSpPr>
            <p:nvPr/>
          </p:nvSpPr>
          <p:spPr bwMode="auto">
            <a:xfrm>
              <a:off x="1800" y="2144"/>
              <a:ext cx="2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a:t>
              </a:r>
            </a:p>
          </p:txBody>
        </p:sp>
        <p:sp>
          <p:nvSpPr>
            <p:cNvPr id="20502" name="Text Box 14">
              <a:extLst>
                <a:ext uri="{FF2B5EF4-FFF2-40B4-BE49-F238E27FC236}">
                  <a16:creationId xmlns:a16="http://schemas.microsoft.com/office/drawing/2014/main" id="{7926A7D4-E9B6-4EF6-8451-332C95F4AF44}"/>
                </a:ext>
              </a:extLst>
            </p:cNvPr>
            <p:cNvSpPr txBox="1">
              <a:spLocks noChangeArrowheads="1"/>
            </p:cNvSpPr>
            <p:nvPr/>
          </p:nvSpPr>
          <p:spPr bwMode="auto">
            <a:xfrm>
              <a:off x="2700" y="2147"/>
              <a:ext cx="4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15y</a:t>
              </a:r>
            </a:p>
          </p:txBody>
        </p:sp>
        <p:sp>
          <p:nvSpPr>
            <p:cNvPr id="20503" name="Text Box 15">
              <a:extLst>
                <a:ext uri="{FF2B5EF4-FFF2-40B4-BE49-F238E27FC236}">
                  <a16:creationId xmlns:a16="http://schemas.microsoft.com/office/drawing/2014/main" id="{2C8E8313-6961-48CE-B8A6-97BF4E720334}"/>
                </a:ext>
              </a:extLst>
            </p:cNvPr>
            <p:cNvSpPr txBox="1">
              <a:spLocks noChangeArrowheads="1"/>
            </p:cNvSpPr>
            <p:nvPr/>
          </p:nvSpPr>
          <p:spPr bwMode="auto">
            <a:xfrm>
              <a:off x="3787" y="2147"/>
              <a:ext cx="2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cs typeface="Arial" panose="020B0604020202020204" pitchFamily="34" charset="0"/>
                </a:rPr>
                <a:t>≤</a:t>
              </a:r>
            </a:p>
          </p:txBody>
        </p:sp>
        <p:sp>
          <p:nvSpPr>
            <p:cNvPr id="20504" name="Text Box 16">
              <a:extLst>
                <a:ext uri="{FF2B5EF4-FFF2-40B4-BE49-F238E27FC236}">
                  <a16:creationId xmlns:a16="http://schemas.microsoft.com/office/drawing/2014/main" id="{76DE4AE6-33A1-45EC-AE6B-859029BF387E}"/>
                </a:ext>
              </a:extLst>
            </p:cNvPr>
            <p:cNvSpPr txBox="1">
              <a:spLocks noChangeArrowheads="1"/>
            </p:cNvSpPr>
            <p:nvPr/>
          </p:nvSpPr>
          <p:spPr bwMode="auto">
            <a:xfrm>
              <a:off x="4507" y="2147"/>
              <a:ext cx="4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285</a:t>
              </a:r>
            </a:p>
          </p:txBody>
        </p:sp>
      </p:grpSp>
      <p:sp>
        <p:nvSpPr>
          <p:cNvPr id="53265" name="Text Box 17">
            <a:extLst>
              <a:ext uri="{FF2B5EF4-FFF2-40B4-BE49-F238E27FC236}">
                <a16:creationId xmlns:a16="http://schemas.microsoft.com/office/drawing/2014/main" id="{A6FF7DE5-6B69-4ABA-B127-D9CF39EDBCCA}"/>
              </a:ext>
            </a:extLst>
          </p:cNvPr>
          <p:cNvSpPr txBox="1">
            <a:spLocks noChangeArrowheads="1"/>
          </p:cNvSpPr>
          <p:nvPr/>
        </p:nvSpPr>
        <p:spPr bwMode="auto">
          <a:xfrm>
            <a:off x="1905000" y="2543175"/>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latin typeface="Verdana" panose="020B0604030504040204" pitchFamily="34" charset="0"/>
              </a:rPr>
              <a:t>Solve the inequality for </a:t>
            </a:r>
            <a:r>
              <a:rPr lang="en-US" altLang="en-US" sz="2400" i="1">
                <a:latin typeface="Verdana" panose="020B0604030504040204" pitchFamily="34" charset="0"/>
              </a:rPr>
              <a:t>y.</a:t>
            </a:r>
            <a:endParaRPr lang="en-US" altLang="en-US" sz="2400">
              <a:latin typeface="Verdana" panose="020B0604030504040204" pitchFamily="34" charset="0"/>
            </a:endParaRPr>
          </a:p>
        </p:txBody>
      </p:sp>
      <p:pic>
        <p:nvPicPr>
          <p:cNvPr id="53271" name="Picture 23" descr="1">
            <a:extLst>
              <a:ext uri="{FF2B5EF4-FFF2-40B4-BE49-F238E27FC236}">
                <a16:creationId xmlns:a16="http://schemas.microsoft.com/office/drawing/2014/main" id="{440ECC4C-8362-4F8B-BE04-895FF0AD9A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4438651"/>
            <a:ext cx="26003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8">
            <a:extLst>
              <a:ext uri="{FF2B5EF4-FFF2-40B4-BE49-F238E27FC236}">
                <a16:creationId xmlns:a16="http://schemas.microsoft.com/office/drawing/2014/main" id="{52A9C2E8-1016-4F68-B51D-143AD8C3B54F}"/>
              </a:ext>
            </a:extLst>
          </p:cNvPr>
          <p:cNvGrpSpPr>
            <a:grpSpLocks/>
          </p:cNvGrpSpPr>
          <p:nvPr/>
        </p:nvGrpSpPr>
        <p:grpSpPr bwMode="auto">
          <a:xfrm>
            <a:off x="2438401" y="3000375"/>
            <a:ext cx="4303713" cy="1143000"/>
            <a:chOff x="672" y="2736"/>
            <a:chExt cx="2711" cy="720"/>
          </a:xfrm>
        </p:grpSpPr>
        <p:sp>
          <p:nvSpPr>
            <p:cNvPr id="20490" name="Text Box 18">
              <a:extLst>
                <a:ext uri="{FF2B5EF4-FFF2-40B4-BE49-F238E27FC236}">
                  <a16:creationId xmlns:a16="http://schemas.microsoft.com/office/drawing/2014/main" id="{B6A5982E-B9E1-4297-B3AE-CF1C6FE4BEBB}"/>
                </a:ext>
              </a:extLst>
            </p:cNvPr>
            <p:cNvSpPr txBox="1">
              <a:spLocks noChangeArrowheads="1"/>
            </p:cNvSpPr>
            <p:nvPr/>
          </p:nvSpPr>
          <p:spPr bwMode="auto">
            <a:xfrm>
              <a:off x="806" y="2736"/>
              <a:ext cx="17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40</a:t>
              </a:r>
              <a:r>
                <a:rPr lang="en-US" altLang="en-US" sz="2400" i="1">
                  <a:latin typeface="Verdana" panose="020B0604030504040204" pitchFamily="34" charset="0"/>
                </a:rPr>
                <a:t>x +</a:t>
              </a:r>
              <a:r>
                <a:rPr lang="en-US" altLang="en-US" sz="2400">
                  <a:latin typeface="Verdana" panose="020B0604030504040204" pitchFamily="34" charset="0"/>
                </a:rPr>
                <a:t> 15</a:t>
              </a:r>
              <a:r>
                <a:rPr lang="en-US" altLang="en-US" sz="2400" i="1">
                  <a:latin typeface="Verdana" panose="020B0604030504040204" pitchFamily="34" charset="0"/>
                </a:rPr>
                <a:t>y</a:t>
              </a:r>
              <a:r>
                <a:rPr lang="en-US" altLang="en-US" sz="2400">
                  <a:latin typeface="Verdana" panose="020B0604030504040204" pitchFamily="34" charset="0"/>
                </a:rPr>
                <a:t> ≤ 285</a:t>
              </a:r>
            </a:p>
          </p:txBody>
        </p:sp>
        <p:sp>
          <p:nvSpPr>
            <p:cNvPr id="20491" name="Text Box 20">
              <a:extLst>
                <a:ext uri="{FF2B5EF4-FFF2-40B4-BE49-F238E27FC236}">
                  <a16:creationId xmlns:a16="http://schemas.microsoft.com/office/drawing/2014/main" id="{4BD27006-8B83-4258-B1D3-B06BF1335258}"/>
                </a:ext>
              </a:extLst>
            </p:cNvPr>
            <p:cNvSpPr txBox="1">
              <a:spLocks noChangeArrowheads="1"/>
            </p:cNvSpPr>
            <p:nvPr/>
          </p:nvSpPr>
          <p:spPr bwMode="auto">
            <a:xfrm>
              <a:off x="672" y="2956"/>
              <a:ext cx="20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solidFill>
                    <a:srgbClr val="FF3300"/>
                  </a:solidFill>
                  <a:latin typeface="Verdana" panose="020B0604030504040204" pitchFamily="34" charset="0"/>
                </a:rPr>
                <a:t>–40</a:t>
              </a:r>
              <a:r>
                <a:rPr lang="en-US" altLang="en-US" sz="2400" i="1">
                  <a:solidFill>
                    <a:srgbClr val="FF3300"/>
                  </a:solidFill>
                  <a:latin typeface="Verdana" panose="020B0604030504040204" pitchFamily="34" charset="0"/>
                </a:rPr>
                <a:t>x              </a:t>
              </a:r>
              <a:r>
                <a:rPr lang="en-US" altLang="en-US" sz="2400">
                  <a:solidFill>
                    <a:srgbClr val="FF3300"/>
                  </a:solidFill>
                  <a:latin typeface="Verdana" panose="020B0604030504040204" pitchFamily="34" charset="0"/>
                </a:rPr>
                <a:t>–40</a:t>
              </a:r>
              <a:r>
                <a:rPr lang="en-US" altLang="en-US" sz="2400" i="1">
                  <a:solidFill>
                    <a:srgbClr val="FF3300"/>
                  </a:solidFill>
                  <a:latin typeface="Verdana" panose="020B0604030504040204" pitchFamily="34" charset="0"/>
                </a:rPr>
                <a:t>x</a:t>
              </a:r>
            </a:p>
          </p:txBody>
        </p:sp>
        <p:sp>
          <p:nvSpPr>
            <p:cNvPr id="20492" name="Text Box 21">
              <a:extLst>
                <a:ext uri="{FF2B5EF4-FFF2-40B4-BE49-F238E27FC236}">
                  <a16:creationId xmlns:a16="http://schemas.microsoft.com/office/drawing/2014/main" id="{B0A82E12-53E2-4006-93ED-E123DDF12D83}"/>
                </a:ext>
              </a:extLst>
            </p:cNvPr>
            <p:cNvSpPr txBox="1">
              <a:spLocks noChangeArrowheads="1"/>
            </p:cNvSpPr>
            <p:nvPr/>
          </p:nvSpPr>
          <p:spPr bwMode="auto">
            <a:xfrm>
              <a:off x="1478" y="3168"/>
              <a:ext cx="1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15</a:t>
              </a:r>
              <a:r>
                <a:rPr lang="en-US" altLang="en-US" sz="2400" i="1">
                  <a:latin typeface="Verdana" panose="020B0604030504040204" pitchFamily="34" charset="0"/>
                </a:rPr>
                <a:t>y </a:t>
              </a:r>
              <a:r>
                <a:rPr lang="en-US" altLang="en-US" sz="2400">
                  <a:latin typeface="Verdana" panose="020B0604030504040204" pitchFamily="34" charset="0"/>
                </a:rPr>
                <a:t>≤ –40</a:t>
              </a:r>
              <a:r>
                <a:rPr lang="en-US" altLang="en-US" sz="2400" i="1">
                  <a:latin typeface="Verdana" panose="020B0604030504040204" pitchFamily="34" charset="0"/>
                </a:rPr>
                <a:t>x + </a:t>
              </a:r>
              <a:r>
                <a:rPr lang="en-US" altLang="en-US" sz="2400">
                  <a:latin typeface="Verdana" panose="020B0604030504040204" pitchFamily="34" charset="0"/>
                </a:rPr>
                <a:t>285</a:t>
              </a:r>
            </a:p>
          </p:txBody>
        </p:sp>
        <p:sp>
          <p:nvSpPr>
            <p:cNvPr id="20493" name="Line 25">
              <a:extLst>
                <a:ext uri="{FF2B5EF4-FFF2-40B4-BE49-F238E27FC236}">
                  <a16:creationId xmlns:a16="http://schemas.microsoft.com/office/drawing/2014/main" id="{43FAC917-742C-48E0-B2F2-665205FD1343}"/>
                </a:ext>
              </a:extLst>
            </p:cNvPr>
            <p:cNvSpPr>
              <a:spLocks noChangeShapeType="1"/>
            </p:cNvSpPr>
            <p:nvPr/>
          </p:nvSpPr>
          <p:spPr bwMode="auto">
            <a:xfrm>
              <a:off x="852" y="3216"/>
              <a:ext cx="384"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26">
              <a:extLst>
                <a:ext uri="{FF2B5EF4-FFF2-40B4-BE49-F238E27FC236}">
                  <a16:creationId xmlns:a16="http://schemas.microsoft.com/office/drawing/2014/main" id="{9F9E0C64-A62D-4A51-8C9E-E5F96FE45D1A}"/>
                </a:ext>
              </a:extLst>
            </p:cNvPr>
            <p:cNvSpPr>
              <a:spLocks noChangeShapeType="1"/>
            </p:cNvSpPr>
            <p:nvPr/>
          </p:nvSpPr>
          <p:spPr bwMode="auto">
            <a:xfrm>
              <a:off x="2256" y="3216"/>
              <a:ext cx="384"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3279" name="Text Box 31">
            <a:extLst>
              <a:ext uri="{FF2B5EF4-FFF2-40B4-BE49-F238E27FC236}">
                <a16:creationId xmlns:a16="http://schemas.microsoft.com/office/drawing/2014/main" id="{2DFA8EF9-CDFA-4B7C-B118-711C4EE55B07}"/>
              </a:ext>
            </a:extLst>
          </p:cNvPr>
          <p:cNvSpPr txBox="1">
            <a:spLocks noChangeArrowheads="1"/>
          </p:cNvSpPr>
          <p:nvPr/>
        </p:nvSpPr>
        <p:spPr bwMode="auto">
          <a:xfrm>
            <a:off x="6858001" y="3397251"/>
            <a:ext cx="31400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solidFill>
                  <a:srgbClr val="3333FF"/>
                </a:solidFill>
                <a:latin typeface="Arial" panose="020B0604020202020204" pitchFamily="34" charset="0"/>
              </a:rPr>
              <a:t>Subtract 40x from both sides.</a:t>
            </a:r>
          </a:p>
        </p:txBody>
      </p:sp>
      <p:sp>
        <p:nvSpPr>
          <p:cNvPr id="53280" name="Text Box 32">
            <a:extLst>
              <a:ext uri="{FF2B5EF4-FFF2-40B4-BE49-F238E27FC236}">
                <a16:creationId xmlns:a16="http://schemas.microsoft.com/office/drawing/2014/main" id="{F46DD9FC-938D-4815-8F94-D24BC933B834}"/>
              </a:ext>
            </a:extLst>
          </p:cNvPr>
          <p:cNvSpPr txBox="1">
            <a:spLocks noChangeArrowheads="1"/>
          </p:cNvSpPr>
          <p:nvPr/>
        </p:nvSpPr>
        <p:spPr bwMode="auto">
          <a:xfrm>
            <a:off x="6858000" y="4448175"/>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solidFill>
                  <a:srgbClr val="3333FF"/>
                </a:solidFill>
                <a:latin typeface="Arial" panose="020B0604020202020204" pitchFamily="34" charset="0"/>
              </a:rPr>
              <a:t>Divide both sides by 15.</a:t>
            </a:r>
          </a:p>
        </p:txBody>
      </p:sp>
      <p:pic>
        <p:nvPicPr>
          <p:cNvPr id="53285" name="Picture 37" descr="1">
            <a:extLst>
              <a:ext uri="{FF2B5EF4-FFF2-40B4-BE49-F238E27FC236}">
                <a16:creationId xmlns:a16="http://schemas.microsoft.com/office/drawing/2014/main" id="{706111C4-3297-4FB7-8EAB-89A2A23516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5210176"/>
            <a:ext cx="19050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3265"/>
                                        </p:tgtEl>
                                        <p:attrNameLst>
                                          <p:attrName>style.visibility</p:attrName>
                                        </p:attrNameLst>
                                      </p:cBhvr>
                                      <p:to>
                                        <p:strVal val="visible"/>
                                      </p:to>
                                    </p:set>
                                    <p:animEffect transition="in" filter="box(in)">
                                      <p:cBhvr>
                                        <p:cTn id="12" dur="500"/>
                                        <p:tgtEl>
                                          <p:spTgt spid="532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79"/>
                                        </p:tgtEl>
                                        <p:attrNameLst>
                                          <p:attrName>style.visibility</p:attrName>
                                        </p:attrNameLst>
                                      </p:cBhvr>
                                      <p:to>
                                        <p:strVal val="visible"/>
                                      </p:to>
                                    </p:set>
                                    <p:animEffect transition="in" filter="dissolve">
                                      <p:cBhvr>
                                        <p:cTn id="17" dur="500"/>
                                        <p:tgtEl>
                                          <p:spTgt spid="532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30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3280"/>
                                        </p:tgtEl>
                                        <p:attrNameLst>
                                          <p:attrName>style.visibility</p:attrName>
                                        </p:attrNameLst>
                                      </p:cBhvr>
                                      <p:to>
                                        <p:strVal val="visible"/>
                                      </p:to>
                                    </p:set>
                                    <p:animEffect transition="in" filter="dissolve">
                                      <p:cBhvr>
                                        <p:cTn id="27" dur="500"/>
                                        <p:tgtEl>
                                          <p:spTgt spid="532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53271"/>
                                        </p:tgtEl>
                                        <p:attrNameLst>
                                          <p:attrName>style.visibility</p:attrName>
                                        </p:attrNameLst>
                                      </p:cBhvr>
                                      <p:to>
                                        <p:strVal val="visible"/>
                                      </p:to>
                                    </p:set>
                                    <p:animEffect transition="in" filter="box(in)">
                                      <p:cBhvr>
                                        <p:cTn id="32" dur="1000"/>
                                        <p:tgtEl>
                                          <p:spTgt spid="5327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53285"/>
                                        </p:tgtEl>
                                        <p:attrNameLst>
                                          <p:attrName>style.visibility</p:attrName>
                                        </p:attrNameLst>
                                      </p:cBhvr>
                                      <p:to>
                                        <p:strVal val="visible"/>
                                      </p:to>
                                    </p:set>
                                    <p:animEffect transition="in" filter="box(in)">
                                      <p:cBhvr>
                                        <p:cTn id="37" dur="500"/>
                                        <p:tgtEl>
                                          <p:spTgt spid="53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5" grpId="0"/>
      <p:bldP spid="53279" grpId="0"/>
      <p:bldP spid="532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10">
            <a:extLst>
              <a:ext uri="{FF2B5EF4-FFF2-40B4-BE49-F238E27FC236}">
                <a16:creationId xmlns:a16="http://schemas.microsoft.com/office/drawing/2014/main" id="{F59E9DF0-60B5-4D81-B405-6FDB121597B9}"/>
              </a:ext>
            </a:extLst>
          </p:cNvPr>
          <p:cNvSpPr txBox="1">
            <a:spLocks noChangeArrowheads="1"/>
          </p:cNvSpPr>
          <p:nvPr/>
        </p:nvSpPr>
        <p:spPr bwMode="auto">
          <a:xfrm>
            <a:off x="1828800" y="1219200"/>
            <a:ext cx="408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b. Graph the solutions.</a:t>
            </a:r>
          </a:p>
        </p:txBody>
      </p:sp>
      <p:pic>
        <p:nvPicPr>
          <p:cNvPr id="54291" name="Picture 19" descr="ae3">
            <a:extLst>
              <a:ext uri="{FF2B5EF4-FFF2-40B4-BE49-F238E27FC236}">
                <a16:creationId xmlns:a16="http://schemas.microsoft.com/office/drawing/2014/main" id="{9BBE72C8-C7C9-4AAF-8190-CB4F6B1034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700" y="12954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9" name="Group 25">
            <a:extLst>
              <a:ext uri="{FF2B5EF4-FFF2-40B4-BE49-F238E27FC236}">
                <a16:creationId xmlns:a16="http://schemas.microsoft.com/office/drawing/2014/main" id="{D2AF82DB-BDBF-4CF0-A360-75D37A926647}"/>
              </a:ext>
            </a:extLst>
          </p:cNvPr>
          <p:cNvGrpSpPr>
            <a:grpSpLocks/>
          </p:cNvGrpSpPr>
          <p:nvPr/>
        </p:nvGrpSpPr>
        <p:grpSpPr bwMode="auto">
          <a:xfrm>
            <a:off x="2286001" y="1752600"/>
            <a:ext cx="5464175" cy="2940050"/>
            <a:chOff x="480" y="1296"/>
            <a:chExt cx="3442" cy="1852"/>
          </a:xfrm>
        </p:grpSpPr>
        <p:pic>
          <p:nvPicPr>
            <p:cNvPr id="21510" name="Picture 17" descr="1">
              <a:extLst>
                <a:ext uri="{FF2B5EF4-FFF2-40B4-BE49-F238E27FC236}">
                  <a16:creationId xmlns:a16="http://schemas.microsoft.com/office/drawing/2014/main" id="{E12DCE3A-FB7B-4034-AFB4-FB8CAC100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2466"/>
              <a:ext cx="120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20">
              <a:extLst>
                <a:ext uri="{FF2B5EF4-FFF2-40B4-BE49-F238E27FC236}">
                  <a16:creationId xmlns:a16="http://schemas.microsoft.com/office/drawing/2014/main" id="{E193F4D0-1855-4D64-96B6-A8BD7A616FB0}"/>
                </a:ext>
              </a:extLst>
            </p:cNvPr>
            <p:cNvSpPr>
              <a:spLocks noChangeArrowheads="1"/>
            </p:cNvSpPr>
            <p:nvPr/>
          </p:nvSpPr>
          <p:spPr bwMode="auto">
            <a:xfrm>
              <a:off x="1152" y="2544"/>
              <a:ext cx="144" cy="2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900">
                <a:latin typeface="Verdana" panose="020B0604030504040204" pitchFamily="34" charset="0"/>
              </a:endParaRPr>
            </a:p>
          </p:txBody>
        </p:sp>
        <p:sp>
          <p:nvSpPr>
            <p:cNvPr id="21512" name="Text Box 22">
              <a:extLst>
                <a:ext uri="{FF2B5EF4-FFF2-40B4-BE49-F238E27FC236}">
                  <a16:creationId xmlns:a16="http://schemas.microsoft.com/office/drawing/2014/main" id="{DFFD02AC-8FBC-4E82-BBFE-0FE8620F8C91}"/>
                </a:ext>
              </a:extLst>
            </p:cNvPr>
            <p:cNvSpPr txBox="1">
              <a:spLocks noChangeArrowheads="1"/>
            </p:cNvSpPr>
            <p:nvPr/>
          </p:nvSpPr>
          <p:spPr bwMode="auto">
            <a:xfrm>
              <a:off x="1056" y="254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latin typeface="Verdana" panose="020B0604030504040204" pitchFamily="34" charset="0"/>
                </a:rPr>
                <a:t>=</a:t>
              </a:r>
            </a:p>
          </p:txBody>
        </p:sp>
        <p:sp>
          <p:nvSpPr>
            <p:cNvPr id="21513" name="Text Box 24">
              <a:extLst>
                <a:ext uri="{FF2B5EF4-FFF2-40B4-BE49-F238E27FC236}">
                  <a16:creationId xmlns:a16="http://schemas.microsoft.com/office/drawing/2014/main" id="{3A1C8F93-9FB5-4236-9289-4B5E709EBCDF}"/>
                </a:ext>
              </a:extLst>
            </p:cNvPr>
            <p:cNvSpPr txBox="1">
              <a:spLocks noChangeArrowheads="1"/>
            </p:cNvSpPr>
            <p:nvPr/>
          </p:nvSpPr>
          <p:spPr bwMode="auto">
            <a:xfrm>
              <a:off x="480" y="1296"/>
              <a:ext cx="3442" cy="1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30000"/>
                </a:lnSpc>
                <a:spcBef>
                  <a:spcPct val="50000"/>
                </a:spcBef>
                <a:buFontTx/>
                <a:buNone/>
              </a:pPr>
              <a:r>
                <a:rPr lang="en-US" altLang="en-US" sz="2400" b="1">
                  <a:latin typeface="Verdana" panose="020B0604030504040204" pitchFamily="34" charset="0"/>
                </a:rPr>
                <a:t>Step 1 </a:t>
              </a:r>
              <a:r>
                <a:rPr lang="en-US" altLang="en-US" sz="2400">
                  <a:latin typeface="Verdana" panose="020B0604030504040204" pitchFamily="34" charset="0"/>
                </a:rPr>
                <a:t>Since Ada cannot make a negative amount of jewelry, the system is graphed only in Quadrant I. Graph the boundary line                    . Use a solid line for ≤.                   </a:t>
              </a:r>
              <a:r>
                <a:rPr lang="en-US" altLang="en-US" sz="2400" i="1">
                  <a:latin typeface="Verdana" panose="020B0604030504040204" pitchFamily="34" charset="0"/>
                </a:rPr>
                <a:t> </a:t>
              </a:r>
              <a:r>
                <a:rPr lang="en-US" altLang="en-US" sz="2400">
                  <a:latin typeface="Verdana" panose="020B0604030504040204" pitchFamily="34" charset="0"/>
                </a:rPr>
                <a:t>    </a:t>
              </a:r>
              <a:endParaRPr lang="en-US" altLang="en-US" sz="2400" b="1">
                <a:latin typeface="Verdan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4291"/>
                                        </p:tgtEl>
                                        <p:attrNameLst>
                                          <p:attrName>style.visibility</p:attrName>
                                        </p:attrNameLst>
                                      </p:cBhvr>
                                      <p:to>
                                        <p:strVal val="visible"/>
                                      </p:to>
                                    </p:set>
                                    <p:animEffect transition="in" filter="box(in)">
                                      <p:cBhvr>
                                        <p:cTn id="7" dur="500"/>
                                        <p:tgtEl>
                                          <p:spTgt spid="54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7">
            <a:extLst>
              <a:ext uri="{FF2B5EF4-FFF2-40B4-BE49-F238E27FC236}">
                <a16:creationId xmlns:a16="http://schemas.microsoft.com/office/drawing/2014/main" id="{C5ABD922-3ECE-4726-8117-45476747315A}"/>
              </a:ext>
            </a:extLst>
          </p:cNvPr>
          <p:cNvSpPr txBox="1">
            <a:spLocks noChangeArrowheads="1"/>
          </p:cNvSpPr>
          <p:nvPr/>
        </p:nvSpPr>
        <p:spPr bwMode="auto">
          <a:xfrm>
            <a:off x="1828800" y="1295400"/>
            <a:ext cx="408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b. Graph the solutions.</a:t>
            </a:r>
          </a:p>
        </p:txBody>
      </p:sp>
      <p:sp>
        <p:nvSpPr>
          <p:cNvPr id="55305" name="Text Box 9">
            <a:extLst>
              <a:ext uri="{FF2B5EF4-FFF2-40B4-BE49-F238E27FC236}">
                <a16:creationId xmlns:a16="http://schemas.microsoft.com/office/drawing/2014/main" id="{94DE3185-C0A1-43B0-898A-28E976C21249}"/>
              </a:ext>
            </a:extLst>
          </p:cNvPr>
          <p:cNvSpPr txBox="1">
            <a:spLocks noChangeArrowheads="1"/>
          </p:cNvSpPr>
          <p:nvPr/>
        </p:nvSpPr>
        <p:spPr bwMode="auto">
          <a:xfrm>
            <a:off x="2232026" y="1752600"/>
            <a:ext cx="49307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b="1">
                <a:latin typeface="Verdana" panose="020B0604030504040204" pitchFamily="34" charset="0"/>
              </a:rPr>
              <a:t>Step 2 </a:t>
            </a:r>
            <a:r>
              <a:rPr lang="en-US" altLang="en-US" sz="2400">
                <a:latin typeface="Verdana" panose="020B0604030504040204" pitchFamily="34" charset="0"/>
              </a:rPr>
              <a:t>Shade below the line. Ada can only make whole numbers of jewelry. All points on or below the line with whole number coordinates are the different combinations of bracelets and necklaces that Ada can make.                    </a:t>
            </a:r>
            <a:r>
              <a:rPr lang="en-US" altLang="en-US" sz="2400" i="1">
                <a:latin typeface="Verdana" panose="020B0604030504040204" pitchFamily="34" charset="0"/>
              </a:rPr>
              <a:t> </a:t>
            </a:r>
            <a:r>
              <a:rPr lang="en-US" altLang="en-US" sz="2400">
                <a:latin typeface="Verdana" panose="020B0604030504040204" pitchFamily="34" charset="0"/>
              </a:rPr>
              <a:t>    </a:t>
            </a:r>
            <a:endParaRPr lang="en-US" altLang="en-US" sz="2400" b="1">
              <a:latin typeface="Verdana" panose="020B0604030504040204" pitchFamily="34" charset="0"/>
            </a:endParaRPr>
          </a:p>
        </p:txBody>
      </p:sp>
      <p:pic>
        <p:nvPicPr>
          <p:cNvPr id="55311" name="Picture 15" descr="ae3b2">
            <a:extLst>
              <a:ext uri="{FF2B5EF4-FFF2-40B4-BE49-F238E27FC236}">
                <a16:creationId xmlns:a16="http://schemas.microsoft.com/office/drawing/2014/main" id="{87DB7B25-9883-4B3E-95C8-637AB1D84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2954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animEffect transition="in" filter="dissolve">
                                      <p:cBhvr>
                                        <p:cTn id="7" dur="500"/>
                                        <p:tgtEl>
                                          <p:spTgt spid="553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5311"/>
                                        </p:tgtEl>
                                        <p:attrNameLst>
                                          <p:attrName>style.visibility</p:attrName>
                                        </p:attrNameLst>
                                      </p:cBhvr>
                                      <p:to>
                                        <p:strVal val="visible"/>
                                      </p:to>
                                    </p:set>
                                    <p:animEffect transition="in" filter="dissolve">
                                      <p:cBhvr>
                                        <p:cTn id="12" dur="500"/>
                                        <p:tgtEl>
                                          <p:spTgt spid="55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a:extLst>
              <a:ext uri="{FF2B5EF4-FFF2-40B4-BE49-F238E27FC236}">
                <a16:creationId xmlns:a16="http://schemas.microsoft.com/office/drawing/2014/main" id="{33941D43-DF71-4EE2-B00E-C755A372F529}"/>
              </a:ext>
            </a:extLst>
          </p:cNvPr>
          <p:cNvSpPr txBox="1">
            <a:spLocks noChangeArrowheads="1"/>
          </p:cNvSpPr>
          <p:nvPr/>
        </p:nvSpPr>
        <p:spPr bwMode="auto">
          <a:xfrm>
            <a:off x="1828800" y="1295401"/>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c. Give two combinations of necklaces and bracelets that Ada could make.</a:t>
            </a:r>
          </a:p>
        </p:txBody>
      </p:sp>
      <p:sp>
        <p:nvSpPr>
          <p:cNvPr id="56329" name="Text Box 9">
            <a:extLst>
              <a:ext uri="{FF2B5EF4-FFF2-40B4-BE49-F238E27FC236}">
                <a16:creationId xmlns:a16="http://schemas.microsoft.com/office/drawing/2014/main" id="{0FBCF26C-8F85-44FF-A1F5-DBE98F138E55}"/>
              </a:ext>
            </a:extLst>
          </p:cNvPr>
          <p:cNvSpPr txBox="1">
            <a:spLocks noChangeArrowheads="1"/>
          </p:cNvSpPr>
          <p:nvPr/>
        </p:nvSpPr>
        <p:spPr bwMode="auto">
          <a:xfrm>
            <a:off x="2286000" y="2197100"/>
            <a:ext cx="487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Two different combinations of jewelry that Ada could make with 285 beads could be 2 necklaces and 8 bracelets or 5 necklaces and 3 bracelets.    </a:t>
            </a:r>
          </a:p>
        </p:txBody>
      </p:sp>
      <p:pic>
        <p:nvPicPr>
          <p:cNvPr id="23557" name="Picture 22" descr="ae3b2">
            <a:extLst>
              <a:ext uri="{FF2B5EF4-FFF2-40B4-BE49-F238E27FC236}">
                <a16:creationId xmlns:a16="http://schemas.microsoft.com/office/drawing/2014/main" id="{DD4CCA41-6131-4836-8374-4A712166D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9812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9">
            <a:extLst>
              <a:ext uri="{FF2B5EF4-FFF2-40B4-BE49-F238E27FC236}">
                <a16:creationId xmlns:a16="http://schemas.microsoft.com/office/drawing/2014/main" id="{A9886076-AD87-4684-8683-DE7FB746BEB1}"/>
              </a:ext>
            </a:extLst>
          </p:cNvPr>
          <p:cNvGrpSpPr>
            <a:grpSpLocks/>
          </p:cNvGrpSpPr>
          <p:nvPr/>
        </p:nvGrpSpPr>
        <p:grpSpPr bwMode="auto">
          <a:xfrm>
            <a:off x="7931150" y="3290889"/>
            <a:ext cx="1206500" cy="1266825"/>
            <a:chOff x="4252" y="2265"/>
            <a:chExt cx="760" cy="798"/>
          </a:xfrm>
        </p:grpSpPr>
        <p:sp>
          <p:nvSpPr>
            <p:cNvPr id="23559" name="Text Box 24">
              <a:extLst>
                <a:ext uri="{FF2B5EF4-FFF2-40B4-BE49-F238E27FC236}">
                  <a16:creationId xmlns:a16="http://schemas.microsoft.com/office/drawing/2014/main" id="{B3F9D9CF-2B0D-4B3D-9A29-20D5A7233D1A}"/>
                </a:ext>
              </a:extLst>
            </p:cNvPr>
            <p:cNvSpPr txBox="1">
              <a:spLocks noChangeArrowheads="1"/>
            </p:cNvSpPr>
            <p:nvPr/>
          </p:nvSpPr>
          <p:spPr bwMode="auto">
            <a:xfrm>
              <a:off x="4252" y="2265"/>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b="1">
                  <a:latin typeface="Arial" panose="020B0604020202020204" pitchFamily="34" charset="0"/>
                </a:rPr>
                <a:t>(2, 8)</a:t>
              </a:r>
            </a:p>
          </p:txBody>
        </p:sp>
        <p:sp>
          <p:nvSpPr>
            <p:cNvPr id="23560" name="Text Box 25">
              <a:extLst>
                <a:ext uri="{FF2B5EF4-FFF2-40B4-BE49-F238E27FC236}">
                  <a16:creationId xmlns:a16="http://schemas.microsoft.com/office/drawing/2014/main" id="{E07B714E-AB30-4F64-B077-484FE41B8A3A}"/>
                </a:ext>
              </a:extLst>
            </p:cNvPr>
            <p:cNvSpPr txBox="1">
              <a:spLocks noChangeArrowheads="1"/>
            </p:cNvSpPr>
            <p:nvPr/>
          </p:nvSpPr>
          <p:spPr bwMode="auto">
            <a:xfrm>
              <a:off x="4560" y="2832"/>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b="1">
                  <a:latin typeface="Arial" panose="020B0604020202020204" pitchFamily="34" charset="0"/>
                </a:rPr>
                <a:t>(5, 3)</a:t>
              </a:r>
            </a:p>
          </p:txBody>
        </p:sp>
        <p:sp>
          <p:nvSpPr>
            <p:cNvPr id="23561" name="Text Box 26">
              <a:extLst>
                <a:ext uri="{FF2B5EF4-FFF2-40B4-BE49-F238E27FC236}">
                  <a16:creationId xmlns:a16="http://schemas.microsoft.com/office/drawing/2014/main" id="{ADA52418-CEDB-4CA3-A9DD-16964119F738}"/>
                </a:ext>
              </a:extLst>
            </p:cNvPr>
            <p:cNvSpPr txBox="1">
              <a:spLocks noChangeArrowheads="1"/>
            </p:cNvSpPr>
            <p:nvPr/>
          </p:nvSpPr>
          <p:spPr bwMode="auto">
            <a:xfrm>
              <a:off x="4308" y="2352"/>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cs typeface="Arial" panose="020B0604020202020204" pitchFamily="34" charset="0"/>
                  <a:sym typeface="Symbol" panose="05050102010706020507" pitchFamily="18" charset="2"/>
                </a:rPr>
                <a:t></a:t>
              </a:r>
            </a:p>
          </p:txBody>
        </p:sp>
        <p:sp>
          <p:nvSpPr>
            <p:cNvPr id="23562" name="Text Box 27">
              <a:extLst>
                <a:ext uri="{FF2B5EF4-FFF2-40B4-BE49-F238E27FC236}">
                  <a16:creationId xmlns:a16="http://schemas.microsoft.com/office/drawing/2014/main" id="{9330E4BD-5C6C-4878-85B8-A27DA09E4644}"/>
                </a:ext>
              </a:extLst>
            </p:cNvPr>
            <p:cNvSpPr txBox="1">
              <a:spLocks noChangeArrowheads="1"/>
            </p:cNvSpPr>
            <p:nvPr/>
          </p:nvSpPr>
          <p:spPr bwMode="auto">
            <a:xfrm>
              <a:off x="4752" y="2640"/>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cs typeface="Arial" panose="020B0604020202020204" pitchFamily="34" charset="0"/>
                  <a:sym typeface="Symbol" panose="05050102010706020507" pitchFamily="18" charset="2"/>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9"/>
                                        </p:tgtEl>
                                        <p:attrNameLst>
                                          <p:attrName>style.visibility</p:attrName>
                                        </p:attrNameLst>
                                      </p:cBhvr>
                                      <p:to>
                                        <p:strVal val="visible"/>
                                      </p:to>
                                    </p:set>
                                    <p:animEffect transition="in" filter="dissolve">
                                      <p:cBhvr>
                                        <p:cTn id="7" dur="500"/>
                                        <p:tgtEl>
                                          <p:spTgt spid="563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6">
            <a:extLst>
              <a:ext uri="{FF2B5EF4-FFF2-40B4-BE49-F238E27FC236}">
                <a16:creationId xmlns:a16="http://schemas.microsoft.com/office/drawing/2014/main" id="{8D9C2B4B-51E6-4595-B4D8-2CC31E75E0E9}"/>
              </a:ext>
            </a:extLst>
          </p:cNvPr>
          <p:cNvSpPr txBox="1">
            <a:spLocks noChangeArrowheads="1"/>
          </p:cNvSpPr>
          <p:nvPr/>
        </p:nvSpPr>
        <p:spPr bwMode="auto">
          <a:xfrm>
            <a:off x="2133601" y="1143000"/>
            <a:ext cx="79406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400050"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400050"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400050"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400050"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4000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000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000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000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00050" algn="l"/>
              </a:tabLst>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solidFill>
                  <a:srgbClr val="FF3300"/>
                </a:solidFill>
                <a:latin typeface="Verdana" panose="020B0604030504040204" pitchFamily="34" charset="0"/>
              </a:rPr>
              <a:t>What if…? </a:t>
            </a:r>
            <a:r>
              <a:rPr lang="en-US" altLang="en-US" sz="2400" b="1">
                <a:latin typeface="Verdana" panose="020B0604030504040204" pitchFamily="34" charset="0"/>
              </a:rPr>
              <a:t>Dirk is going to bring two types of olives to the Honor Society induction and can spend no more than $6. Green olives cost $2 per pound and black olives cost $2.50 per pound</a:t>
            </a:r>
          </a:p>
        </p:txBody>
      </p:sp>
      <p:sp>
        <p:nvSpPr>
          <p:cNvPr id="57352" name="Rectangle 8">
            <a:extLst>
              <a:ext uri="{FF2B5EF4-FFF2-40B4-BE49-F238E27FC236}">
                <a16:creationId xmlns:a16="http://schemas.microsoft.com/office/drawing/2014/main" id="{ED1AD835-F74C-4127-86CC-6A8B9C32026C}"/>
              </a:ext>
            </a:extLst>
          </p:cNvPr>
          <p:cNvSpPr>
            <a:spLocks noChangeArrowheads="1"/>
          </p:cNvSpPr>
          <p:nvPr/>
        </p:nvSpPr>
        <p:spPr bwMode="auto">
          <a:xfrm>
            <a:off x="2590800" y="3416300"/>
            <a:ext cx="7696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a.</a:t>
            </a:r>
            <a:r>
              <a:rPr lang="en-US" altLang="en-US" sz="2400">
                <a:latin typeface="Verdana" panose="020B0604030504040204" pitchFamily="34" charset="0"/>
              </a:rPr>
              <a:t> Write a linear inequality to describe the    situation.</a:t>
            </a:r>
          </a:p>
          <a:p>
            <a:pPr eaLnBrk="1" hangingPunct="1">
              <a:spcBef>
                <a:spcPct val="0"/>
              </a:spcBef>
              <a:buFontTx/>
              <a:buNone/>
            </a:pPr>
            <a:r>
              <a:rPr lang="en-US" altLang="en-US" sz="2400" b="1">
                <a:latin typeface="Verdana" panose="020B0604030504040204" pitchFamily="34" charset="0"/>
              </a:rPr>
              <a:t>b. </a:t>
            </a:r>
            <a:r>
              <a:rPr lang="en-US" altLang="en-US" sz="2400">
                <a:latin typeface="Verdana" panose="020B0604030504040204" pitchFamily="34" charset="0"/>
              </a:rPr>
              <a:t>Graph the solutions.</a:t>
            </a:r>
          </a:p>
          <a:p>
            <a:pPr eaLnBrk="1" hangingPunct="1">
              <a:spcBef>
                <a:spcPct val="0"/>
              </a:spcBef>
              <a:buFontTx/>
              <a:buNone/>
            </a:pPr>
            <a:r>
              <a:rPr lang="en-US" altLang="en-US" sz="2400" b="1">
                <a:latin typeface="Verdana" panose="020B0604030504040204" pitchFamily="34" charset="0"/>
              </a:rPr>
              <a:t>c.</a:t>
            </a:r>
            <a:r>
              <a:rPr lang="en-US" altLang="en-US" sz="2400">
                <a:latin typeface="Verdana" panose="020B0604030504040204" pitchFamily="34" charset="0"/>
              </a:rPr>
              <a:t> Give two combinations of olives that Dirk could buy.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7352"/>
                                        </p:tgtEl>
                                        <p:attrNameLst>
                                          <p:attrName>style.visibility</p:attrName>
                                        </p:attrNameLst>
                                      </p:cBhvr>
                                      <p:to>
                                        <p:strVal val="visible"/>
                                      </p:to>
                                    </p:set>
                                    <p:animEffect transition="in" filter="wipe(up)">
                                      <p:cBhvr>
                                        <p:cTn id="7" dur="3000"/>
                                        <p:tgtEl>
                                          <p:spTgt spid="57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a:extLst>
              <a:ext uri="{FF2B5EF4-FFF2-40B4-BE49-F238E27FC236}">
                <a16:creationId xmlns:a16="http://schemas.microsoft.com/office/drawing/2014/main" id="{A9C01D10-94CB-4564-99D9-7D8C51F0EA2C}"/>
              </a:ext>
            </a:extLst>
          </p:cNvPr>
          <p:cNvGrpSpPr>
            <a:grpSpLocks/>
          </p:cNvGrpSpPr>
          <p:nvPr/>
        </p:nvGrpSpPr>
        <p:grpSpPr bwMode="auto">
          <a:xfrm>
            <a:off x="2362200" y="2146300"/>
            <a:ext cx="7259638" cy="1524000"/>
            <a:chOff x="528" y="1680"/>
            <a:chExt cx="4573" cy="960"/>
          </a:xfrm>
        </p:grpSpPr>
        <p:sp>
          <p:nvSpPr>
            <p:cNvPr id="25621" name="Text Box 7">
              <a:extLst>
                <a:ext uri="{FF2B5EF4-FFF2-40B4-BE49-F238E27FC236}">
                  <a16:creationId xmlns:a16="http://schemas.microsoft.com/office/drawing/2014/main" id="{1ED9A4C5-C32F-46E2-97E5-1EEE1A16000B}"/>
                </a:ext>
              </a:extLst>
            </p:cNvPr>
            <p:cNvSpPr txBox="1">
              <a:spLocks noChangeArrowheads="1"/>
            </p:cNvSpPr>
            <p:nvPr/>
          </p:nvSpPr>
          <p:spPr bwMode="auto">
            <a:xfrm>
              <a:off x="528" y="1776"/>
              <a:ext cx="1042" cy="49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400" b="1">
                  <a:latin typeface="Arial" panose="020B0604020202020204" pitchFamily="34" charset="0"/>
                </a:rPr>
                <a:t>Green</a:t>
              </a:r>
            </a:p>
            <a:p>
              <a:pPr algn="ctr" eaLnBrk="1" hangingPunct="1">
                <a:lnSpc>
                  <a:spcPct val="25000"/>
                </a:lnSpc>
                <a:spcBef>
                  <a:spcPct val="50000"/>
                </a:spcBef>
                <a:buFontTx/>
                <a:buNone/>
              </a:pPr>
              <a:r>
                <a:rPr lang="en-US" altLang="en-US" sz="2400" b="1">
                  <a:latin typeface="Arial" panose="020B0604020202020204" pitchFamily="34" charset="0"/>
                </a:rPr>
                <a:t>olives</a:t>
              </a:r>
            </a:p>
          </p:txBody>
        </p:sp>
        <p:sp>
          <p:nvSpPr>
            <p:cNvPr id="25622" name="Text Box 8">
              <a:extLst>
                <a:ext uri="{FF2B5EF4-FFF2-40B4-BE49-F238E27FC236}">
                  <a16:creationId xmlns:a16="http://schemas.microsoft.com/office/drawing/2014/main" id="{95EBDC96-828D-49E3-A536-DCD46AEC4A38}"/>
                </a:ext>
              </a:extLst>
            </p:cNvPr>
            <p:cNvSpPr txBox="1">
              <a:spLocks noChangeArrowheads="1"/>
            </p:cNvSpPr>
            <p:nvPr/>
          </p:nvSpPr>
          <p:spPr bwMode="auto">
            <a:xfrm>
              <a:off x="2510" y="1781"/>
              <a:ext cx="1042" cy="480"/>
            </a:xfrm>
            <a:prstGeom prst="rect">
              <a:avLst/>
            </a:prstGeom>
            <a:solidFill>
              <a:srgbClr val="F4F6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400" b="1">
                  <a:latin typeface="Arial" panose="020B0604020202020204" pitchFamily="34" charset="0"/>
                </a:rPr>
                <a:t>black </a:t>
              </a:r>
            </a:p>
            <a:p>
              <a:pPr algn="ctr" eaLnBrk="1" hangingPunct="1">
                <a:lnSpc>
                  <a:spcPct val="50000"/>
                </a:lnSpc>
                <a:spcBef>
                  <a:spcPct val="25000"/>
                </a:spcBef>
                <a:buFontTx/>
                <a:buNone/>
              </a:pPr>
              <a:r>
                <a:rPr lang="en-US" altLang="en-US" sz="2400" b="1">
                  <a:latin typeface="Arial" panose="020B0604020202020204" pitchFamily="34" charset="0"/>
                </a:rPr>
                <a:t>olives</a:t>
              </a:r>
            </a:p>
          </p:txBody>
        </p:sp>
        <p:sp>
          <p:nvSpPr>
            <p:cNvPr id="25623" name="Text Box 9">
              <a:extLst>
                <a:ext uri="{FF2B5EF4-FFF2-40B4-BE49-F238E27FC236}">
                  <a16:creationId xmlns:a16="http://schemas.microsoft.com/office/drawing/2014/main" id="{895C7D36-797B-40F9-B77C-34BA87288251}"/>
                </a:ext>
              </a:extLst>
            </p:cNvPr>
            <p:cNvSpPr txBox="1">
              <a:spLocks noChangeArrowheads="1"/>
            </p:cNvSpPr>
            <p:nvPr/>
          </p:nvSpPr>
          <p:spPr bwMode="auto">
            <a:xfrm>
              <a:off x="1766" y="1984"/>
              <a:ext cx="492" cy="250"/>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b="1">
                  <a:latin typeface="Verdana" panose="020B0604030504040204" pitchFamily="34" charset="0"/>
                </a:rPr>
                <a:t>plus</a:t>
              </a:r>
            </a:p>
          </p:txBody>
        </p:sp>
        <p:sp>
          <p:nvSpPr>
            <p:cNvPr id="25624" name="Text Box 10">
              <a:extLst>
                <a:ext uri="{FF2B5EF4-FFF2-40B4-BE49-F238E27FC236}">
                  <a16:creationId xmlns:a16="http://schemas.microsoft.com/office/drawing/2014/main" id="{6F6EC33A-9505-4818-B256-3CC246C54E5D}"/>
                </a:ext>
              </a:extLst>
            </p:cNvPr>
            <p:cNvSpPr txBox="1">
              <a:spLocks noChangeArrowheads="1"/>
            </p:cNvSpPr>
            <p:nvPr/>
          </p:nvSpPr>
          <p:spPr bwMode="auto">
            <a:xfrm>
              <a:off x="3744" y="1680"/>
              <a:ext cx="610" cy="634"/>
            </a:xfrm>
            <a:prstGeom prst="rect">
              <a:avLst/>
            </a:prstGeom>
            <a:solidFill>
              <a:srgbClr val="FF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000" b="1">
                  <a:latin typeface="Verdana" panose="020B0604030504040204" pitchFamily="34" charset="0"/>
                </a:rPr>
                <a:t>is no more than</a:t>
              </a:r>
            </a:p>
          </p:txBody>
        </p:sp>
        <p:sp>
          <p:nvSpPr>
            <p:cNvPr id="25625" name="Text Box 11">
              <a:extLst>
                <a:ext uri="{FF2B5EF4-FFF2-40B4-BE49-F238E27FC236}">
                  <a16:creationId xmlns:a16="http://schemas.microsoft.com/office/drawing/2014/main" id="{99E036D9-061E-41F4-B9B0-BD8EB0436F77}"/>
                </a:ext>
              </a:extLst>
            </p:cNvPr>
            <p:cNvSpPr txBox="1">
              <a:spLocks noChangeArrowheads="1"/>
            </p:cNvSpPr>
            <p:nvPr/>
          </p:nvSpPr>
          <p:spPr bwMode="auto">
            <a:xfrm>
              <a:off x="4555" y="1833"/>
              <a:ext cx="546" cy="442"/>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b="1">
                  <a:latin typeface="Verdana" panose="020B0604030504040204" pitchFamily="34" charset="0"/>
                </a:rPr>
                <a:t>total</a:t>
              </a:r>
            </a:p>
            <a:p>
              <a:pPr algn="ctr" eaLnBrk="1" hangingPunct="1">
                <a:spcBef>
                  <a:spcPct val="0"/>
                </a:spcBef>
                <a:buFontTx/>
                <a:buNone/>
              </a:pPr>
              <a:r>
                <a:rPr lang="en-US" altLang="en-US" sz="2000" b="1">
                  <a:latin typeface="Verdana" panose="020B0604030504040204" pitchFamily="34" charset="0"/>
                </a:rPr>
                <a:t>cost.</a:t>
              </a:r>
            </a:p>
          </p:txBody>
        </p:sp>
        <p:sp>
          <p:nvSpPr>
            <p:cNvPr id="25626" name="Text Box 12">
              <a:extLst>
                <a:ext uri="{FF2B5EF4-FFF2-40B4-BE49-F238E27FC236}">
                  <a16:creationId xmlns:a16="http://schemas.microsoft.com/office/drawing/2014/main" id="{0589F7B9-7A72-4A5A-9DEA-2F718349F1F3}"/>
                </a:ext>
              </a:extLst>
            </p:cNvPr>
            <p:cNvSpPr txBox="1">
              <a:spLocks noChangeArrowheads="1"/>
            </p:cNvSpPr>
            <p:nvPr/>
          </p:nvSpPr>
          <p:spPr bwMode="auto">
            <a:xfrm>
              <a:off x="854" y="2278"/>
              <a:ext cx="330" cy="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2</a:t>
              </a:r>
              <a:r>
                <a:rPr lang="en-US" altLang="en-US" sz="2400" b="1" i="1">
                  <a:latin typeface="Arial" panose="020B0604020202020204" pitchFamily="34" charset="0"/>
                </a:rPr>
                <a:t>x</a:t>
              </a:r>
              <a:endParaRPr lang="en-US" altLang="en-US" sz="2400" b="1">
                <a:latin typeface="Arial" panose="020B0604020202020204" pitchFamily="34" charset="0"/>
              </a:endParaRPr>
            </a:p>
          </p:txBody>
        </p:sp>
        <p:sp>
          <p:nvSpPr>
            <p:cNvPr id="25627" name="Text Box 13">
              <a:extLst>
                <a:ext uri="{FF2B5EF4-FFF2-40B4-BE49-F238E27FC236}">
                  <a16:creationId xmlns:a16="http://schemas.microsoft.com/office/drawing/2014/main" id="{D5DE221D-C840-4BE0-8056-098FC43297E2}"/>
                </a:ext>
              </a:extLst>
            </p:cNvPr>
            <p:cNvSpPr txBox="1">
              <a:spLocks noChangeArrowheads="1"/>
            </p:cNvSpPr>
            <p:nvPr/>
          </p:nvSpPr>
          <p:spPr bwMode="auto">
            <a:xfrm>
              <a:off x="1896" y="2283"/>
              <a:ext cx="228" cy="288"/>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a:t>
              </a:r>
            </a:p>
          </p:txBody>
        </p:sp>
        <p:sp>
          <p:nvSpPr>
            <p:cNvPr id="25628" name="Text Box 14">
              <a:extLst>
                <a:ext uri="{FF2B5EF4-FFF2-40B4-BE49-F238E27FC236}">
                  <a16:creationId xmlns:a16="http://schemas.microsoft.com/office/drawing/2014/main" id="{1F155549-57AC-4736-9B10-79B006B591B4}"/>
                </a:ext>
              </a:extLst>
            </p:cNvPr>
            <p:cNvSpPr txBox="1">
              <a:spLocks noChangeArrowheads="1"/>
            </p:cNvSpPr>
            <p:nvPr/>
          </p:nvSpPr>
          <p:spPr bwMode="auto">
            <a:xfrm>
              <a:off x="2796" y="2295"/>
              <a:ext cx="597" cy="288"/>
            </a:xfrm>
            <a:prstGeom prst="rect">
              <a:avLst/>
            </a:prstGeom>
            <a:solidFill>
              <a:srgbClr val="F4F68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rPr>
                <a:t>2.50</a:t>
              </a:r>
              <a:r>
                <a:rPr lang="en-US" altLang="en-US" sz="2400" b="1" i="1">
                  <a:latin typeface="Arial" panose="020B0604020202020204" pitchFamily="34" charset="0"/>
                </a:rPr>
                <a:t>y</a:t>
              </a:r>
            </a:p>
          </p:txBody>
        </p:sp>
        <p:sp>
          <p:nvSpPr>
            <p:cNvPr id="25629" name="Text Box 15">
              <a:extLst>
                <a:ext uri="{FF2B5EF4-FFF2-40B4-BE49-F238E27FC236}">
                  <a16:creationId xmlns:a16="http://schemas.microsoft.com/office/drawing/2014/main" id="{7C2DEE21-493B-4382-B07D-2916FFF81F41}"/>
                </a:ext>
              </a:extLst>
            </p:cNvPr>
            <p:cNvSpPr txBox="1">
              <a:spLocks noChangeArrowheads="1"/>
            </p:cNvSpPr>
            <p:nvPr/>
          </p:nvSpPr>
          <p:spPr bwMode="auto">
            <a:xfrm>
              <a:off x="3936" y="2352"/>
              <a:ext cx="221" cy="288"/>
            </a:xfrm>
            <a:prstGeom prst="rect">
              <a:avLst/>
            </a:prstGeom>
            <a:solidFill>
              <a:srgbClr val="F5A9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Arial" panose="020B0604020202020204" pitchFamily="34" charset="0"/>
                  <a:cs typeface="Arial" panose="020B0604020202020204" pitchFamily="34" charset="0"/>
                </a:rPr>
                <a:t>≤</a:t>
              </a:r>
            </a:p>
          </p:txBody>
        </p:sp>
        <p:sp>
          <p:nvSpPr>
            <p:cNvPr id="25630" name="Text Box 16">
              <a:extLst>
                <a:ext uri="{FF2B5EF4-FFF2-40B4-BE49-F238E27FC236}">
                  <a16:creationId xmlns:a16="http://schemas.microsoft.com/office/drawing/2014/main" id="{26EC609A-4DF0-42ED-92A3-69ADCDA7DFFC}"/>
                </a:ext>
              </a:extLst>
            </p:cNvPr>
            <p:cNvSpPr txBox="1">
              <a:spLocks noChangeArrowheads="1"/>
            </p:cNvSpPr>
            <p:nvPr/>
          </p:nvSpPr>
          <p:spPr bwMode="auto">
            <a:xfrm>
              <a:off x="4716" y="2304"/>
              <a:ext cx="276" cy="288"/>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b="1">
                  <a:latin typeface="Arial" panose="020B0604020202020204" pitchFamily="34" charset="0"/>
                </a:rPr>
                <a:t> 6</a:t>
              </a:r>
            </a:p>
          </p:txBody>
        </p:sp>
      </p:grpSp>
      <p:sp>
        <p:nvSpPr>
          <p:cNvPr id="25604" name="Text Box 18">
            <a:extLst>
              <a:ext uri="{FF2B5EF4-FFF2-40B4-BE49-F238E27FC236}">
                <a16:creationId xmlns:a16="http://schemas.microsoft.com/office/drawing/2014/main" id="{457657EE-206B-4E55-A31F-895AE38B5543}"/>
              </a:ext>
            </a:extLst>
          </p:cNvPr>
          <p:cNvSpPr txBox="1">
            <a:spLocks noChangeArrowheads="1"/>
          </p:cNvSpPr>
          <p:nvPr/>
        </p:nvSpPr>
        <p:spPr bwMode="auto">
          <a:xfrm>
            <a:off x="2057400" y="9144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200">
                <a:latin typeface="Verdana" panose="020B0604030504040204" pitchFamily="34" charset="0"/>
              </a:rPr>
              <a:t>Let </a:t>
            </a:r>
            <a:r>
              <a:rPr lang="en-US" altLang="en-US" sz="2200" i="1">
                <a:latin typeface="Verdana" panose="020B0604030504040204" pitchFamily="34" charset="0"/>
              </a:rPr>
              <a:t>x </a:t>
            </a:r>
            <a:r>
              <a:rPr lang="en-US" altLang="en-US" sz="2200">
                <a:latin typeface="Verdana" panose="020B0604030504040204" pitchFamily="34" charset="0"/>
              </a:rPr>
              <a:t>represent the number of pounds of green olives and</a:t>
            </a:r>
            <a:r>
              <a:rPr lang="en-US" altLang="en-US" sz="2200" i="1">
                <a:latin typeface="Verdana" panose="020B0604030504040204" pitchFamily="34" charset="0"/>
              </a:rPr>
              <a:t> </a:t>
            </a:r>
            <a:r>
              <a:rPr lang="en-US" altLang="en-US" sz="2200">
                <a:latin typeface="Verdana" panose="020B0604030504040204" pitchFamily="34" charset="0"/>
              </a:rPr>
              <a:t>let</a:t>
            </a:r>
            <a:r>
              <a:rPr lang="en-US" altLang="en-US" sz="2200" i="1">
                <a:latin typeface="Verdana" panose="020B0604030504040204" pitchFamily="34" charset="0"/>
              </a:rPr>
              <a:t> y </a:t>
            </a:r>
            <a:r>
              <a:rPr lang="en-US" altLang="en-US" sz="2200">
                <a:latin typeface="Verdana" panose="020B0604030504040204" pitchFamily="34" charset="0"/>
              </a:rPr>
              <a:t>represent the number of pounds of black olives. </a:t>
            </a:r>
          </a:p>
        </p:txBody>
      </p:sp>
      <p:sp>
        <p:nvSpPr>
          <p:cNvPr id="58387" name="Text Box 19">
            <a:extLst>
              <a:ext uri="{FF2B5EF4-FFF2-40B4-BE49-F238E27FC236}">
                <a16:creationId xmlns:a16="http://schemas.microsoft.com/office/drawing/2014/main" id="{04B45983-6A64-4CE7-92F2-E9246C3ACDD9}"/>
              </a:ext>
            </a:extLst>
          </p:cNvPr>
          <p:cNvSpPr txBox="1">
            <a:spLocks noChangeArrowheads="1"/>
          </p:cNvSpPr>
          <p:nvPr/>
        </p:nvSpPr>
        <p:spPr bwMode="auto">
          <a:xfrm>
            <a:off x="2057401" y="1752600"/>
            <a:ext cx="82835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200">
                <a:latin typeface="Verdana" panose="020B0604030504040204" pitchFamily="34" charset="0"/>
              </a:rPr>
              <a:t>Write an inequality. Use ≤ for “no more than.”</a:t>
            </a:r>
          </a:p>
        </p:txBody>
      </p:sp>
      <p:sp>
        <p:nvSpPr>
          <p:cNvPr id="58385" name="Text Box 17">
            <a:extLst>
              <a:ext uri="{FF2B5EF4-FFF2-40B4-BE49-F238E27FC236}">
                <a16:creationId xmlns:a16="http://schemas.microsoft.com/office/drawing/2014/main" id="{24686B5E-8899-4E1C-A025-F359E73857DA}"/>
              </a:ext>
            </a:extLst>
          </p:cNvPr>
          <p:cNvSpPr txBox="1">
            <a:spLocks noChangeArrowheads="1"/>
          </p:cNvSpPr>
          <p:nvPr/>
        </p:nvSpPr>
        <p:spPr bwMode="auto">
          <a:xfrm>
            <a:off x="2286000" y="3505200"/>
            <a:ext cx="426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a:latin typeface="Verdana" panose="020B0604030504040204" pitchFamily="34" charset="0"/>
              </a:rPr>
              <a:t>Solve the inequality for </a:t>
            </a:r>
            <a:r>
              <a:rPr lang="en-US" altLang="en-US" sz="2400" i="1">
                <a:latin typeface="Verdana" panose="020B0604030504040204" pitchFamily="34" charset="0"/>
              </a:rPr>
              <a:t>y.</a:t>
            </a:r>
            <a:endParaRPr lang="en-US" altLang="en-US" sz="2400">
              <a:latin typeface="Verdana" panose="020B0604030504040204" pitchFamily="34" charset="0"/>
            </a:endParaRPr>
          </a:p>
        </p:txBody>
      </p:sp>
      <p:grpSp>
        <p:nvGrpSpPr>
          <p:cNvPr id="3" name="Group 48">
            <a:extLst>
              <a:ext uri="{FF2B5EF4-FFF2-40B4-BE49-F238E27FC236}">
                <a16:creationId xmlns:a16="http://schemas.microsoft.com/office/drawing/2014/main" id="{FA1EB62F-E0A9-46DE-9215-10F514E43D9A}"/>
              </a:ext>
            </a:extLst>
          </p:cNvPr>
          <p:cNvGrpSpPr>
            <a:grpSpLocks/>
          </p:cNvGrpSpPr>
          <p:nvPr/>
        </p:nvGrpSpPr>
        <p:grpSpPr bwMode="auto">
          <a:xfrm>
            <a:off x="3048000" y="5245100"/>
            <a:ext cx="2895600" cy="850900"/>
            <a:chOff x="960" y="3640"/>
            <a:chExt cx="1824" cy="536"/>
          </a:xfrm>
        </p:grpSpPr>
        <p:sp>
          <p:nvSpPr>
            <p:cNvPr id="25616" name="Text Box 25">
              <a:extLst>
                <a:ext uri="{FF2B5EF4-FFF2-40B4-BE49-F238E27FC236}">
                  <a16:creationId xmlns:a16="http://schemas.microsoft.com/office/drawing/2014/main" id="{18D5C953-9349-4DB2-A753-2275B2CB9EFB}"/>
                </a:ext>
              </a:extLst>
            </p:cNvPr>
            <p:cNvSpPr txBox="1">
              <a:spLocks noChangeArrowheads="1"/>
            </p:cNvSpPr>
            <p:nvPr/>
          </p:nvSpPr>
          <p:spPr bwMode="auto">
            <a:xfrm>
              <a:off x="960" y="3640"/>
              <a:ext cx="17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2.50</a:t>
              </a:r>
              <a:r>
                <a:rPr lang="en-US" altLang="en-US" sz="2400" i="1">
                  <a:latin typeface="Verdana" panose="020B0604030504040204" pitchFamily="34" charset="0"/>
                </a:rPr>
                <a:t>y  ≤ </a:t>
              </a:r>
              <a:r>
                <a:rPr lang="en-US" altLang="en-US" sz="2400">
                  <a:latin typeface="Verdana" panose="020B0604030504040204" pitchFamily="34" charset="0"/>
                </a:rPr>
                <a:t>–2</a:t>
              </a:r>
              <a:r>
                <a:rPr lang="en-US" altLang="en-US" sz="2400" i="1">
                  <a:latin typeface="Verdana" panose="020B0604030504040204" pitchFamily="34" charset="0"/>
                </a:rPr>
                <a:t>x </a:t>
              </a:r>
              <a:r>
                <a:rPr lang="en-US" altLang="en-US" sz="2400">
                  <a:latin typeface="Verdana" panose="020B0604030504040204" pitchFamily="34" charset="0"/>
                </a:rPr>
                <a:t>+ 6</a:t>
              </a:r>
            </a:p>
          </p:txBody>
        </p:sp>
        <p:sp>
          <p:nvSpPr>
            <p:cNvPr id="25617" name="Line 27">
              <a:extLst>
                <a:ext uri="{FF2B5EF4-FFF2-40B4-BE49-F238E27FC236}">
                  <a16:creationId xmlns:a16="http://schemas.microsoft.com/office/drawing/2014/main" id="{9D5455F2-B68C-4551-A8AD-9D8BD6344DB4}"/>
                </a:ext>
              </a:extLst>
            </p:cNvPr>
            <p:cNvSpPr>
              <a:spLocks noChangeShapeType="1"/>
            </p:cNvSpPr>
            <p:nvPr/>
          </p:nvSpPr>
          <p:spPr bwMode="auto">
            <a:xfrm>
              <a:off x="1968" y="3919"/>
              <a:ext cx="816"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29">
              <a:extLst>
                <a:ext uri="{FF2B5EF4-FFF2-40B4-BE49-F238E27FC236}">
                  <a16:creationId xmlns:a16="http://schemas.microsoft.com/office/drawing/2014/main" id="{A3553785-06A0-4993-BD0E-9FC85D18B94D}"/>
                </a:ext>
              </a:extLst>
            </p:cNvPr>
            <p:cNvSpPr>
              <a:spLocks noChangeShapeType="1"/>
            </p:cNvSpPr>
            <p:nvPr/>
          </p:nvSpPr>
          <p:spPr bwMode="auto">
            <a:xfrm>
              <a:off x="981" y="3915"/>
              <a:ext cx="576"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Text Box 30">
              <a:extLst>
                <a:ext uri="{FF2B5EF4-FFF2-40B4-BE49-F238E27FC236}">
                  <a16:creationId xmlns:a16="http://schemas.microsoft.com/office/drawing/2014/main" id="{A5E6D420-D429-4DFC-A8D1-C512AB81FEA9}"/>
                </a:ext>
              </a:extLst>
            </p:cNvPr>
            <p:cNvSpPr txBox="1">
              <a:spLocks noChangeArrowheads="1"/>
            </p:cNvSpPr>
            <p:nvPr/>
          </p:nvSpPr>
          <p:spPr bwMode="auto">
            <a:xfrm>
              <a:off x="1008" y="3888"/>
              <a:ext cx="5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solidFill>
                    <a:srgbClr val="FF3300"/>
                  </a:solidFill>
                  <a:latin typeface="Verdana" panose="020B0604030504040204" pitchFamily="34" charset="0"/>
                </a:rPr>
                <a:t>2.50</a:t>
              </a:r>
            </a:p>
          </p:txBody>
        </p:sp>
        <p:sp>
          <p:nvSpPr>
            <p:cNvPr id="25620" name="Text Box 32">
              <a:extLst>
                <a:ext uri="{FF2B5EF4-FFF2-40B4-BE49-F238E27FC236}">
                  <a16:creationId xmlns:a16="http://schemas.microsoft.com/office/drawing/2014/main" id="{98F9260B-3E33-49CF-99DA-E47B3F1065F7}"/>
                </a:ext>
              </a:extLst>
            </p:cNvPr>
            <p:cNvSpPr txBox="1">
              <a:spLocks noChangeArrowheads="1"/>
            </p:cNvSpPr>
            <p:nvPr/>
          </p:nvSpPr>
          <p:spPr bwMode="auto">
            <a:xfrm>
              <a:off x="2112" y="3880"/>
              <a:ext cx="5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solidFill>
                    <a:srgbClr val="FF3300"/>
                  </a:solidFill>
                  <a:latin typeface="Verdana" panose="020B0604030504040204" pitchFamily="34" charset="0"/>
                </a:rPr>
                <a:t>2.50</a:t>
              </a:r>
            </a:p>
          </p:txBody>
        </p:sp>
      </p:grpSp>
      <p:sp>
        <p:nvSpPr>
          <p:cNvPr id="58405" name="Text Box 37">
            <a:extLst>
              <a:ext uri="{FF2B5EF4-FFF2-40B4-BE49-F238E27FC236}">
                <a16:creationId xmlns:a16="http://schemas.microsoft.com/office/drawing/2014/main" id="{530C26EE-FBD0-45A0-BB02-D068CAC5E713}"/>
              </a:ext>
            </a:extLst>
          </p:cNvPr>
          <p:cNvSpPr txBox="1">
            <a:spLocks noChangeArrowheads="1"/>
          </p:cNvSpPr>
          <p:nvPr/>
        </p:nvSpPr>
        <p:spPr bwMode="auto">
          <a:xfrm>
            <a:off x="6934201" y="4370389"/>
            <a:ext cx="3292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solidFill>
                  <a:srgbClr val="3333FF"/>
                </a:solidFill>
                <a:latin typeface="Arial" panose="020B0604020202020204" pitchFamily="34" charset="0"/>
              </a:rPr>
              <a:t>Subtract 2x from both sides.</a:t>
            </a:r>
          </a:p>
        </p:txBody>
      </p:sp>
      <p:sp>
        <p:nvSpPr>
          <p:cNvPr id="58406" name="Text Box 38">
            <a:extLst>
              <a:ext uri="{FF2B5EF4-FFF2-40B4-BE49-F238E27FC236}">
                <a16:creationId xmlns:a16="http://schemas.microsoft.com/office/drawing/2014/main" id="{FA35CC79-5556-4BBD-AD49-F77DD5D6FC6C}"/>
              </a:ext>
            </a:extLst>
          </p:cNvPr>
          <p:cNvSpPr txBox="1">
            <a:spLocks noChangeArrowheads="1"/>
          </p:cNvSpPr>
          <p:nvPr/>
        </p:nvSpPr>
        <p:spPr bwMode="auto">
          <a:xfrm>
            <a:off x="6934201" y="5132389"/>
            <a:ext cx="32162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i="1">
                <a:solidFill>
                  <a:srgbClr val="3333FF"/>
                </a:solidFill>
                <a:latin typeface="Arial" panose="020B0604020202020204" pitchFamily="34" charset="0"/>
              </a:rPr>
              <a:t>Divide both sides by 2.50.</a:t>
            </a:r>
          </a:p>
        </p:txBody>
      </p:sp>
      <p:sp>
        <p:nvSpPr>
          <p:cNvPr id="58388" name="Text Box 20">
            <a:extLst>
              <a:ext uri="{FF2B5EF4-FFF2-40B4-BE49-F238E27FC236}">
                <a16:creationId xmlns:a16="http://schemas.microsoft.com/office/drawing/2014/main" id="{3193DC0F-3367-4DD7-828B-55BAC34CC417}"/>
              </a:ext>
            </a:extLst>
          </p:cNvPr>
          <p:cNvSpPr txBox="1">
            <a:spLocks noChangeArrowheads="1"/>
          </p:cNvSpPr>
          <p:nvPr/>
        </p:nvSpPr>
        <p:spPr bwMode="auto">
          <a:xfrm>
            <a:off x="2286000" y="3949700"/>
            <a:ext cx="255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2</a:t>
            </a:r>
            <a:r>
              <a:rPr lang="en-US" altLang="en-US" sz="2400" i="1">
                <a:latin typeface="Verdana" panose="020B0604030504040204" pitchFamily="34" charset="0"/>
              </a:rPr>
              <a:t>x </a:t>
            </a:r>
            <a:r>
              <a:rPr lang="en-US" altLang="en-US" sz="2400">
                <a:latin typeface="Verdana" panose="020B0604030504040204" pitchFamily="34" charset="0"/>
              </a:rPr>
              <a:t>+ 2.50</a:t>
            </a:r>
            <a:r>
              <a:rPr lang="en-US" altLang="en-US" sz="2400" i="1">
                <a:latin typeface="Verdana" panose="020B0604030504040204" pitchFamily="34" charset="0"/>
              </a:rPr>
              <a:t>y</a:t>
            </a:r>
            <a:r>
              <a:rPr lang="en-US" altLang="en-US" sz="2400">
                <a:latin typeface="Verdana" panose="020B0604030504040204" pitchFamily="34" charset="0"/>
              </a:rPr>
              <a:t> ≤ 6</a:t>
            </a:r>
          </a:p>
        </p:txBody>
      </p:sp>
      <p:sp>
        <p:nvSpPr>
          <p:cNvPr id="58392" name="Text Box 24">
            <a:extLst>
              <a:ext uri="{FF2B5EF4-FFF2-40B4-BE49-F238E27FC236}">
                <a16:creationId xmlns:a16="http://schemas.microsoft.com/office/drawing/2014/main" id="{8A8BE8B3-581D-45B3-B2E1-60E75B17AC4D}"/>
              </a:ext>
            </a:extLst>
          </p:cNvPr>
          <p:cNvSpPr txBox="1">
            <a:spLocks noChangeArrowheads="1"/>
          </p:cNvSpPr>
          <p:nvPr/>
        </p:nvSpPr>
        <p:spPr bwMode="auto">
          <a:xfrm>
            <a:off x="3048001" y="4787900"/>
            <a:ext cx="2855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Verdana" panose="020B0604030504040204" pitchFamily="34" charset="0"/>
              </a:rPr>
              <a:t>2.50</a:t>
            </a:r>
            <a:r>
              <a:rPr lang="en-US" altLang="en-US" sz="2400" i="1">
                <a:latin typeface="Verdana" panose="020B0604030504040204" pitchFamily="34" charset="0"/>
              </a:rPr>
              <a:t>y  ≤ </a:t>
            </a:r>
            <a:r>
              <a:rPr lang="en-US" altLang="en-US" sz="2400">
                <a:latin typeface="Verdana" panose="020B0604030504040204" pitchFamily="34" charset="0"/>
              </a:rPr>
              <a:t>–2</a:t>
            </a:r>
            <a:r>
              <a:rPr lang="en-US" altLang="en-US" sz="2400" i="1">
                <a:latin typeface="Verdana" panose="020B0604030504040204" pitchFamily="34" charset="0"/>
              </a:rPr>
              <a:t>x </a:t>
            </a:r>
            <a:r>
              <a:rPr lang="en-US" altLang="en-US" sz="2400">
                <a:latin typeface="Verdana" panose="020B0604030504040204" pitchFamily="34" charset="0"/>
              </a:rPr>
              <a:t>+ 6</a:t>
            </a:r>
          </a:p>
        </p:txBody>
      </p:sp>
      <p:grpSp>
        <p:nvGrpSpPr>
          <p:cNvPr id="4" name="Group 49">
            <a:extLst>
              <a:ext uri="{FF2B5EF4-FFF2-40B4-BE49-F238E27FC236}">
                <a16:creationId xmlns:a16="http://schemas.microsoft.com/office/drawing/2014/main" id="{9BD934F4-C2EC-4784-AC81-9609721F396E}"/>
              </a:ext>
            </a:extLst>
          </p:cNvPr>
          <p:cNvGrpSpPr>
            <a:grpSpLocks/>
          </p:cNvGrpSpPr>
          <p:nvPr/>
        </p:nvGrpSpPr>
        <p:grpSpPr bwMode="auto">
          <a:xfrm>
            <a:off x="2133600" y="4340226"/>
            <a:ext cx="3048000" cy="460375"/>
            <a:chOff x="384" y="3070"/>
            <a:chExt cx="1920" cy="290"/>
          </a:xfrm>
        </p:grpSpPr>
        <p:sp>
          <p:nvSpPr>
            <p:cNvPr id="25613" name="Text Box 21">
              <a:extLst>
                <a:ext uri="{FF2B5EF4-FFF2-40B4-BE49-F238E27FC236}">
                  <a16:creationId xmlns:a16="http://schemas.microsoft.com/office/drawing/2014/main" id="{12727D2D-5EE9-4079-A13B-9FC69B6072C6}"/>
                </a:ext>
              </a:extLst>
            </p:cNvPr>
            <p:cNvSpPr txBox="1">
              <a:spLocks noChangeArrowheads="1"/>
            </p:cNvSpPr>
            <p:nvPr/>
          </p:nvSpPr>
          <p:spPr bwMode="auto">
            <a:xfrm>
              <a:off x="384" y="3070"/>
              <a:ext cx="19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solidFill>
                    <a:srgbClr val="FF3300"/>
                  </a:solidFill>
                  <a:latin typeface="Verdana" panose="020B0604030504040204" pitchFamily="34" charset="0"/>
                </a:rPr>
                <a:t>–2</a:t>
              </a:r>
              <a:r>
                <a:rPr lang="en-US" altLang="en-US" sz="2400" i="1">
                  <a:solidFill>
                    <a:srgbClr val="FF3300"/>
                  </a:solidFill>
                  <a:latin typeface="Verdana" panose="020B0604030504040204" pitchFamily="34" charset="0"/>
                </a:rPr>
                <a:t>x               </a:t>
              </a:r>
              <a:r>
                <a:rPr lang="en-US" altLang="en-US" sz="2400">
                  <a:solidFill>
                    <a:srgbClr val="FF3300"/>
                  </a:solidFill>
                  <a:latin typeface="Verdana" panose="020B0604030504040204" pitchFamily="34" charset="0"/>
                </a:rPr>
                <a:t>–2</a:t>
              </a:r>
              <a:r>
                <a:rPr lang="en-US" altLang="en-US" sz="2400" i="1">
                  <a:solidFill>
                    <a:srgbClr val="FF3300"/>
                  </a:solidFill>
                  <a:latin typeface="Verdana" panose="020B0604030504040204" pitchFamily="34" charset="0"/>
                </a:rPr>
                <a:t>x</a:t>
              </a:r>
              <a:r>
                <a:rPr lang="en-US" altLang="en-US" sz="2400">
                  <a:solidFill>
                    <a:srgbClr val="FF3300"/>
                  </a:solidFill>
                  <a:latin typeface="Verdana" panose="020B0604030504040204" pitchFamily="34" charset="0"/>
                </a:rPr>
                <a:t> </a:t>
              </a:r>
            </a:p>
          </p:txBody>
        </p:sp>
        <p:sp>
          <p:nvSpPr>
            <p:cNvPr id="25614" name="Line 39">
              <a:extLst>
                <a:ext uri="{FF2B5EF4-FFF2-40B4-BE49-F238E27FC236}">
                  <a16:creationId xmlns:a16="http://schemas.microsoft.com/office/drawing/2014/main" id="{3BC50BF7-F705-4622-A2B8-7CAC98CF9C1F}"/>
                </a:ext>
              </a:extLst>
            </p:cNvPr>
            <p:cNvSpPr>
              <a:spLocks noChangeShapeType="1"/>
            </p:cNvSpPr>
            <p:nvPr/>
          </p:nvSpPr>
          <p:spPr bwMode="auto">
            <a:xfrm>
              <a:off x="528" y="3360"/>
              <a:ext cx="816"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Line 40">
              <a:extLst>
                <a:ext uri="{FF2B5EF4-FFF2-40B4-BE49-F238E27FC236}">
                  <a16:creationId xmlns:a16="http://schemas.microsoft.com/office/drawing/2014/main" id="{1547A0C3-D789-4B4B-8D32-4FAF61923DAF}"/>
                </a:ext>
              </a:extLst>
            </p:cNvPr>
            <p:cNvSpPr>
              <a:spLocks noChangeShapeType="1"/>
            </p:cNvSpPr>
            <p:nvPr/>
          </p:nvSpPr>
          <p:spPr bwMode="auto">
            <a:xfrm>
              <a:off x="1872" y="3355"/>
              <a:ext cx="384" cy="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8387"/>
                                        </p:tgtEl>
                                        <p:attrNameLst>
                                          <p:attrName>style.visibility</p:attrName>
                                        </p:attrNameLst>
                                      </p:cBhvr>
                                      <p:to>
                                        <p:strVal val="visible"/>
                                      </p:to>
                                    </p:set>
                                    <p:anim calcmode="lin" valueType="num">
                                      <p:cBhvr>
                                        <p:cTn id="7" dur="1000" fill="hold"/>
                                        <p:tgtEl>
                                          <p:spTgt spid="58387"/>
                                        </p:tgtEl>
                                        <p:attrNameLst>
                                          <p:attrName>ppt_w</p:attrName>
                                        </p:attrNameLst>
                                      </p:cBhvr>
                                      <p:tavLst>
                                        <p:tav tm="0">
                                          <p:val>
                                            <p:strVal val="#ppt_w+.3"/>
                                          </p:val>
                                        </p:tav>
                                        <p:tav tm="100000">
                                          <p:val>
                                            <p:strVal val="#ppt_w"/>
                                          </p:val>
                                        </p:tav>
                                      </p:tavLst>
                                    </p:anim>
                                    <p:anim calcmode="lin" valueType="num">
                                      <p:cBhvr>
                                        <p:cTn id="8" dur="1000" fill="hold"/>
                                        <p:tgtEl>
                                          <p:spTgt spid="58387"/>
                                        </p:tgtEl>
                                        <p:attrNameLst>
                                          <p:attrName>ppt_h</p:attrName>
                                        </p:attrNameLst>
                                      </p:cBhvr>
                                      <p:tavLst>
                                        <p:tav tm="0">
                                          <p:val>
                                            <p:strVal val="#ppt_h"/>
                                          </p:val>
                                        </p:tav>
                                        <p:tav tm="100000">
                                          <p:val>
                                            <p:strVal val="#ppt_h"/>
                                          </p:val>
                                        </p:tav>
                                      </p:tavLst>
                                    </p:anim>
                                    <p:animEffect transition="in" filter="fade">
                                      <p:cBhvr>
                                        <p:cTn id="9" dur="1000"/>
                                        <p:tgtEl>
                                          <p:spTgt spid="5838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ox(in)">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8385"/>
                                        </p:tgtEl>
                                        <p:attrNameLst>
                                          <p:attrName>style.visibility</p:attrName>
                                        </p:attrNameLst>
                                      </p:cBhvr>
                                      <p:to>
                                        <p:strVal val="visible"/>
                                      </p:to>
                                    </p:set>
                                    <p:animEffect transition="in" filter="dissolve">
                                      <p:cBhvr>
                                        <p:cTn id="19" dur="500"/>
                                        <p:tgtEl>
                                          <p:spTgt spid="58385"/>
                                        </p:tgtEl>
                                      </p:cBhvr>
                                    </p:animEffect>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58388"/>
                                        </p:tgtEl>
                                        <p:attrNameLst>
                                          <p:attrName>style.visibility</p:attrName>
                                        </p:attrNameLst>
                                      </p:cBhvr>
                                      <p:to>
                                        <p:strVal val="visible"/>
                                      </p:to>
                                    </p:set>
                                    <p:animEffect transition="in" filter="dissolve">
                                      <p:cBhvr>
                                        <p:cTn id="23" dur="500"/>
                                        <p:tgtEl>
                                          <p:spTgt spid="5838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58405"/>
                                        </p:tgtEl>
                                        <p:attrNameLst>
                                          <p:attrName>style.visibility</p:attrName>
                                        </p:attrNameLst>
                                      </p:cBhvr>
                                      <p:to>
                                        <p:strVal val="visible"/>
                                      </p:to>
                                    </p:set>
                                    <p:anim calcmode="lin" valueType="num">
                                      <p:cBhvr>
                                        <p:cTn id="28" dur="1000" fill="hold"/>
                                        <p:tgtEl>
                                          <p:spTgt spid="58405"/>
                                        </p:tgtEl>
                                        <p:attrNameLst>
                                          <p:attrName>ppt_w</p:attrName>
                                        </p:attrNameLst>
                                      </p:cBhvr>
                                      <p:tavLst>
                                        <p:tav tm="0">
                                          <p:val>
                                            <p:strVal val="#ppt_w+.3"/>
                                          </p:val>
                                        </p:tav>
                                        <p:tav tm="100000">
                                          <p:val>
                                            <p:strVal val="#ppt_w"/>
                                          </p:val>
                                        </p:tav>
                                      </p:tavLst>
                                    </p:anim>
                                    <p:anim calcmode="lin" valueType="num">
                                      <p:cBhvr>
                                        <p:cTn id="29" dur="1000" fill="hold"/>
                                        <p:tgtEl>
                                          <p:spTgt spid="58405"/>
                                        </p:tgtEl>
                                        <p:attrNameLst>
                                          <p:attrName>ppt_h</p:attrName>
                                        </p:attrNameLst>
                                      </p:cBhvr>
                                      <p:tavLst>
                                        <p:tav tm="0">
                                          <p:val>
                                            <p:strVal val="#ppt_h"/>
                                          </p:val>
                                        </p:tav>
                                        <p:tav tm="100000">
                                          <p:val>
                                            <p:strVal val="#ppt_h"/>
                                          </p:val>
                                        </p:tav>
                                      </p:tavLst>
                                    </p:anim>
                                    <p:animEffect transition="in" filter="fade">
                                      <p:cBhvr>
                                        <p:cTn id="30" dur="1000"/>
                                        <p:tgtEl>
                                          <p:spTgt spid="5840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ox(in)">
                                      <p:cBhvr>
                                        <p:cTn id="35" dur="5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8392"/>
                                        </p:tgtEl>
                                        <p:attrNameLst>
                                          <p:attrName>style.visibility</p:attrName>
                                        </p:attrNameLst>
                                      </p:cBhvr>
                                      <p:to>
                                        <p:strVal val="visible"/>
                                      </p:to>
                                    </p:set>
                                    <p:animEffect transition="in" filter="box(in)">
                                      <p:cBhvr>
                                        <p:cTn id="40" dur="500"/>
                                        <p:tgtEl>
                                          <p:spTgt spid="5839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8406"/>
                                        </p:tgtEl>
                                        <p:attrNameLst>
                                          <p:attrName>style.visibility</p:attrName>
                                        </p:attrNameLst>
                                      </p:cBhvr>
                                      <p:to>
                                        <p:strVal val="visible"/>
                                      </p:to>
                                    </p:set>
                                    <p:animEffect transition="in" filter="box(in)">
                                      <p:cBhvr>
                                        <p:cTn id="45" dur="500"/>
                                        <p:tgtEl>
                                          <p:spTgt spid="5840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box(in)">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p:bldP spid="58385" grpId="0"/>
      <p:bldP spid="58405" grpId="0"/>
      <p:bldP spid="58406" grpId="0"/>
      <p:bldP spid="58388" grpId="0"/>
      <p:bldP spid="583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a:extLst>
              <a:ext uri="{FF2B5EF4-FFF2-40B4-BE49-F238E27FC236}">
                <a16:creationId xmlns:a16="http://schemas.microsoft.com/office/drawing/2014/main" id="{B11B6241-7907-49C9-B6E5-8AAD4235ABB8}"/>
              </a:ext>
            </a:extLst>
          </p:cNvPr>
          <p:cNvSpPr txBox="1">
            <a:spLocks noChangeArrowheads="1"/>
          </p:cNvSpPr>
          <p:nvPr/>
        </p:nvSpPr>
        <p:spPr bwMode="auto">
          <a:xfrm>
            <a:off x="1981200" y="1981200"/>
            <a:ext cx="408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a:latin typeface="Verdana" panose="020B0604030504040204" pitchFamily="34" charset="0"/>
              </a:rPr>
              <a:t>b. Graph the solutions.</a:t>
            </a:r>
          </a:p>
        </p:txBody>
      </p:sp>
      <p:sp>
        <p:nvSpPr>
          <p:cNvPr id="59398" name="Text Box 6">
            <a:extLst>
              <a:ext uri="{FF2B5EF4-FFF2-40B4-BE49-F238E27FC236}">
                <a16:creationId xmlns:a16="http://schemas.microsoft.com/office/drawing/2014/main" id="{5D9EB04C-7C59-40CB-9C23-55EB806D834A}"/>
              </a:ext>
            </a:extLst>
          </p:cNvPr>
          <p:cNvSpPr txBox="1">
            <a:spLocks noChangeArrowheads="1"/>
          </p:cNvSpPr>
          <p:nvPr/>
        </p:nvSpPr>
        <p:spPr bwMode="auto">
          <a:xfrm>
            <a:off x="2362201" y="2514600"/>
            <a:ext cx="424497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b="1">
                <a:latin typeface="Verdana" panose="020B0604030504040204" pitchFamily="34" charset="0"/>
              </a:rPr>
              <a:t>Step 1 </a:t>
            </a:r>
            <a:r>
              <a:rPr lang="en-US" altLang="en-US" sz="2400">
                <a:latin typeface="Verdana" panose="020B0604030504040204" pitchFamily="34" charset="0"/>
              </a:rPr>
              <a:t>Since Dirk cannot buy negative amounts of olives, the system is graphed only in Quadrant I. Graph the boundary line for </a:t>
            </a:r>
            <a:r>
              <a:rPr lang="en-US" altLang="en-US" sz="2400" i="1">
                <a:latin typeface="Verdana" panose="020B0604030504040204" pitchFamily="34" charset="0"/>
              </a:rPr>
              <a:t>y = </a:t>
            </a:r>
            <a:r>
              <a:rPr lang="en-US" altLang="en-US" sz="2400">
                <a:latin typeface="Verdana" panose="020B0604030504040204" pitchFamily="34" charset="0"/>
              </a:rPr>
              <a:t>–0.80</a:t>
            </a:r>
            <a:r>
              <a:rPr lang="en-US" altLang="en-US" sz="2400" i="1">
                <a:latin typeface="Verdana" panose="020B0604030504040204" pitchFamily="34" charset="0"/>
              </a:rPr>
              <a:t>x + </a:t>
            </a:r>
            <a:r>
              <a:rPr lang="en-US" altLang="en-US" sz="2400">
                <a:latin typeface="Verdana" panose="020B0604030504040204" pitchFamily="34" charset="0"/>
              </a:rPr>
              <a:t>2.4</a:t>
            </a:r>
            <a:r>
              <a:rPr lang="en-US" altLang="en-US" sz="2400" i="1">
                <a:latin typeface="Verdana" panose="020B0604030504040204" pitchFamily="34" charset="0"/>
              </a:rPr>
              <a:t>.</a:t>
            </a:r>
            <a:r>
              <a:rPr lang="en-US" altLang="en-US" sz="2400">
                <a:latin typeface="Verdana" panose="020B0604030504040204" pitchFamily="34" charset="0"/>
              </a:rPr>
              <a:t> Use a solid line for≤.</a:t>
            </a:r>
          </a:p>
          <a:p>
            <a:pPr eaLnBrk="1" hangingPunct="1">
              <a:spcBef>
                <a:spcPct val="50000"/>
              </a:spcBef>
              <a:buFontTx/>
              <a:buNone/>
            </a:pPr>
            <a:r>
              <a:rPr lang="en-US" altLang="en-US" sz="2400" b="1">
                <a:latin typeface="Verdana" panose="020B0604030504040204" pitchFamily="34" charset="0"/>
              </a:rPr>
              <a:t>Step 2</a:t>
            </a:r>
            <a:r>
              <a:rPr lang="en-US" altLang="en-US" sz="2400">
                <a:latin typeface="Verdana" panose="020B0604030504040204" pitchFamily="34" charset="0"/>
              </a:rPr>
              <a:t> Shade below the line.                   </a:t>
            </a:r>
            <a:r>
              <a:rPr lang="en-US" altLang="en-US" sz="2400" i="1">
                <a:latin typeface="Verdana" panose="020B0604030504040204" pitchFamily="34" charset="0"/>
              </a:rPr>
              <a:t> </a:t>
            </a:r>
            <a:r>
              <a:rPr lang="en-US" altLang="en-US" sz="2400">
                <a:latin typeface="Verdana" panose="020B0604030504040204" pitchFamily="34" charset="0"/>
              </a:rPr>
              <a:t>    </a:t>
            </a:r>
          </a:p>
        </p:txBody>
      </p:sp>
      <p:sp>
        <p:nvSpPr>
          <p:cNvPr id="26629" name="Text Box 15">
            <a:extLst>
              <a:ext uri="{FF2B5EF4-FFF2-40B4-BE49-F238E27FC236}">
                <a16:creationId xmlns:a16="http://schemas.microsoft.com/office/drawing/2014/main" id="{DCFFD94C-F748-4366-AF17-4EAB0846339B}"/>
              </a:ext>
            </a:extLst>
          </p:cNvPr>
          <p:cNvSpPr txBox="1">
            <a:spLocks noChangeArrowheads="1"/>
          </p:cNvSpPr>
          <p:nvPr/>
        </p:nvSpPr>
        <p:spPr bwMode="auto">
          <a:xfrm>
            <a:off x="2590800" y="13716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400" i="1">
                <a:latin typeface="Verdana" panose="020B0604030504040204" pitchFamily="34" charset="0"/>
              </a:rPr>
              <a:t>y </a:t>
            </a:r>
            <a:r>
              <a:rPr lang="en-US" altLang="en-US" sz="2400">
                <a:latin typeface="Verdana" panose="020B0604030504040204" pitchFamily="34" charset="0"/>
              </a:rPr>
              <a:t>≤ –0.80</a:t>
            </a:r>
            <a:r>
              <a:rPr lang="en-US" altLang="en-US" sz="2400" i="1">
                <a:latin typeface="Verdana" panose="020B0604030504040204" pitchFamily="34" charset="0"/>
              </a:rPr>
              <a:t>x</a:t>
            </a:r>
            <a:r>
              <a:rPr lang="en-US" altLang="en-US" sz="2400">
                <a:latin typeface="Verdana" panose="020B0604030504040204" pitchFamily="34" charset="0"/>
              </a:rPr>
              <a:t> + 2.4</a:t>
            </a:r>
            <a:endParaRPr lang="en-US" altLang="en-US" sz="2400" i="1">
              <a:latin typeface="Verdana" panose="020B0604030504040204" pitchFamily="34" charset="0"/>
            </a:endParaRPr>
          </a:p>
        </p:txBody>
      </p:sp>
      <p:pic>
        <p:nvPicPr>
          <p:cNvPr id="59415" name="Picture 23" descr="cio3b">
            <a:extLst>
              <a:ext uri="{FF2B5EF4-FFF2-40B4-BE49-F238E27FC236}">
                <a16:creationId xmlns:a16="http://schemas.microsoft.com/office/drawing/2014/main" id="{9930A137-BC9B-4458-8B58-FDC6BA299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1336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16" name="Picture 24" descr="cio3b">
            <a:extLst>
              <a:ext uri="{FF2B5EF4-FFF2-40B4-BE49-F238E27FC236}">
                <a16:creationId xmlns:a16="http://schemas.microsoft.com/office/drawing/2014/main" id="{FE7A5698-16A2-4D42-AC21-3B0CD42D6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21717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9398"/>
                                        </p:tgtEl>
                                        <p:attrNameLst>
                                          <p:attrName>style.visibility</p:attrName>
                                        </p:attrNameLst>
                                      </p:cBhvr>
                                      <p:to>
                                        <p:strVal val="visible"/>
                                      </p:to>
                                    </p:set>
                                    <p:anim calcmode="lin" valueType="num">
                                      <p:cBhvr>
                                        <p:cTn id="7" dur="1000" fill="hold"/>
                                        <p:tgtEl>
                                          <p:spTgt spid="59398"/>
                                        </p:tgtEl>
                                        <p:attrNameLst>
                                          <p:attrName>ppt_w</p:attrName>
                                        </p:attrNameLst>
                                      </p:cBhvr>
                                      <p:tavLst>
                                        <p:tav tm="0">
                                          <p:val>
                                            <p:strVal val="#ppt_w+.3"/>
                                          </p:val>
                                        </p:tav>
                                        <p:tav tm="100000">
                                          <p:val>
                                            <p:strVal val="#ppt_w"/>
                                          </p:val>
                                        </p:tav>
                                      </p:tavLst>
                                    </p:anim>
                                    <p:anim calcmode="lin" valueType="num">
                                      <p:cBhvr>
                                        <p:cTn id="8" dur="1000" fill="hold"/>
                                        <p:tgtEl>
                                          <p:spTgt spid="59398"/>
                                        </p:tgtEl>
                                        <p:attrNameLst>
                                          <p:attrName>ppt_h</p:attrName>
                                        </p:attrNameLst>
                                      </p:cBhvr>
                                      <p:tavLst>
                                        <p:tav tm="0">
                                          <p:val>
                                            <p:strVal val="#ppt_h"/>
                                          </p:val>
                                        </p:tav>
                                        <p:tav tm="100000">
                                          <p:val>
                                            <p:strVal val="#ppt_h"/>
                                          </p:val>
                                        </p:tav>
                                      </p:tavLst>
                                    </p:anim>
                                    <p:animEffect transition="in" filter="fade">
                                      <p:cBhvr>
                                        <p:cTn id="9" dur="1000"/>
                                        <p:tgtEl>
                                          <p:spTgt spid="593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59415"/>
                                        </p:tgtEl>
                                        <p:attrNameLst>
                                          <p:attrName>style.visibility</p:attrName>
                                        </p:attrNameLst>
                                      </p:cBhvr>
                                      <p:to>
                                        <p:strVal val="visible"/>
                                      </p:to>
                                    </p:set>
                                    <p:animEffect transition="in" filter="box(in)">
                                      <p:cBhvr>
                                        <p:cTn id="14" dur="500"/>
                                        <p:tgtEl>
                                          <p:spTgt spid="594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59416"/>
                                        </p:tgtEl>
                                        <p:attrNameLst>
                                          <p:attrName>style.visibility</p:attrName>
                                        </p:attrNameLst>
                                      </p:cBhvr>
                                      <p:to>
                                        <p:strVal val="visible"/>
                                      </p:to>
                                    </p:set>
                                    <p:animEffect transition="in" filter="box(in)">
                                      <p:cBhvr>
                                        <p:cTn id="19" dur="500"/>
                                        <p:tgtEl>
                                          <p:spTgt spid="59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p:bld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533</Words>
  <Application>Microsoft Office PowerPoint</Application>
  <PresentationFormat>Widescreen</PresentationFormat>
  <Paragraphs>76</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Black</vt:lpstr>
      <vt:lpstr>Calibri</vt:lpstr>
      <vt:lpstr>Franklin Gothic Book</vt:lpstr>
      <vt:lpstr>Franklin Gothic Demi</vt:lpstr>
      <vt:lpstr>Symbol</vt:lpstr>
      <vt:lpstr>Times</vt:lpstr>
      <vt:lpstr>Verdana</vt:lpstr>
      <vt:lpstr>Wingdings 2</vt:lpstr>
      <vt:lpstr>DividendVTI</vt:lpstr>
      <vt:lpstr>Writing Inequalities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2022-12-04T23:18:47Z</dcterms:created>
  <dcterms:modified xsi:type="dcterms:W3CDTF">2022-12-04T23:21:12Z</dcterms:modified>
</cp:coreProperties>
</file>