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75" r:id="rId3"/>
    <p:sldId id="281" r:id="rId4"/>
    <p:sldId id="279" r:id="rId5"/>
    <p:sldId id="2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2/2/24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2/2/24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6.png"/><Relationship Id="rId10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png"/><Relationship Id="rId7" Type="http://schemas.openxmlformats.org/officeDocument/2006/relationships/image" Target="../media/image6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10" Type="http://schemas.openxmlformats.org/officeDocument/2006/relationships/image" Target="../media/image13.png"/><Relationship Id="rId4" Type="http://schemas.openxmlformats.org/officeDocument/2006/relationships/image" Target="../media/image30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6.png"/><Relationship Id="rId21" Type="http://schemas.openxmlformats.org/officeDocument/2006/relationships/image" Target="../media/image18.png"/><Relationship Id="rId17" Type="http://schemas.openxmlformats.org/officeDocument/2006/relationships/image" Target="../media/image15.png"/><Relationship Id="rId2" Type="http://schemas.openxmlformats.org/officeDocument/2006/relationships/image" Target="../media/image14.png"/><Relationship Id="rId16" Type="http://schemas.openxmlformats.org/officeDocument/2006/relationships/image" Target="../media/image110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121.png"/><Relationship Id="rId19" Type="http://schemas.openxmlformats.org/officeDocument/2006/relationships/image" Target="../media/image120.png"/><Relationship Id="rId14" Type="http://schemas.openxmlformats.org/officeDocument/2006/relationships/image" Target="../media/image111.png"/><Relationship Id="rId2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abric, table, red, covered&#10;&#10;Description automatically generated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Systems of inequalities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>
            <a:extLst>
              <a:ext uri="{FF2B5EF4-FFF2-40B4-BE49-F238E27FC236}">
                <a16:creationId xmlns:a16="http://schemas.microsoft.com/office/drawing/2014/main" id="{EA57AFBA-60CD-4549-92E9-F533D7F2C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1524000"/>
            <a:ext cx="7407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 dirty="0">
                <a:latin typeface="Verdana" panose="020B0604030504040204" pitchFamily="34" charset="0"/>
              </a:rPr>
              <a:t>Solutions Of A System Of Linear </a:t>
            </a:r>
            <a:r>
              <a:rPr lang="en-US" altLang="en-US" sz="2400" dirty="0">
                <a:latin typeface="Verdana" panose="020B0604030504040204" pitchFamily="34" charset="0"/>
              </a:rPr>
              <a:t>Inequalities:  </a:t>
            </a:r>
            <a:r>
              <a:rPr lang="en-US" altLang="en-US" sz="2400" u="sng" dirty="0">
                <a:solidFill>
                  <a:srgbClr val="FF0000"/>
                </a:solidFill>
                <a:latin typeface="Verdana" panose="020B0604030504040204" pitchFamily="34" charset="0"/>
              </a:rPr>
              <a:t>all</a:t>
            </a:r>
            <a:r>
              <a:rPr lang="en-US" altLang="en-US" sz="2400" dirty="0">
                <a:latin typeface="Verdana" panose="020B0604030504040204" pitchFamily="34" charset="0"/>
              </a:rPr>
              <a:t> the ordered pairs (infinite) that satisfy </a:t>
            </a:r>
            <a:r>
              <a:rPr lang="en-US" altLang="en-US" sz="2400" b="1" u="sng" dirty="0">
                <a:solidFill>
                  <a:srgbClr val="FF0000"/>
                </a:solidFill>
                <a:latin typeface="Verdana" panose="020B0604030504040204" pitchFamily="34" charset="0"/>
              </a:rPr>
              <a:t>all</a:t>
            </a:r>
            <a:r>
              <a:rPr lang="en-US" altLang="en-US" sz="2400" dirty="0">
                <a:latin typeface="Verdana" panose="020B0604030504040204" pitchFamily="34" charset="0"/>
              </a:rPr>
              <a:t> the linear inequalities in the system.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A02EC2-5D77-482B-9C84-F22467CD6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799" y="1829872"/>
            <a:ext cx="3476314" cy="34676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CE5B0A-C7CF-4A84-9D40-00A2AE16D9E9}"/>
              </a:ext>
            </a:extLst>
          </p:cNvPr>
          <p:cNvSpPr txBox="1"/>
          <p:nvPr/>
        </p:nvSpPr>
        <p:spPr>
          <a:xfrm>
            <a:off x="3762683" y="432354"/>
            <a:ext cx="4847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Identify a solution to the system.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2C1181-CBE5-4427-82F4-6C52F6C0E5E2}"/>
                  </a:ext>
                </a:extLst>
              </p:cNvPr>
              <p:cNvSpPr txBox="1"/>
              <p:nvPr/>
            </p:nvSpPr>
            <p:spPr>
              <a:xfrm>
                <a:off x="4563636" y="785265"/>
                <a:ext cx="82324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≤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:endParaRPr lang="en-US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22C1181-CBE5-4427-82F4-6C52F6C0E5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636" y="785265"/>
                <a:ext cx="823241" cy="400110"/>
              </a:xfrm>
              <a:prstGeom prst="rect">
                <a:avLst/>
              </a:prstGeom>
              <a:blipFill>
                <a:blip r:embed="rId3"/>
                <a:stretch>
                  <a:fillRect l="-8148" t="-7692" r="-222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29B468-7ABB-47D0-9711-C76F6937F497}"/>
                  </a:ext>
                </a:extLst>
              </p:cNvPr>
              <p:cNvSpPr txBox="1"/>
              <p:nvPr/>
            </p:nvSpPr>
            <p:spPr>
              <a:xfrm>
                <a:off x="4536746" y="1156710"/>
                <a:ext cx="12805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&gt;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29B468-7ABB-47D0-9711-C76F6937F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746" y="1156710"/>
                <a:ext cx="1280598" cy="400110"/>
              </a:xfrm>
              <a:prstGeom prst="rect">
                <a:avLst/>
              </a:prstGeom>
              <a:blipFill>
                <a:blip r:embed="rId4"/>
                <a:stretch>
                  <a:fillRect l="-4762" t="-7692" r="-1905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93983F4A-0D36-4593-AE7C-B0503B0C789A}"/>
              </a:ext>
            </a:extLst>
          </p:cNvPr>
          <p:cNvSpPr/>
          <p:nvPr/>
        </p:nvSpPr>
        <p:spPr>
          <a:xfrm>
            <a:off x="7699795" y="2855392"/>
            <a:ext cx="3476314" cy="2420849"/>
          </a:xfrm>
          <a:prstGeom prst="rect">
            <a:avLst/>
          </a:prstGeom>
          <a:solidFill>
            <a:srgbClr val="C7EBFC">
              <a:alpha val="60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EC55881-BBC0-4F4A-B906-B5225A31DDEF}"/>
              </a:ext>
            </a:extLst>
          </p:cNvPr>
          <p:cNvCxnSpPr/>
          <p:nvPr/>
        </p:nvCxnSpPr>
        <p:spPr>
          <a:xfrm flipV="1">
            <a:off x="7699798" y="1854792"/>
            <a:ext cx="3476315" cy="3442746"/>
          </a:xfrm>
          <a:prstGeom prst="straightConnector1">
            <a:avLst/>
          </a:prstGeom>
          <a:ln w="41275" cmpd="sng">
            <a:solidFill>
              <a:srgbClr val="EE151F"/>
            </a:solidFill>
            <a:prstDash val="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2">
            <a:extLst>
              <a:ext uri="{FF2B5EF4-FFF2-40B4-BE49-F238E27FC236}">
                <a16:creationId xmlns:a16="http://schemas.microsoft.com/office/drawing/2014/main" id="{B2F45389-7622-43ED-AE01-BB07AE92D3A1}"/>
              </a:ext>
            </a:extLst>
          </p:cNvPr>
          <p:cNvSpPr/>
          <p:nvPr/>
        </p:nvSpPr>
        <p:spPr>
          <a:xfrm>
            <a:off x="7704956" y="1828489"/>
            <a:ext cx="3484629" cy="1049228"/>
          </a:xfrm>
          <a:custGeom>
            <a:avLst/>
            <a:gdLst>
              <a:gd name="connsiteX0" fmla="*/ 0 w 3476314"/>
              <a:gd name="connsiteY0" fmla="*/ 0 h 3467666"/>
              <a:gd name="connsiteX1" fmla="*/ 3476314 w 3476314"/>
              <a:gd name="connsiteY1" fmla="*/ 0 h 3467666"/>
              <a:gd name="connsiteX2" fmla="*/ 3476314 w 3476314"/>
              <a:gd name="connsiteY2" fmla="*/ 3467666 h 3467666"/>
              <a:gd name="connsiteX3" fmla="*/ 0 w 3476314"/>
              <a:gd name="connsiteY3" fmla="*/ 3467666 h 3467666"/>
              <a:gd name="connsiteX4" fmla="*/ 0 w 3476314"/>
              <a:gd name="connsiteY4" fmla="*/ 0 h 3467666"/>
              <a:gd name="connsiteX0" fmla="*/ 0 w 3476314"/>
              <a:gd name="connsiteY0" fmla="*/ 0 h 3467666"/>
              <a:gd name="connsiteX1" fmla="*/ 3476314 w 3476314"/>
              <a:gd name="connsiteY1" fmla="*/ 0 h 3467666"/>
              <a:gd name="connsiteX2" fmla="*/ 1852997 w 3476314"/>
              <a:gd name="connsiteY2" fmla="*/ 1649140 h 3467666"/>
              <a:gd name="connsiteX3" fmla="*/ 0 w 3476314"/>
              <a:gd name="connsiteY3" fmla="*/ 3467666 h 3467666"/>
              <a:gd name="connsiteX4" fmla="*/ 0 w 3476314"/>
              <a:gd name="connsiteY4" fmla="*/ 0 h 3467666"/>
              <a:gd name="connsiteX0" fmla="*/ 0 w 3476314"/>
              <a:gd name="connsiteY0" fmla="*/ 0 h 1649140"/>
              <a:gd name="connsiteX1" fmla="*/ 3476314 w 3476314"/>
              <a:gd name="connsiteY1" fmla="*/ 0 h 1649140"/>
              <a:gd name="connsiteX2" fmla="*/ 1852997 w 3476314"/>
              <a:gd name="connsiteY2" fmla="*/ 1649140 h 1649140"/>
              <a:gd name="connsiteX3" fmla="*/ 20548 w 3476314"/>
              <a:gd name="connsiteY3" fmla="*/ 1104610 h 1649140"/>
              <a:gd name="connsiteX4" fmla="*/ 0 w 3476314"/>
              <a:gd name="connsiteY4" fmla="*/ 0 h 1649140"/>
              <a:gd name="connsiteX0" fmla="*/ 0 w 3476314"/>
              <a:gd name="connsiteY0" fmla="*/ 0 h 1104610"/>
              <a:gd name="connsiteX1" fmla="*/ 3476314 w 3476314"/>
              <a:gd name="connsiteY1" fmla="*/ 0 h 1104610"/>
              <a:gd name="connsiteX2" fmla="*/ 2459172 w 3476314"/>
              <a:gd name="connsiteY2" fmla="*/ 1042965 h 1104610"/>
              <a:gd name="connsiteX3" fmla="*/ 20548 w 3476314"/>
              <a:gd name="connsiteY3" fmla="*/ 1104610 h 1104610"/>
              <a:gd name="connsiteX4" fmla="*/ 0 w 3476314"/>
              <a:gd name="connsiteY4" fmla="*/ 0 h 1104610"/>
              <a:gd name="connsiteX0" fmla="*/ 0 w 3476314"/>
              <a:gd name="connsiteY0" fmla="*/ 0 h 1073787"/>
              <a:gd name="connsiteX1" fmla="*/ 3476314 w 3476314"/>
              <a:gd name="connsiteY1" fmla="*/ 0 h 1073787"/>
              <a:gd name="connsiteX2" fmla="*/ 2459172 w 3476314"/>
              <a:gd name="connsiteY2" fmla="*/ 1042965 h 1073787"/>
              <a:gd name="connsiteX3" fmla="*/ 30823 w 3476314"/>
              <a:gd name="connsiteY3" fmla="*/ 1073787 h 1073787"/>
              <a:gd name="connsiteX4" fmla="*/ 0 w 3476314"/>
              <a:gd name="connsiteY4" fmla="*/ 0 h 1073787"/>
              <a:gd name="connsiteX0" fmla="*/ 0 w 3527685"/>
              <a:gd name="connsiteY0" fmla="*/ 0 h 1073787"/>
              <a:gd name="connsiteX1" fmla="*/ 3527685 w 3527685"/>
              <a:gd name="connsiteY1" fmla="*/ 10196 h 1073787"/>
              <a:gd name="connsiteX2" fmla="*/ 2459172 w 3527685"/>
              <a:gd name="connsiteY2" fmla="*/ 1042965 h 1073787"/>
              <a:gd name="connsiteX3" fmla="*/ 30823 w 3527685"/>
              <a:gd name="connsiteY3" fmla="*/ 1073787 h 1073787"/>
              <a:gd name="connsiteX4" fmla="*/ 0 w 3527685"/>
              <a:gd name="connsiteY4" fmla="*/ 0 h 1073787"/>
              <a:gd name="connsiteX0" fmla="*/ 0 w 3527685"/>
              <a:gd name="connsiteY0" fmla="*/ 0 h 1082163"/>
              <a:gd name="connsiteX1" fmla="*/ 3527685 w 3527685"/>
              <a:gd name="connsiteY1" fmla="*/ 10196 h 1082163"/>
              <a:gd name="connsiteX2" fmla="*/ 2420569 w 3527685"/>
              <a:gd name="connsiteY2" fmla="*/ 1082163 h 1082163"/>
              <a:gd name="connsiteX3" fmla="*/ 30823 w 3527685"/>
              <a:gd name="connsiteY3" fmla="*/ 1073787 h 1082163"/>
              <a:gd name="connsiteX4" fmla="*/ 0 w 3527685"/>
              <a:gd name="connsiteY4" fmla="*/ 0 h 1082163"/>
              <a:gd name="connsiteX0" fmla="*/ 0 w 3527685"/>
              <a:gd name="connsiteY0" fmla="*/ 0 h 1082163"/>
              <a:gd name="connsiteX1" fmla="*/ 3527685 w 3527685"/>
              <a:gd name="connsiteY1" fmla="*/ 10196 h 1082163"/>
              <a:gd name="connsiteX2" fmla="*/ 2420569 w 3527685"/>
              <a:gd name="connsiteY2" fmla="*/ 1082163 h 1082163"/>
              <a:gd name="connsiteX3" fmla="*/ 30823 w 3527685"/>
              <a:gd name="connsiteY3" fmla="*/ 1080321 h 1082163"/>
              <a:gd name="connsiteX4" fmla="*/ 0 w 3527685"/>
              <a:gd name="connsiteY4" fmla="*/ 0 h 1082163"/>
              <a:gd name="connsiteX0" fmla="*/ 0 w 3463348"/>
              <a:gd name="connsiteY0" fmla="*/ 0 h 1082163"/>
              <a:gd name="connsiteX1" fmla="*/ 3463348 w 3463348"/>
              <a:gd name="connsiteY1" fmla="*/ 36328 h 1082163"/>
              <a:gd name="connsiteX2" fmla="*/ 2420569 w 3463348"/>
              <a:gd name="connsiteY2" fmla="*/ 1082163 h 1082163"/>
              <a:gd name="connsiteX3" fmla="*/ 30823 w 3463348"/>
              <a:gd name="connsiteY3" fmla="*/ 1080321 h 1082163"/>
              <a:gd name="connsiteX4" fmla="*/ 0 w 3463348"/>
              <a:gd name="connsiteY4" fmla="*/ 0 h 1082163"/>
              <a:gd name="connsiteX0" fmla="*/ 10996 w 3432525"/>
              <a:gd name="connsiteY0" fmla="*/ 0 h 1049497"/>
              <a:gd name="connsiteX1" fmla="*/ 3432525 w 3432525"/>
              <a:gd name="connsiteY1" fmla="*/ 3662 h 1049497"/>
              <a:gd name="connsiteX2" fmla="*/ 2389746 w 3432525"/>
              <a:gd name="connsiteY2" fmla="*/ 1049497 h 1049497"/>
              <a:gd name="connsiteX3" fmla="*/ 0 w 3432525"/>
              <a:gd name="connsiteY3" fmla="*/ 1047655 h 1049497"/>
              <a:gd name="connsiteX4" fmla="*/ 10996 w 3432525"/>
              <a:gd name="connsiteY4" fmla="*/ 0 h 104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2525" h="1049497">
                <a:moveTo>
                  <a:pt x="10996" y="0"/>
                </a:moveTo>
                <a:lnTo>
                  <a:pt x="3432525" y="3662"/>
                </a:lnTo>
                <a:lnTo>
                  <a:pt x="2389746" y="1049497"/>
                </a:lnTo>
                <a:lnTo>
                  <a:pt x="0" y="1047655"/>
                </a:lnTo>
                <a:lnTo>
                  <a:pt x="10996" y="0"/>
                </a:lnTo>
                <a:close/>
              </a:path>
            </a:pathLst>
          </a:custGeom>
          <a:solidFill>
            <a:srgbClr val="FBD5E5">
              <a:alpha val="60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32">
            <a:extLst>
              <a:ext uri="{FF2B5EF4-FFF2-40B4-BE49-F238E27FC236}">
                <a16:creationId xmlns:a16="http://schemas.microsoft.com/office/drawing/2014/main" id="{9B6ACCB0-A165-4260-97C3-86E5A4D45A37}"/>
              </a:ext>
            </a:extLst>
          </p:cNvPr>
          <p:cNvSpPr/>
          <p:nvPr/>
        </p:nvSpPr>
        <p:spPr>
          <a:xfrm>
            <a:off x="7699791" y="2850067"/>
            <a:ext cx="2457669" cy="2437516"/>
          </a:xfrm>
          <a:custGeom>
            <a:avLst/>
            <a:gdLst>
              <a:gd name="connsiteX0" fmla="*/ 0 w 3476314"/>
              <a:gd name="connsiteY0" fmla="*/ 0 h 3467666"/>
              <a:gd name="connsiteX1" fmla="*/ 3476314 w 3476314"/>
              <a:gd name="connsiteY1" fmla="*/ 0 h 3467666"/>
              <a:gd name="connsiteX2" fmla="*/ 3476314 w 3476314"/>
              <a:gd name="connsiteY2" fmla="*/ 3467666 h 3467666"/>
              <a:gd name="connsiteX3" fmla="*/ 0 w 3476314"/>
              <a:gd name="connsiteY3" fmla="*/ 3467666 h 3467666"/>
              <a:gd name="connsiteX4" fmla="*/ 0 w 3476314"/>
              <a:gd name="connsiteY4" fmla="*/ 0 h 3467666"/>
              <a:gd name="connsiteX0" fmla="*/ 0 w 3476314"/>
              <a:gd name="connsiteY0" fmla="*/ 0 h 3467666"/>
              <a:gd name="connsiteX1" fmla="*/ 3476314 w 3476314"/>
              <a:gd name="connsiteY1" fmla="*/ 0 h 3467666"/>
              <a:gd name="connsiteX2" fmla="*/ 1852997 w 3476314"/>
              <a:gd name="connsiteY2" fmla="*/ 1649140 h 3467666"/>
              <a:gd name="connsiteX3" fmla="*/ 0 w 3476314"/>
              <a:gd name="connsiteY3" fmla="*/ 3467666 h 3467666"/>
              <a:gd name="connsiteX4" fmla="*/ 0 w 3476314"/>
              <a:gd name="connsiteY4" fmla="*/ 0 h 3467666"/>
              <a:gd name="connsiteX0" fmla="*/ 0 w 2428350"/>
              <a:gd name="connsiteY0" fmla="*/ 0 h 3467666"/>
              <a:gd name="connsiteX1" fmla="*/ 2428350 w 2428350"/>
              <a:gd name="connsiteY1" fmla="*/ 1089061 h 3467666"/>
              <a:gd name="connsiteX2" fmla="*/ 1852997 w 2428350"/>
              <a:gd name="connsiteY2" fmla="*/ 1649140 h 3467666"/>
              <a:gd name="connsiteX3" fmla="*/ 0 w 2428350"/>
              <a:gd name="connsiteY3" fmla="*/ 3467666 h 3467666"/>
              <a:gd name="connsiteX4" fmla="*/ 0 w 2428350"/>
              <a:gd name="connsiteY4" fmla="*/ 0 h 3467666"/>
              <a:gd name="connsiteX0" fmla="*/ 10274 w 2428350"/>
              <a:gd name="connsiteY0" fmla="*/ 0 h 2399154"/>
              <a:gd name="connsiteX1" fmla="*/ 2428350 w 2428350"/>
              <a:gd name="connsiteY1" fmla="*/ 20549 h 2399154"/>
              <a:gd name="connsiteX2" fmla="*/ 1852997 w 2428350"/>
              <a:gd name="connsiteY2" fmla="*/ 580628 h 2399154"/>
              <a:gd name="connsiteX3" fmla="*/ 0 w 2428350"/>
              <a:gd name="connsiteY3" fmla="*/ 2399154 h 2399154"/>
              <a:gd name="connsiteX4" fmla="*/ 10274 w 2428350"/>
              <a:gd name="connsiteY4" fmla="*/ 0 h 2399154"/>
              <a:gd name="connsiteX0" fmla="*/ 10274 w 2428350"/>
              <a:gd name="connsiteY0" fmla="*/ 0 h 2399154"/>
              <a:gd name="connsiteX1" fmla="*/ 2428350 w 2428350"/>
              <a:gd name="connsiteY1" fmla="*/ 726 h 2399154"/>
              <a:gd name="connsiteX2" fmla="*/ 1852997 w 2428350"/>
              <a:gd name="connsiteY2" fmla="*/ 580628 h 2399154"/>
              <a:gd name="connsiteX3" fmla="*/ 0 w 2428350"/>
              <a:gd name="connsiteY3" fmla="*/ 2399154 h 2399154"/>
              <a:gd name="connsiteX4" fmla="*/ 10274 w 2428350"/>
              <a:gd name="connsiteY4" fmla="*/ 0 h 2399154"/>
              <a:gd name="connsiteX0" fmla="*/ 10274 w 2428350"/>
              <a:gd name="connsiteY0" fmla="*/ 0 h 2409066"/>
              <a:gd name="connsiteX1" fmla="*/ 2428350 w 2428350"/>
              <a:gd name="connsiteY1" fmla="*/ 10638 h 2409066"/>
              <a:gd name="connsiteX2" fmla="*/ 1852997 w 2428350"/>
              <a:gd name="connsiteY2" fmla="*/ 590540 h 2409066"/>
              <a:gd name="connsiteX3" fmla="*/ 0 w 2428350"/>
              <a:gd name="connsiteY3" fmla="*/ 2409066 h 2409066"/>
              <a:gd name="connsiteX4" fmla="*/ 10274 w 2428350"/>
              <a:gd name="connsiteY4" fmla="*/ 0 h 240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8350" h="2409066">
                <a:moveTo>
                  <a:pt x="10274" y="0"/>
                </a:moveTo>
                <a:lnTo>
                  <a:pt x="2428350" y="10638"/>
                </a:lnTo>
                <a:lnTo>
                  <a:pt x="1852997" y="590540"/>
                </a:lnTo>
                <a:lnTo>
                  <a:pt x="0" y="2409066"/>
                </a:lnTo>
                <a:cubicBezTo>
                  <a:pt x="3425" y="1609348"/>
                  <a:pt x="6849" y="799718"/>
                  <a:pt x="10274" y="0"/>
                </a:cubicBezTo>
                <a:close/>
              </a:path>
            </a:pathLst>
          </a:custGeom>
          <a:solidFill>
            <a:srgbClr val="C7C4E2">
              <a:alpha val="55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75FAC27-B126-46A2-B47D-C33F98DC8E56}"/>
              </a:ext>
            </a:extLst>
          </p:cNvPr>
          <p:cNvGrpSpPr/>
          <p:nvPr/>
        </p:nvGrpSpPr>
        <p:grpSpPr>
          <a:xfrm>
            <a:off x="8005907" y="3217145"/>
            <a:ext cx="795558" cy="408688"/>
            <a:chOff x="8005907" y="3217145"/>
            <a:chExt cx="795558" cy="4086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A26EF91-E9C9-4023-B42F-FCBE09460EE3}"/>
                    </a:ext>
                  </a:extLst>
                </p:cNvPr>
                <p:cNvSpPr txBox="1"/>
                <p:nvPr/>
              </p:nvSpPr>
              <p:spPr>
                <a:xfrm>
                  <a:off x="8005907" y="3217145"/>
                  <a:ext cx="795557" cy="323165"/>
                </a:xfrm>
                <a:prstGeom prst="rect">
                  <a:avLst/>
                </a:prstGeom>
                <a:solidFill>
                  <a:srgbClr val="D1D9EE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500" dirty="0">
                      <a:solidFill>
                        <a:srgbClr val="006CB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(</a:t>
                  </a:r>
                  <a14:m>
                    <m:oMath xmlns:m="http://schemas.openxmlformats.org/officeDocument/2006/math">
                      <m:r>
                        <a:rPr lang="en-US" sz="1500" i="1" dirty="0" smtClean="0">
                          <a:solidFill>
                            <a:srgbClr val="006CB8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1500" dirty="0">
                      <a:solidFill>
                        <a:srgbClr val="006CB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3, 1)</a:t>
                  </a: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05907" y="3217145"/>
                  <a:ext cx="795557" cy="323165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3053" t="-5660" b="-1886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2D9BEAF-96E1-43AD-8281-ED08679DC1DB}"/>
                </a:ext>
              </a:extLst>
            </p:cNvPr>
            <p:cNvSpPr/>
            <p:nvPr/>
          </p:nvSpPr>
          <p:spPr>
            <a:xfrm>
              <a:off x="8678024" y="3501576"/>
              <a:ext cx="123441" cy="124257"/>
            </a:xfrm>
            <a:prstGeom prst="ellipse">
              <a:avLst/>
            </a:prstGeom>
            <a:solidFill>
              <a:srgbClr val="006C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61AB192-54C6-48D5-ACC2-FE73C1ACC7F9}"/>
              </a:ext>
            </a:extLst>
          </p:cNvPr>
          <p:cNvCxnSpPr/>
          <p:nvPr/>
        </p:nvCxnSpPr>
        <p:spPr>
          <a:xfrm>
            <a:off x="7699799" y="2868134"/>
            <a:ext cx="3476314" cy="8555"/>
          </a:xfrm>
          <a:prstGeom prst="straightConnector1">
            <a:avLst/>
          </a:prstGeom>
          <a:ln w="41275" cmpd="sng">
            <a:solidFill>
              <a:srgbClr val="006EB3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4A04672-7EDA-4842-AF18-9583C8A55E49}"/>
                  </a:ext>
                </a:extLst>
              </p:cNvPr>
              <p:cNvSpPr txBox="1"/>
              <p:nvPr/>
            </p:nvSpPr>
            <p:spPr>
              <a:xfrm>
                <a:off x="2958676" y="2032113"/>
                <a:ext cx="36344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−3,1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𝑠𝑜𝑙𝑢𝑡𝑖𝑜𝑛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𝑠𝑦𝑠𝑡𝑒𝑚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4A04672-7EDA-4842-AF18-9583C8A55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676" y="2032113"/>
                <a:ext cx="3634456" cy="276999"/>
              </a:xfrm>
              <a:prstGeom prst="rect">
                <a:avLst/>
              </a:prstGeom>
              <a:blipFill>
                <a:blip r:embed="rId11"/>
                <a:stretch>
                  <a:fillRect l="-838" r="-1005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B7BBF01D-C3B5-4971-A045-75DAE30D092E}"/>
              </a:ext>
            </a:extLst>
          </p:cNvPr>
          <p:cNvSpPr txBox="1"/>
          <p:nvPr/>
        </p:nvSpPr>
        <p:spPr>
          <a:xfrm>
            <a:off x="3081528" y="2624882"/>
            <a:ext cx="3371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Yes.  The point is in the solution shaded region.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074C50A-AE67-445D-8665-19FF9F62CEB1}"/>
                  </a:ext>
                </a:extLst>
              </p:cNvPr>
              <p:cNvSpPr txBox="1"/>
              <p:nvPr/>
            </p:nvSpPr>
            <p:spPr>
              <a:xfrm>
                <a:off x="3076952" y="3508761"/>
                <a:ext cx="337605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𝑝𝑜𝑖𝑛𝑡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𝑠𝑜𝑙𝑢𝑡𝑖𝑜𝑛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074C50A-AE67-445D-8665-19FF9F62C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952" y="3508761"/>
                <a:ext cx="3376052" cy="553998"/>
              </a:xfrm>
              <a:prstGeom prst="rect">
                <a:avLst/>
              </a:prstGeom>
              <a:blipFill>
                <a:blip r:embed="rId12"/>
                <a:stretch>
                  <a:fillRect t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262AD985-08DB-4DA5-BC54-8CF99362E343}"/>
              </a:ext>
            </a:extLst>
          </p:cNvPr>
          <p:cNvSpPr txBox="1"/>
          <p:nvPr/>
        </p:nvSpPr>
        <p:spPr>
          <a:xfrm>
            <a:off x="2880360" y="4062759"/>
            <a:ext cx="394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No. It is on the dashed boundary line of the solution.  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6F3C0AA-261D-4E10-B886-D56643161CEC}"/>
              </a:ext>
            </a:extLst>
          </p:cNvPr>
          <p:cNvSpPr/>
          <p:nvPr/>
        </p:nvSpPr>
        <p:spPr>
          <a:xfrm>
            <a:off x="9376231" y="3508761"/>
            <a:ext cx="123441" cy="124257"/>
          </a:xfrm>
          <a:prstGeom prst="ellipse">
            <a:avLst/>
          </a:prstGeom>
          <a:solidFill>
            <a:srgbClr val="006C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1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40" grpId="0"/>
      <p:bldP spid="42" grpId="0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547067-7238-432F-8CEE-9CB02EBA03B8}"/>
              </a:ext>
            </a:extLst>
          </p:cNvPr>
          <p:cNvSpPr txBox="1"/>
          <p:nvPr/>
        </p:nvSpPr>
        <p:spPr>
          <a:xfrm>
            <a:off x="260454" y="17149"/>
            <a:ext cx="9093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Tell whether each ordered pair is a solution of the system of linear inequalities.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2E5C477-A426-4A99-B524-CA863E9A4202}"/>
                  </a:ext>
                </a:extLst>
              </p:cNvPr>
              <p:cNvSpPr txBox="1"/>
              <p:nvPr/>
            </p:nvSpPr>
            <p:spPr>
              <a:xfrm>
                <a:off x="724902" y="394139"/>
                <a:ext cx="9400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2E5C477-A426-4A99-B524-CA863E9A4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02" y="394139"/>
                <a:ext cx="940030" cy="400110"/>
              </a:xfrm>
              <a:prstGeom prst="rect">
                <a:avLst/>
              </a:prstGeom>
              <a:blipFill>
                <a:blip r:embed="rId2"/>
                <a:stretch>
                  <a:fillRect l="-7143" t="-7692" r="-3247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A9FE096-8755-492E-B2DF-9821AD995B42}"/>
              </a:ext>
            </a:extLst>
          </p:cNvPr>
          <p:cNvSpPr txBox="1"/>
          <p:nvPr/>
        </p:nvSpPr>
        <p:spPr>
          <a:xfrm>
            <a:off x="3049002" y="394139"/>
            <a:ext cx="1727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Inequality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A40261-ACA2-4928-82A1-1B0A2EC4AD0C}"/>
                  </a:ext>
                </a:extLst>
              </p:cNvPr>
              <p:cNvSpPr txBox="1"/>
              <p:nvPr/>
            </p:nvSpPr>
            <p:spPr>
              <a:xfrm>
                <a:off x="724902" y="805219"/>
                <a:ext cx="17274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≥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8A40261-ACA2-4928-82A1-1B0A2EC4A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02" y="805219"/>
                <a:ext cx="1727430" cy="400110"/>
              </a:xfrm>
              <a:prstGeom prst="rect">
                <a:avLst/>
              </a:prstGeom>
              <a:blipFill>
                <a:blip r:embed="rId3"/>
                <a:stretch>
                  <a:fillRect l="-388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DFB2206-4037-4805-A189-032F2883A5E0}"/>
              </a:ext>
            </a:extLst>
          </p:cNvPr>
          <p:cNvSpPr txBox="1"/>
          <p:nvPr/>
        </p:nvSpPr>
        <p:spPr>
          <a:xfrm>
            <a:off x="3049002" y="805219"/>
            <a:ext cx="1727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Inequality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6D62E8-E189-4D8C-8A8A-9876200BE15F}"/>
              </a:ext>
            </a:extLst>
          </p:cNvPr>
          <p:cNvSpPr txBox="1"/>
          <p:nvPr/>
        </p:nvSpPr>
        <p:spPr>
          <a:xfrm>
            <a:off x="260454" y="1213154"/>
            <a:ext cx="1244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(3, 5)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76099F-0726-4A97-8591-F962499D2C76}"/>
              </a:ext>
            </a:extLst>
          </p:cNvPr>
          <p:cNvSpPr txBox="1"/>
          <p:nvPr/>
        </p:nvSpPr>
        <p:spPr>
          <a:xfrm>
            <a:off x="2365599" y="1775178"/>
            <a:ext cx="5816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Substitute 3 for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5 for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each inequality.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28CA687-503B-42B0-B9BF-5FA1FDA1582C}"/>
              </a:ext>
            </a:extLst>
          </p:cNvPr>
          <p:cNvGrpSpPr/>
          <p:nvPr/>
        </p:nvGrpSpPr>
        <p:grpSpPr>
          <a:xfrm>
            <a:off x="1200484" y="2216258"/>
            <a:ext cx="1727430" cy="718280"/>
            <a:chOff x="1200484" y="2216258"/>
            <a:chExt cx="1727430" cy="71828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ACC825-3E21-4C47-9898-10266931B963}"/>
                </a:ext>
              </a:extLst>
            </p:cNvPr>
            <p:cNvSpPr txBox="1"/>
            <p:nvPr/>
          </p:nvSpPr>
          <p:spPr>
            <a:xfrm>
              <a:off x="1200484" y="2216258"/>
              <a:ext cx="1727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Inequality 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4309AED-5348-448C-AE61-DAD09C9F652F}"/>
                    </a:ext>
                  </a:extLst>
                </p:cNvPr>
                <p:cNvSpPr txBox="1"/>
                <p:nvPr/>
              </p:nvSpPr>
              <p:spPr>
                <a:xfrm>
                  <a:off x="1208276" y="2534428"/>
                  <a:ext cx="94003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2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8276" y="2534428"/>
                  <a:ext cx="940030" cy="400110"/>
                </a:xfrm>
                <a:prstGeom prst="rect">
                  <a:avLst/>
                </a:prstGeom>
                <a:blipFill>
                  <a:blip r:embed="rId4"/>
                  <a:stretch>
                    <a:fillRect l="-6494" t="-7692" r="-3896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CBEC0B-8C4E-4B06-BACA-CAB36EEFAFD8}"/>
              </a:ext>
            </a:extLst>
          </p:cNvPr>
          <p:cNvGrpSpPr/>
          <p:nvPr/>
        </p:nvGrpSpPr>
        <p:grpSpPr>
          <a:xfrm>
            <a:off x="4184984" y="2216258"/>
            <a:ext cx="1747922" cy="718280"/>
            <a:chOff x="4184984" y="2216258"/>
            <a:chExt cx="1747922" cy="71828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802B2EC-F723-4A2F-BBC7-1BDA2AA2BC24}"/>
                </a:ext>
              </a:extLst>
            </p:cNvPr>
            <p:cNvSpPr txBox="1"/>
            <p:nvPr/>
          </p:nvSpPr>
          <p:spPr>
            <a:xfrm>
              <a:off x="4184984" y="2216258"/>
              <a:ext cx="1727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Inequality 2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66534CF-16D4-4367-923B-32C443ED7C93}"/>
                    </a:ext>
                  </a:extLst>
                </p:cNvPr>
                <p:cNvSpPr txBox="1"/>
                <p:nvPr/>
              </p:nvSpPr>
              <p:spPr>
                <a:xfrm>
                  <a:off x="4192776" y="2534428"/>
                  <a:ext cx="174013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≥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</a:t>
                  </a:r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2776" y="2534428"/>
                  <a:ext cx="1740130" cy="400110"/>
                </a:xfrm>
                <a:prstGeom prst="rect">
                  <a:avLst/>
                </a:prstGeom>
                <a:blipFill>
                  <a:blip r:embed="rId5"/>
                  <a:stretch>
                    <a:fillRect l="-3860" t="-7692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283FA56-0A8A-4A14-937B-3A53F1835475}"/>
              </a:ext>
            </a:extLst>
          </p:cNvPr>
          <p:cNvGrpSpPr/>
          <p:nvPr/>
        </p:nvGrpSpPr>
        <p:grpSpPr>
          <a:xfrm>
            <a:off x="1192234" y="2804200"/>
            <a:ext cx="1231900" cy="604250"/>
            <a:chOff x="3454170" y="4296109"/>
            <a:chExt cx="1231900" cy="6042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774BBAED-41E7-4E69-B044-05F5251F7424}"/>
                    </a:ext>
                  </a:extLst>
                </p:cNvPr>
                <p:cNvSpPr txBox="1"/>
                <p:nvPr/>
              </p:nvSpPr>
              <p:spPr>
                <a:xfrm>
                  <a:off x="3454170" y="4500249"/>
                  <a:ext cx="12319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rgbClr val="ED1C2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2(</a:t>
                  </a:r>
                  <a:r>
                    <a:rPr lang="en-US" sz="2000" dirty="0">
                      <a:solidFill>
                        <a:srgbClr val="006CB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4170" y="4500249"/>
                  <a:ext cx="1231900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5446" t="-606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3087FB2-D7C5-445D-88CE-133471E98B1E}"/>
                </a:ext>
              </a:extLst>
            </p:cNvPr>
            <p:cNvSpPr txBox="1"/>
            <p:nvPr/>
          </p:nvSpPr>
          <p:spPr>
            <a:xfrm>
              <a:off x="3698379" y="4296109"/>
              <a:ext cx="324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B8410EC-66FB-4B43-BC8F-F1AEDBE46D54}"/>
              </a:ext>
            </a:extLst>
          </p:cNvPr>
          <p:cNvGrpSpPr/>
          <p:nvPr/>
        </p:nvGrpSpPr>
        <p:grpSpPr>
          <a:xfrm>
            <a:off x="4176734" y="2804200"/>
            <a:ext cx="1740130" cy="604250"/>
            <a:chOff x="6438670" y="4296109"/>
            <a:chExt cx="1740130" cy="6042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1BB1278C-D3DB-410F-89B8-7E13B5114A02}"/>
                    </a:ext>
                  </a:extLst>
                </p:cNvPr>
                <p:cNvSpPr txBox="1"/>
                <p:nvPr/>
              </p:nvSpPr>
              <p:spPr>
                <a:xfrm>
                  <a:off x="6438670" y="4500249"/>
                  <a:ext cx="174013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rgbClr val="ED1C2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≥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000" dirty="0">
                      <a:solidFill>
                        <a:srgbClr val="006CB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14:m>
                    <m:oMath xmlns:m="http://schemas.openxmlformats.org/officeDocument/2006/math">
                      <m:r>
                        <a:rPr lang="en-US" sz="2000" b="0" i="0" dirty="0" smtClean="0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</a:t>
                  </a: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8670" y="4500249"/>
                  <a:ext cx="1740130" cy="400110"/>
                </a:xfrm>
                <a:prstGeom prst="rect">
                  <a:avLst/>
                </a:prstGeom>
                <a:blipFill>
                  <a:blip r:embed="rId7"/>
                  <a:stretch>
                    <a:fillRect l="-3497" t="-606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8362832-9230-41FE-8588-5A827EE2EF6D}"/>
                </a:ext>
              </a:extLst>
            </p:cNvPr>
            <p:cNvSpPr txBox="1"/>
            <p:nvPr/>
          </p:nvSpPr>
          <p:spPr>
            <a:xfrm>
              <a:off x="6653576" y="4296109"/>
              <a:ext cx="324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F513BB-BAB7-4B0D-ABC4-559AFEE99796}"/>
              </a:ext>
            </a:extLst>
          </p:cNvPr>
          <p:cNvGrpSpPr/>
          <p:nvPr/>
        </p:nvGrpSpPr>
        <p:grpSpPr>
          <a:xfrm>
            <a:off x="724902" y="5130465"/>
            <a:ext cx="11098721" cy="707886"/>
            <a:chOff x="2915385" y="4265522"/>
            <a:chExt cx="9179758" cy="70788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E6481DD-479D-4EA7-BF92-278E52C28BC3}"/>
                </a:ext>
              </a:extLst>
            </p:cNvPr>
            <p:cNvSpPr txBox="1"/>
            <p:nvPr/>
          </p:nvSpPr>
          <p:spPr>
            <a:xfrm>
              <a:off x="3350810" y="4265522"/>
              <a:ext cx="87443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Because the ordered pair (3, 5) is a solution of each inequality, it is a solution of the system.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4C464EA5-9420-4557-8468-5C58CC5C1B53}"/>
                </a:ext>
              </a:extLst>
            </p:cNvPr>
            <p:cNvSpPr/>
            <p:nvPr/>
          </p:nvSpPr>
          <p:spPr>
            <a:xfrm rot="5400000">
              <a:off x="2907369" y="4276763"/>
              <a:ext cx="375730" cy="359697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C4052F5-DDEB-4782-8F50-19B5205A514A}"/>
                  </a:ext>
                </a:extLst>
              </p:cNvPr>
              <p:cNvSpPr txBox="1"/>
              <p:nvPr/>
            </p:nvSpPr>
            <p:spPr>
              <a:xfrm>
                <a:off x="1192234" y="3447888"/>
                <a:ext cx="1231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C4052F5-DDEB-4782-8F50-19B5205A5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234" y="3447888"/>
                <a:ext cx="1231900" cy="400110"/>
              </a:xfrm>
              <a:prstGeom prst="rect">
                <a:avLst/>
              </a:prstGeom>
              <a:blipFill>
                <a:blip r:embed="rId8"/>
                <a:stretch>
                  <a:fillRect l="-5446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56A4251F-FAD6-4F04-8956-7612992C17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71844" y="3359088"/>
            <a:ext cx="501152" cy="4561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8504D96-6E20-4708-9EF0-4332CAA812C0}"/>
                  </a:ext>
                </a:extLst>
              </p:cNvPr>
              <p:cNvSpPr txBox="1"/>
              <p:nvPr/>
            </p:nvSpPr>
            <p:spPr>
              <a:xfrm>
                <a:off x="4176734" y="3447888"/>
                <a:ext cx="10972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b="0" i="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8504D96-6E20-4708-9EF0-4332CAA81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734" y="3447888"/>
                <a:ext cx="1097280" cy="400110"/>
              </a:xfrm>
              <a:prstGeom prst="rect">
                <a:avLst/>
              </a:prstGeom>
              <a:blipFill>
                <a:blip r:embed="rId10"/>
                <a:stretch>
                  <a:fillRect l="-5556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9" name="Picture 48">
            <a:extLst>
              <a:ext uri="{FF2B5EF4-FFF2-40B4-BE49-F238E27FC236}">
                <a16:creationId xmlns:a16="http://schemas.microsoft.com/office/drawing/2014/main" id="{B6745D2A-E928-499B-91D8-A98DEF6B76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13875" y="3356821"/>
            <a:ext cx="501152" cy="45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1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7AAE0A2-EF68-4CD5-A833-FAB484752D81}"/>
                  </a:ext>
                </a:extLst>
              </p:cNvPr>
              <p:cNvSpPr/>
              <p:nvPr/>
            </p:nvSpPr>
            <p:spPr>
              <a:xfrm>
                <a:off x="1052512" y="1101889"/>
                <a:ext cx="130676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b.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2, 0)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7AAE0A2-EF68-4CD5-A833-FAB484752D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512" y="1101889"/>
                <a:ext cx="1306768" cy="400110"/>
              </a:xfrm>
              <a:prstGeom prst="rect">
                <a:avLst/>
              </a:prstGeom>
              <a:blipFill>
                <a:blip r:embed="rId2"/>
                <a:stretch>
                  <a:fillRect l="-4206" t="-7692" r="-3738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49F8B6D-489B-476A-853D-0973AD48DB85}"/>
              </a:ext>
            </a:extLst>
          </p:cNvPr>
          <p:cNvSpPr/>
          <p:nvPr/>
        </p:nvSpPr>
        <p:spPr>
          <a:xfrm>
            <a:off x="861806" y="1877172"/>
            <a:ext cx="5124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Substitute</a:t>
            </a:r>
            <a:r>
              <a:rPr lang="en-US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−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for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0 for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each inequality.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6C2AB81-441E-4B4A-B31F-211BE87F73E8}"/>
              </a:ext>
            </a:extLst>
          </p:cNvPr>
          <p:cNvGrpSpPr/>
          <p:nvPr/>
        </p:nvGrpSpPr>
        <p:grpSpPr>
          <a:xfrm>
            <a:off x="908193" y="2661048"/>
            <a:ext cx="1727430" cy="742376"/>
            <a:chOff x="1200484" y="4730154"/>
            <a:chExt cx="1727430" cy="74237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D27BE91-B296-4C66-ADC0-F76827BD7D4C}"/>
                </a:ext>
              </a:extLst>
            </p:cNvPr>
            <p:cNvSpPr txBox="1"/>
            <p:nvPr/>
          </p:nvSpPr>
          <p:spPr>
            <a:xfrm>
              <a:off x="1200484" y="4730154"/>
              <a:ext cx="1727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Inequality 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80F04309-AEC2-4B14-937D-F791F4162DDF}"/>
                    </a:ext>
                  </a:extLst>
                </p:cNvPr>
                <p:cNvSpPr txBox="1"/>
                <p:nvPr/>
              </p:nvSpPr>
              <p:spPr>
                <a:xfrm>
                  <a:off x="1208276" y="5072420"/>
                  <a:ext cx="94003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2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F4F9ED00-BDEC-430B-8F45-807F839DF8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8276" y="5072420"/>
                  <a:ext cx="940030" cy="400110"/>
                </a:xfrm>
                <a:prstGeom prst="rect">
                  <a:avLst/>
                </a:prstGeom>
                <a:blipFill>
                  <a:blip r:embed="rId14"/>
                  <a:stretch>
                    <a:fillRect l="-6494" t="-6061" r="-3896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A8212ED-6AEB-42A1-B777-B14A34F06FE2}"/>
              </a:ext>
            </a:extLst>
          </p:cNvPr>
          <p:cNvGrpSpPr/>
          <p:nvPr/>
        </p:nvGrpSpPr>
        <p:grpSpPr>
          <a:xfrm>
            <a:off x="861806" y="3552423"/>
            <a:ext cx="1575260" cy="567582"/>
            <a:chOff x="3454170" y="4332777"/>
            <a:chExt cx="1575260" cy="5675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E84C7873-0DDD-4077-A826-401E9942A423}"/>
                    </a:ext>
                  </a:extLst>
                </p:cNvPr>
                <p:cNvSpPr txBox="1"/>
                <p:nvPr/>
              </p:nvSpPr>
              <p:spPr>
                <a:xfrm>
                  <a:off x="3454170" y="4500249"/>
                  <a:ext cx="157526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rgbClr val="ED1C2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2(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6CB8"/>
                          </a:solidFill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solidFill>
                        <a:srgbClr val="006CB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4170" y="4500249"/>
                  <a:ext cx="1575260" cy="400110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l="-4264" t="-606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EAE4199-15E2-4341-B79D-7761A16D112D}"/>
                </a:ext>
              </a:extLst>
            </p:cNvPr>
            <p:cNvSpPr txBox="1"/>
            <p:nvPr/>
          </p:nvSpPr>
          <p:spPr>
            <a:xfrm>
              <a:off x="3711365" y="4332777"/>
              <a:ext cx="324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FA788D7-C4C5-48DD-9A41-D7350841557A}"/>
                  </a:ext>
                </a:extLst>
              </p:cNvPr>
              <p:cNvSpPr txBox="1"/>
              <p:nvPr/>
            </p:nvSpPr>
            <p:spPr>
              <a:xfrm>
                <a:off x="951909" y="4418003"/>
                <a:ext cx="12319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≮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FA788D7-C4C5-48DD-9A41-D7350841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09" y="4418003"/>
                <a:ext cx="1231900" cy="400110"/>
              </a:xfrm>
              <a:prstGeom prst="rect">
                <a:avLst/>
              </a:prstGeom>
              <a:blipFill>
                <a:blip r:embed="rId17"/>
                <a:stretch>
                  <a:fillRect l="-4950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C068D755-2DB6-4082-980D-339EFF8CB5A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183809" y="4409210"/>
            <a:ext cx="429348" cy="408903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45DA282-16F1-4922-9C33-8B4CA96932E1}"/>
              </a:ext>
            </a:extLst>
          </p:cNvPr>
          <p:cNvGrpSpPr/>
          <p:nvPr/>
        </p:nvGrpSpPr>
        <p:grpSpPr>
          <a:xfrm>
            <a:off x="4619990" y="2661048"/>
            <a:ext cx="1747922" cy="718280"/>
            <a:chOff x="4184984" y="4754250"/>
            <a:chExt cx="1747922" cy="71828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9AC253-2999-4DDB-A96A-2EEF85F21A17}"/>
                </a:ext>
              </a:extLst>
            </p:cNvPr>
            <p:cNvSpPr txBox="1"/>
            <p:nvPr/>
          </p:nvSpPr>
          <p:spPr>
            <a:xfrm>
              <a:off x="4184984" y="4754250"/>
              <a:ext cx="1727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Inequality 2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747598F-3FC2-4889-AC24-1808B1FF67C6}"/>
                    </a:ext>
                  </a:extLst>
                </p:cNvPr>
                <p:cNvSpPr txBox="1"/>
                <p:nvPr/>
              </p:nvSpPr>
              <p:spPr>
                <a:xfrm>
                  <a:off x="4192776" y="5072420"/>
                  <a:ext cx="174013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y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≥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x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</a:t>
                  </a:r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2E18DAC6-EE86-4BFD-A8CD-778A651D302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2776" y="5072420"/>
                  <a:ext cx="1740130" cy="400110"/>
                </a:xfrm>
                <a:prstGeom prst="rect">
                  <a:avLst/>
                </a:prstGeom>
                <a:blipFill>
                  <a:blip r:embed="rId15"/>
                  <a:stretch>
                    <a:fillRect l="-3860" t="-606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A2DA0A9-E592-4362-A91C-BA41A6AE91D3}"/>
              </a:ext>
            </a:extLst>
          </p:cNvPr>
          <p:cNvGrpSpPr/>
          <p:nvPr/>
        </p:nvGrpSpPr>
        <p:grpSpPr>
          <a:xfrm>
            <a:off x="4616791" y="3491362"/>
            <a:ext cx="1762111" cy="610961"/>
            <a:chOff x="6438670" y="4335833"/>
            <a:chExt cx="1740130" cy="5645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C68DE65-8A29-42AC-8589-1D4D041323BD}"/>
                    </a:ext>
                  </a:extLst>
                </p:cNvPr>
                <p:cNvSpPr txBox="1"/>
                <p:nvPr/>
              </p:nvSpPr>
              <p:spPr>
                <a:xfrm>
                  <a:off x="6438670" y="4500249"/>
                  <a:ext cx="174013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solidFill>
                        <a:srgbClr val="ED1C24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≥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rgbClr val="006CB8"/>
                          </a:solidFill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solidFill>
                        <a:srgbClr val="006CB8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1</a:t>
                  </a: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xmlns="" xmlns:a14="http://schemas.microsoft.com/office/drawing/2010/main" id="{4C156E29-3D25-4949-84B3-150AABEA8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8670" y="4500249"/>
                  <a:ext cx="1740130" cy="400110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 l="-3497" t="-606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D46BA49-65CF-4525-9AA4-9999D9603681}"/>
                </a:ext>
              </a:extLst>
            </p:cNvPr>
            <p:cNvSpPr txBox="1"/>
            <p:nvPr/>
          </p:nvSpPr>
          <p:spPr>
            <a:xfrm>
              <a:off x="6653576" y="4335833"/>
              <a:ext cx="3243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3D85959-18C7-4ED0-8D7D-874F538DE0FF}"/>
                  </a:ext>
                </a:extLst>
              </p:cNvPr>
              <p:cNvSpPr txBox="1"/>
              <p:nvPr/>
            </p:nvSpPr>
            <p:spPr>
              <a:xfrm>
                <a:off x="4627782" y="4483956"/>
                <a:ext cx="13083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3D85959-18C7-4ED0-8D7D-874F538DE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782" y="4483956"/>
                <a:ext cx="1308330" cy="400110"/>
              </a:xfrm>
              <a:prstGeom prst="rect">
                <a:avLst/>
              </a:prstGeom>
              <a:blipFill>
                <a:blip r:embed="rId20"/>
                <a:stretch>
                  <a:fillRect l="-4651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8524B5FD-9A11-41CB-B322-D69B6B964875}"/>
              </a:ext>
            </a:extLst>
          </p:cNvPr>
          <p:cNvGrpSpPr/>
          <p:nvPr/>
        </p:nvGrpSpPr>
        <p:grpSpPr>
          <a:xfrm>
            <a:off x="861806" y="5460145"/>
            <a:ext cx="11330194" cy="707886"/>
            <a:chOff x="3099708" y="4299743"/>
            <a:chExt cx="9186771" cy="70788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36C5FD1-7C94-433C-BE62-F68722FD7A6A}"/>
                    </a:ext>
                  </a:extLst>
                </p:cNvPr>
                <p:cNvSpPr txBox="1"/>
                <p:nvPr/>
              </p:nvSpPr>
              <p:spPr>
                <a:xfrm>
                  <a:off x="3542146" y="4299743"/>
                  <a:ext cx="874433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Because (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2, 0) is not a solution of both inequalities, it is </a:t>
                  </a:r>
                  <a:r>
                    <a:rPr lang="en-US" sz="2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not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a solution of the system.  It is </a:t>
                  </a:r>
                </a:p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 solution to the second inequality, </a:t>
                  </a:r>
                  <a:r>
                    <a: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but</a:t>
                  </a:r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not the first.  </a:t>
                  </a:r>
                </a:p>
              </p:txBody>
            </p:sp>
          </mc:Choice>
          <mc:Fallback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36C5FD1-7C94-433C-BE62-F68722FD7A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146" y="4299743"/>
                  <a:ext cx="8744333" cy="707886"/>
                </a:xfrm>
                <a:prstGeom prst="rect">
                  <a:avLst/>
                </a:prstGeom>
                <a:blipFill>
                  <a:blip r:embed="rId21"/>
                  <a:stretch>
                    <a:fillRect l="-588" t="-5357" b="-142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D8DA6BB5-60A2-4113-96A2-A17D09CFC767}"/>
                </a:ext>
              </a:extLst>
            </p:cNvPr>
            <p:cNvSpPr/>
            <p:nvPr/>
          </p:nvSpPr>
          <p:spPr>
            <a:xfrm rot="5400000">
              <a:off x="3114198" y="4285253"/>
              <a:ext cx="336780" cy="365760"/>
            </a:xfrm>
            <a:prstGeom prst="triangl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Arial" panose="020B0604020202020204" pitchFamily="34" charset="0"/>
              </a:endParaRP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A2B344D8-B16E-473E-A599-D4FC405A991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845424" y="4432045"/>
            <a:ext cx="501152" cy="45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.pptx" id="{5330A5D3-B581-4B4A-9313-9275B6EF2E52}" vid="{516C64E9-C0AA-46DA-9991-9C0EC881A8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286</Words>
  <Application>Microsoft Macintosh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Next LT Pro</vt:lpstr>
      <vt:lpstr>Avenir Next LT Pro Light</vt:lpstr>
      <vt:lpstr>Cambria Math</vt:lpstr>
      <vt:lpstr>Garamond</vt:lpstr>
      <vt:lpstr>Verdana</vt:lpstr>
      <vt:lpstr>SavonVTI</vt:lpstr>
      <vt:lpstr>Systems of inequalities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2023-01-26T23:32:40Z</dcterms:created>
  <dcterms:modified xsi:type="dcterms:W3CDTF">2024-02-02T22:40:20Z</dcterms:modified>
</cp:coreProperties>
</file>