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75" r:id="rId4"/>
    <p:sldId id="314" r:id="rId5"/>
    <p:sldId id="276" r:id="rId6"/>
    <p:sldId id="302" r:id="rId7"/>
    <p:sldId id="281" r:id="rId8"/>
    <p:sldId id="283" r:id="rId9"/>
    <p:sldId id="282" r:id="rId10"/>
    <p:sldId id="305" r:id="rId11"/>
    <p:sldId id="30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1D201-BF61-4F61-B64C-B1175474CD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Systems of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ABD32C-53AD-4C4F-A78F-48763362C6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Solving by graphing</a:t>
            </a:r>
          </a:p>
        </p:txBody>
      </p:sp>
    </p:spTree>
    <p:extLst>
      <p:ext uri="{BB962C8B-B14F-4D97-AF65-F5344CB8AC3E}">
        <p14:creationId xmlns:p14="http://schemas.microsoft.com/office/powerpoint/2010/main" val="282507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A01B6823-C5F7-400D-82B9-5653790E5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19201"/>
            <a:ext cx="91440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300" b="1"/>
              <a:t>Solve the system by graphing. Check your answer.</a:t>
            </a:r>
            <a:endParaRPr lang="en-US" altLang="en-US" sz="2300">
              <a:latin typeface="Times" panose="02020603050405020304" pitchFamily="18" charset="0"/>
            </a:endParaRPr>
          </a:p>
        </p:txBody>
      </p:sp>
      <p:sp>
        <p:nvSpPr>
          <p:cNvPr id="9220" name="AutoShape 6">
            <a:extLst>
              <a:ext uri="{FF2B5EF4-FFF2-40B4-BE49-F238E27FC236}">
                <a16:creationId xmlns:a16="http://schemas.microsoft.com/office/drawing/2014/main" id="{87FEED0E-54D8-460C-905C-8B7B9FCC53D0}"/>
              </a:ext>
            </a:extLst>
          </p:cNvPr>
          <p:cNvSpPr>
            <a:spLocks/>
          </p:cNvSpPr>
          <p:nvPr/>
        </p:nvSpPr>
        <p:spPr bwMode="auto">
          <a:xfrm>
            <a:off x="2057400" y="1990726"/>
            <a:ext cx="304800" cy="1114425"/>
          </a:xfrm>
          <a:prstGeom prst="leftBrace">
            <a:avLst>
              <a:gd name="adj1" fmla="val 3046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b="1"/>
          </a:p>
        </p:txBody>
      </p:sp>
      <p:sp>
        <p:nvSpPr>
          <p:cNvPr id="9221" name="Text Box 7">
            <a:extLst>
              <a:ext uri="{FF2B5EF4-FFF2-40B4-BE49-F238E27FC236}">
                <a16:creationId xmlns:a16="http://schemas.microsoft.com/office/drawing/2014/main" id="{D6F680B8-CE00-4863-9227-74CD3DABF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401" y="2647950"/>
            <a:ext cx="207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i="1"/>
              <a:t> </a:t>
            </a:r>
            <a:r>
              <a:rPr lang="en-US" altLang="en-US" b="1"/>
              <a:t>2</a:t>
            </a:r>
            <a:r>
              <a:rPr lang="en-US" altLang="en-US" b="1" i="1"/>
              <a:t>x + y</a:t>
            </a:r>
            <a:r>
              <a:rPr lang="en-US" altLang="en-US" b="1"/>
              <a:t> = 4</a:t>
            </a:r>
          </a:p>
        </p:txBody>
      </p:sp>
      <p:pic>
        <p:nvPicPr>
          <p:cNvPr id="9222" name="Picture 8" descr="1">
            <a:extLst>
              <a:ext uri="{FF2B5EF4-FFF2-40B4-BE49-F238E27FC236}">
                <a16:creationId xmlns:a16="http://schemas.microsoft.com/office/drawing/2014/main" id="{469509B0-AB86-415B-B72B-CF746880F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85951"/>
            <a:ext cx="16383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9" name="Text Box 9">
            <a:extLst>
              <a:ext uri="{FF2B5EF4-FFF2-40B4-BE49-F238E27FC236}">
                <a16:creationId xmlns:a16="http://schemas.microsoft.com/office/drawing/2014/main" id="{E508B5FA-A11D-4AD4-8CA6-1B89557A1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9050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the system.</a:t>
            </a:r>
          </a:p>
        </p:txBody>
      </p:sp>
      <p:sp>
        <p:nvSpPr>
          <p:cNvPr id="66570" name="Text Box 10">
            <a:extLst>
              <a:ext uri="{FF2B5EF4-FFF2-40B4-BE49-F238E27FC236}">
                <a16:creationId xmlns:a16="http://schemas.microsoft.com/office/drawing/2014/main" id="{4D67115D-AB44-41BD-BAA6-E9D7640E3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181351"/>
            <a:ext cx="396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3333FF"/>
                </a:solidFill>
                <a:latin typeface="Arial" panose="020B0604020202020204" pitchFamily="34" charset="0"/>
              </a:rPr>
              <a:t>Rewrite the second equation in slope-intercept form.</a:t>
            </a: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EC2ED018-EF16-4831-AF43-7F4B05CEBFA6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4267200"/>
            <a:ext cx="3276600" cy="1219200"/>
            <a:chOff x="432" y="2016"/>
            <a:chExt cx="2064" cy="768"/>
          </a:xfrm>
        </p:grpSpPr>
        <p:sp>
          <p:nvSpPr>
            <p:cNvPr id="9230" name="Text Box 12">
              <a:extLst>
                <a:ext uri="{FF2B5EF4-FFF2-40B4-BE49-F238E27FC236}">
                  <a16:creationId xmlns:a16="http://schemas.microsoft.com/office/drawing/2014/main" id="{DC64D4F5-CD64-415F-8655-ECCB48DBC4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016"/>
              <a:ext cx="12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/>
                <a:t> </a:t>
              </a:r>
              <a:r>
                <a:rPr lang="en-US" altLang="en-US"/>
                <a:t>2</a:t>
              </a:r>
              <a:r>
                <a:rPr lang="en-US" altLang="en-US" i="1"/>
                <a:t>x + y</a:t>
              </a:r>
              <a:r>
                <a:rPr lang="en-US" altLang="en-US"/>
                <a:t> = 4</a:t>
              </a:r>
            </a:p>
          </p:txBody>
        </p:sp>
        <p:sp>
          <p:nvSpPr>
            <p:cNvPr id="9231" name="Text Box 13">
              <a:extLst>
                <a:ext uri="{FF2B5EF4-FFF2-40B4-BE49-F238E27FC236}">
                  <a16:creationId xmlns:a16="http://schemas.microsoft.com/office/drawing/2014/main" id="{D79DC5E6-07F4-4B1F-B0EB-27A6C6401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256"/>
              <a:ext cx="15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–2</a:t>
              </a:r>
              <a:r>
                <a:rPr lang="en-US" altLang="en-US" i="1">
                  <a:solidFill>
                    <a:srgbClr val="FF0000"/>
                  </a:solidFill>
                </a:rPr>
                <a:t>x         </a:t>
              </a:r>
              <a:r>
                <a:rPr lang="en-US" altLang="en-US">
                  <a:solidFill>
                    <a:srgbClr val="FF0000"/>
                  </a:solidFill>
                </a:rPr>
                <a:t>– 2</a:t>
              </a:r>
              <a:r>
                <a:rPr lang="en-US" altLang="en-US" i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9232" name="Line 14">
              <a:extLst>
                <a:ext uri="{FF2B5EF4-FFF2-40B4-BE49-F238E27FC236}">
                  <a16:creationId xmlns:a16="http://schemas.microsoft.com/office/drawing/2014/main" id="{4EA61802-BB56-4F9D-B5F3-5EBC66BF11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508"/>
              <a:ext cx="48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5">
              <a:extLst>
                <a:ext uri="{FF2B5EF4-FFF2-40B4-BE49-F238E27FC236}">
                  <a16:creationId xmlns:a16="http://schemas.microsoft.com/office/drawing/2014/main" id="{46609300-8D0C-4D0F-98E1-CBB3772381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505"/>
              <a:ext cx="48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Text Box 16">
              <a:extLst>
                <a:ext uri="{FF2B5EF4-FFF2-40B4-BE49-F238E27FC236}">
                  <a16:creationId xmlns:a16="http://schemas.microsoft.com/office/drawing/2014/main" id="{3CB24FD1-2702-42B2-B0E3-466D85ACBB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8" y="2496"/>
              <a:ext cx="13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/>
                <a:t>y = </a:t>
              </a:r>
              <a:r>
                <a:rPr lang="en-US" altLang="en-US"/>
                <a:t>–2</a:t>
              </a:r>
              <a:r>
                <a:rPr lang="en-US" altLang="en-US" i="1"/>
                <a:t>x + </a:t>
              </a:r>
              <a:r>
                <a:rPr lang="en-US" altLang="en-US"/>
                <a:t>4</a:t>
              </a:r>
            </a:p>
          </p:txBody>
        </p:sp>
      </p:grpSp>
      <p:pic>
        <p:nvPicPr>
          <p:cNvPr id="66577" name="Picture 17" descr="1">
            <a:extLst>
              <a:ext uri="{FF2B5EF4-FFF2-40B4-BE49-F238E27FC236}">
                <a16:creationId xmlns:a16="http://schemas.microsoft.com/office/drawing/2014/main" id="{3D5F66B4-E58D-4D33-831C-588376308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24765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78" name="Text Box 18">
            <a:extLst>
              <a:ext uri="{FF2B5EF4-FFF2-40B4-BE49-F238E27FC236}">
                <a16:creationId xmlns:a16="http://schemas.microsoft.com/office/drawing/2014/main" id="{7DA4E392-1BBE-4544-AE24-B1AFBB213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1" y="5562600"/>
            <a:ext cx="557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The solution appears to be (3, –2).</a:t>
            </a:r>
          </a:p>
        </p:txBody>
      </p:sp>
      <p:sp>
        <p:nvSpPr>
          <p:cNvPr id="66586" name="Text Box 26">
            <a:extLst>
              <a:ext uri="{FF2B5EF4-FFF2-40B4-BE49-F238E27FC236}">
                <a16:creationId xmlns:a16="http://schemas.microsoft.com/office/drawing/2014/main" id="{A6D90F18-56E3-44A3-B352-2142E82B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359150"/>
            <a:ext cx="1271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6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–</a:t>
            </a:r>
            <a:r>
              <a:rPr lang="en-US" altLang="en-US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6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</a:t>
            </a:r>
            <a:r>
              <a:rPr lang="en-US" altLang="en-US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</a:t>
            </a:r>
            <a:endParaRPr lang="en-US" altLang="en-US" sz="1600" b="1" i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590" name="Picture 30" descr="1">
            <a:extLst>
              <a:ext uri="{FF2B5EF4-FFF2-40B4-BE49-F238E27FC236}">
                <a16:creationId xmlns:a16="http://schemas.microsoft.com/office/drawing/2014/main" id="{C5909B63-DEB7-4D76-9111-2757F9690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62413"/>
            <a:ext cx="12382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9" grpId="0"/>
      <p:bldP spid="66570" grpId="0"/>
      <p:bldP spid="66578" grpId="0"/>
      <p:bldP spid="665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C9590F10-E13D-4F6F-89D4-F7A91221C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76351"/>
            <a:ext cx="91440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300" b="1"/>
              <a:t>Solve the system by graphing. Check your answer.</a:t>
            </a:r>
            <a:endParaRPr lang="en-US" altLang="en-US" sz="2300">
              <a:latin typeface="Times" panose="02020603050405020304" pitchFamily="18" charset="0"/>
            </a:endParaRP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3D5A2B9E-F4A2-4F43-ADCB-48F90BDFC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 Example 2b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244" name="AutoShape 6">
            <a:extLst>
              <a:ext uri="{FF2B5EF4-FFF2-40B4-BE49-F238E27FC236}">
                <a16:creationId xmlns:a16="http://schemas.microsoft.com/office/drawing/2014/main" id="{720DB740-5E0A-46F0-B543-83EEB53E9221}"/>
              </a:ext>
            </a:extLst>
          </p:cNvPr>
          <p:cNvSpPr>
            <a:spLocks/>
          </p:cNvSpPr>
          <p:nvPr/>
        </p:nvSpPr>
        <p:spPr bwMode="auto">
          <a:xfrm>
            <a:off x="2133600" y="1885950"/>
            <a:ext cx="304800" cy="990600"/>
          </a:xfrm>
          <a:prstGeom prst="leftBrace">
            <a:avLst>
              <a:gd name="adj1" fmla="val 2708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b="1"/>
          </a:p>
        </p:txBody>
      </p:sp>
      <p:sp>
        <p:nvSpPr>
          <p:cNvPr id="10245" name="Text Box 7">
            <a:extLst>
              <a:ext uri="{FF2B5EF4-FFF2-40B4-BE49-F238E27FC236}">
                <a16:creationId xmlns:a16="http://schemas.microsoft.com/office/drawing/2014/main" id="{EAEBDE22-B447-4C95-8765-333FA420E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2419350"/>
            <a:ext cx="207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i="1"/>
              <a:t> </a:t>
            </a:r>
            <a:r>
              <a:rPr lang="en-US" altLang="en-US" b="1"/>
              <a:t>2</a:t>
            </a:r>
            <a:r>
              <a:rPr lang="en-US" altLang="en-US" b="1" i="1"/>
              <a:t>x + y</a:t>
            </a:r>
            <a:r>
              <a:rPr lang="en-US" altLang="en-US" b="1"/>
              <a:t> = 4</a:t>
            </a:r>
          </a:p>
        </p:txBody>
      </p:sp>
      <p:pic>
        <p:nvPicPr>
          <p:cNvPr id="10246" name="Picture 8" descr="1">
            <a:extLst>
              <a:ext uri="{FF2B5EF4-FFF2-40B4-BE49-F238E27FC236}">
                <a16:creationId xmlns:a16="http://schemas.microsoft.com/office/drawing/2014/main" id="{810C3F0F-6FBE-4D83-85D4-15BA90E69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09751"/>
            <a:ext cx="16383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3" name="Text Box 9">
            <a:extLst>
              <a:ext uri="{FF2B5EF4-FFF2-40B4-BE49-F238E27FC236}">
                <a16:creationId xmlns:a16="http://schemas.microsoft.com/office/drawing/2014/main" id="{C5E9A7AE-03DA-4164-B0B9-71C404A8A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286001"/>
            <a:ext cx="571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/>
              <a:t>Check </a:t>
            </a:r>
            <a:r>
              <a:rPr lang="en-US" altLang="en-US"/>
              <a:t>Substitute (3, –2) into the system.</a:t>
            </a:r>
            <a:endParaRPr lang="en-US" altLang="en-US" b="1"/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357C4005-B74F-4180-B824-27BDF4C4145B}"/>
              </a:ext>
            </a:extLst>
          </p:cNvPr>
          <p:cNvGrpSpPr>
            <a:grpSpLocks/>
          </p:cNvGrpSpPr>
          <p:nvPr/>
        </p:nvGrpSpPr>
        <p:grpSpPr bwMode="auto">
          <a:xfrm>
            <a:off x="7750175" y="3752850"/>
            <a:ext cx="2819400" cy="1860550"/>
            <a:chOff x="1584" y="2592"/>
            <a:chExt cx="1776" cy="1172"/>
          </a:xfrm>
        </p:grpSpPr>
        <p:sp>
          <p:nvSpPr>
            <p:cNvPr id="10259" name="Line 12">
              <a:extLst>
                <a:ext uri="{FF2B5EF4-FFF2-40B4-BE49-F238E27FC236}">
                  <a16:creationId xmlns:a16="http://schemas.microsoft.com/office/drawing/2014/main" id="{241F41A2-5697-4B66-A491-B46272754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880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13">
              <a:extLst>
                <a:ext uri="{FF2B5EF4-FFF2-40B4-BE49-F238E27FC236}">
                  <a16:creationId xmlns:a16="http://schemas.microsoft.com/office/drawing/2014/main" id="{87B2A764-9254-4458-AF97-46CD2E580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880"/>
              <a:ext cx="0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Rectangle 14">
              <a:extLst>
                <a:ext uri="{FF2B5EF4-FFF2-40B4-BE49-F238E27FC236}">
                  <a16:creationId xmlns:a16="http://schemas.microsoft.com/office/drawing/2014/main" id="{272948D3-DEEB-4A16-BE8D-3F4161DCF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592"/>
              <a:ext cx="11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2</a:t>
              </a:r>
              <a:r>
                <a:rPr lang="en-US" altLang="en-US" i="1">
                  <a:solidFill>
                    <a:srgbClr val="FF0000"/>
                  </a:solidFill>
                </a:rPr>
                <a:t>x</a:t>
              </a:r>
              <a:r>
                <a:rPr lang="en-US" altLang="en-US"/>
                <a:t> + </a:t>
              </a:r>
              <a:r>
                <a:rPr lang="en-US" altLang="en-US" i="1">
                  <a:solidFill>
                    <a:srgbClr val="3333FF"/>
                  </a:solidFill>
                </a:rPr>
                <a:t>y</a:t>
              </a:r>
              <a:r>
                <a:rPr lang="en-US" altLang="en-US" i="1"/>
                <a:t> = </a:t>
              </a:r>
              <a:r>
                <a:rPr lang="en-US" altLang="en-US"/>
                <a:t>4</a:t>
              </a:r>
            </a:p>
          </p:txBody>
        </p:sp>
        <p:sp>
          <p:nvSpPr>
            <p:cNvPr id="10262" name="Rectangle 15">
              <a:extLst>
                <a:ext uri="{FF2B5EF4-FFF2-40B4-BE49-F238E27FC236}">
                  <a16:creationId xmlns:a16="http://schemas.microsoft.com/office/drawing/2014/main" id="{F4E76A57-F9D3-4D2B-ACE5-2E26486D2E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10"/>
              <a:ext cx="15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2</a:t>
              </a:r>
              <a:r>
                <a:rPr lang="en-US" altLang="en-US">
                  <a:solidFill>
                    <a:srgbClr val="FF0000"/>
                  </a:solidFill>
                </a:rPr>
                <a:t>(3)</a:t>
              </a:r>
              <a:r>
                <a:rPr lang="en-US" altLang="en-US" i="1"/>
                <a:t> + </a:t>
              </a:r>
              <a:r>
                <a:rPr lang="en-US" altLang="en-US">
                  <a:solidFill>
                    <a:srgbClr val="0000FF"/>
                  </a:solidFill>
                </a:rPr>
                <a:t>(–2)  </a:t>
              </a:r>
              <a:r>
                <a:rPr lang="en-US" altLang="en-US"/>
                <a:t>4</a:t>
              </a:r>
            </a:p>
          </p:txBody>
        </p:sp>
        <p:sp>
          <p:nvSpPr>
            <p:cNvPr id="10263" name="Rectangle 16">
              <a:extLst>
                <a:ext uri="{FF2B5EF4-FFF2-40B4-BE49-F238E27FC236}">
                  <a16:creationId xmlns:a16="http://schemas.microsoft.com/office/drawing/2014/main" id="{E37A221C-763F-4CE1-BDE8-61827F9B4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0" y="3159"/>
              <a:ext cx="10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/>
                <a:t> </a:t>
              </a:r>
              <a:r>
                <a:rPr lang="en-US" altLang="en-US"/>
                <a:t>6 – 2   4</a:t>
              </a:r>
            </a:p>
          </p:txBody>
        </p:sp>
        <p:sp>
          <p:nvSpPr>
            <p:cNvPr id="10264" name="Rectangle 17">
              <a:extLst>
                <a:ext uri="{FF2B5EF4-FFF2-40B4-BE49-F238E27FC236}">
                  <a16:creationId xmlns:a16="http://schemas.microsoft.com/office/drawing/2014/main" id="{1A5AB14D-DABB-4CF5-8D49-554815A1D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0" y="3408"/>
              <a:ext cx="6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4    4</a:t>
              </a:r>
            </a:p>
          </p:txBody>
        </p:sp>
        <p:sp>
          <p:nvSpPr>
            <p:cNvPr id="10265" name="Text Box 18">
              <a:extLst>
                <a:ext uri="{FF2B5EF4-FFF2-40B4-BE49-F238E27FC236}">
                  <a16:creationId xmlns:a16="http://schemas.microsoft.com/office/drawing/2014/main" id="{4A7FB1DC-8972-4985-A8B4-4B5BA3E485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3399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srgbClr val="FF0000"/>
                  </a:solidFill>
                  <a:sym typeface="Wingdings" panose="05000000000000000000" pitchFamily="2" charset="2"/>
                </a:rPr>
                <a:t></a:t>
              </a:r>
              <a:endParaRPr lang="en-US" altLang="en-US" i="1"/>
            </a:p>
          </p:txBody>
        </p:sp>
      </p:grpSp>
      <p:grpSp>
        <p:nvGrpSpPr>
          <p:cNvPr id="3" name="Group 19">
            <a:extLst>
              <a:ext uri="{FF2B5EF4-FFF2-40B4-BE49-F238E27FC236}">
                <a16:creationId xmlns:a16="http://schemas.microsoft.com/office/drawing/2014/main" id="{EFBE5248-A2DE-4B24-A87D-CDC88BA7CDC6}"/>
              </a:ext>
            </a:extLst>
          </p:cNvPr>
          <p:cNvGrpSpPr>
            <a:grpSpLocks/>
          </p:cNvGrpSpPr>
          <p:nvPr/>
        </p:nvGrpSpPr>
        <p:grpSpPr bwMode="auto">
          <a:xfrm>
            <a:off x="5334001" y="3429000"/>
            <a:ext cx="2644775" cy="2713038"/>
            <a:chOff x="62" y="2388"/>
            <a:chExt cx="1666" cy="1709"/>
          </a:xfrm>
        </p:grpSpPr>
        <p:sp>
          <p:nvSpPr>
            <p:cNvPr id="10251" name="Line 20">
              <a:extLst>
                <a:ext uri="{FF2B5EF4-FFF2-40B4-BE49-F238E27FC236}">
                  <a16:creationId xmlns:a16="http://schemas.microsoft.com/office/drawing/2014/main" id="{7AFE8AC4-54C0-4273-95FD-AA99938A02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" y="2868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252" name="Picture 21" descr="1">
              <a:extLst>
                <a:ext uri="{FF2B5EF4-FFF2-40B4-BE49-F238E27FC236}">
                  <a16:creationId xmlns:a16="http://schemas.microsoft.com/office/drawing/2014/main" id="{0B141FEF-5819-4C9B-931F-AEFAB90C39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2964"/>
              <a:ext cx="144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3" name="Text Box 22">
              <a:extLst>
                <a:ext uri="{FF2B5EF4-FFF2-40B4-BE49-F238E27FC236}">
                  <a16:creationId xmlns:a16="http://schemas.microsoft.com/office/drawing/2014/main" id="{EA76E886-3A1A-4B14-BBBC-F720509D26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" y="3055"/>
              <a:ext cx="16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3333FF"/>
                  </a:solidFill>
                </a:rPr>
                <a:t>–2</a:t>
              </a:r>
              <a:r>
                <a:rPr lang="en-US" altLang="en-US"/>
                <a:t>       </a:t>
              </a:r>
              <a:r>
                <a:rPr lang="en-US" altLang="en-US">
                  <a:solidFill>
                    <a:srgbClr val="FF0000"/>
                  </a:solidFill>
                </a:rPr>
                <a:t>(3)</a:t>
              </a:r>
              <a:r>
                <a:rPr lang="en-US" altLang="en-US"/>
                <a:t> – 3</a:t>
              </a:r>
            </a:p>
          </p:txBody>
        </p:sp>
        <p:sp>
          <p:nvSpPr>
            <p:cNvPr id="10254" name="Text Box 23">
              <a:extLst>
                <a:ext uri="{FF2B5EF4-FFF2-40B4-BE49-F238E27FC236}">
                  <a16:creationId xmlns:a16="http://schemas.microsoft.com/office/drawing/2014/main" id="{48258213-2C51-4095-9764-F9A5AEC38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" y="3444"/>
              <a:ext cx="16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–2     1 – 3</a:t>
              </a:r>
            </a:p>
          </p:txBody>
        </p:sp>
        <p:sp>
          <p:nvSpPr>
            <p:cNvPr id="10255" name="Text Box 24">
              <a:extLst>
                <a:ext uri="{FF2B5EF4-FFF2-40B4-BE49-F238E27FC236}">
                  <a16:creationId xmlns:a16="http://schemas.microsoft.com/office/drawing/2014/main" id="{05BD8975-7DE9-4741-B7FF-1A2444EB90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" y="3752"/>
              <a:ext cx="9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–2    –2 </a:t>
              </a:r>
            </a:p>
          </p:txBody>
        </p:sp>
        <p:sp>
          <p:nvSpPr>
            <p:cNvPr id="10256" name="Text Box 25">
              <a:extLst>
                <a:ext uri="{FF2B5EF4-FFF2-40B4-BE49-F238E27FC236}">
                  <a16:creationId xmlns:a16="http://schemas.microsoft.com/office/drawing/2014/main" id="{D9F39D75-DFCA-4BD9-8EDE-EECEC0C1E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732"/>
              <a:ext cx="46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srgbClr val="FF0000"/>
                  </a:solidFill>
                  <a:sym typeface="Wingdings" panose="05000000000000000000" pitchFamily="2" charset="2"/>
                </a:rPr>
                <a:t> </a:t>
              </a:r>
              <a:endParaRPr lang="en-US" altLang="en-US" i="1"/>
            </a:p>
          </p:txBody>
        </p:sp>
        <p:pic>
          <p:nvPicPr>
            <p:cNvPr id="10257" name="Picture 26" descr="1">
              <a:extLst>
                <a:ext uri="{FF2B5EF4-FFF2-40B4-BE49-F238E27FC236}">
                  <a16:creationId xmlns:a16="http://schemas.microsoft.com/office/drawing/2014/main" id="{E194D72D-D8D4-44E6-A429-55B08ACB0D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388"/>
              <a:ext cx="900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8" name="Line 27">
              <a:extLst>
                <a:ext uri="{FF2B5EF4-FFF2-40B4-BE49-F238E27FC236}">
                  <a16:creationId xmlns:a16="http://schemas.microsoft.com/office/drawing/2014/main" id="{27BE29EA-2BE0-4B6F-B157-B2C1A12D33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868"/>
              <a:ext cx="0" cy="1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613" name="Text Box 29">
            <a:extLst>
              <a:ext uri="{FF2B5EF4-FFF2-40B4-BE49-F238E27FC236}">
                <a16:creationId xmlns:a16="http://schemas.microsoft.com/office/drawing/2014/main" id="{54A0E269-0EF5-41E3-A44F-C87883D1F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6" y="4106864"/>
            <a:ext cx="2720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solution is (3, –2).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3" grpId="0"/>
      <p:bldP spid="676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3BEE9F0-2F9C-407E-BB7C-491472FF5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872" y="838200"/>
            <a:ext cx="8619063" cy="223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3333CC"/>
                </a:solidFill>
              </a:rPr>
              <a:t>Warm Up</a:t>
            </a:r>
            <a:endParaRPr lang="en-US" altLang="en-US" sz="2800" dirty="0"/>
          </a:p>
          <a:p>
            <a:pPr eaLnBrk="1" hangingPunct="1"/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 the point a solution (on the graph) of the equation? Show your substitution and simplify. 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2</a:t>
            </a:r>
            <a:r>
              <a:rPr lang="en-US" altLang="en-US" sz="2800" i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- 3</a:t>
            </a:r>
            <a:r>
              <a:rPr lang="en-US" altLang="en-US" sz="2800" i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y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=</a:t>
            </a:r>
            <a:r>
              <a:rPr lang="en-US" altLang="en-US" sz="2800" i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6    (-2,-3)     </a:t>
            </a:r>
          </a:p>
          <a:p>
            <a:pPr eaLnBrk="1" hangingPunct="1">
              <a:lnSpc>
                <a:spcPct val="140000"/>
              </a:lnSpc>
            </a:pP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DE40C-B72A-4688-9959-8410B57E48D6}"/>
              </a:ext>
            </a:extLst>
          </p:cNvPr>
          <p:cNvSpPr txBox="1"/>
          <p:nvPr/>
        </p:nvSpPr>
        <p:spPr>
          <a:xfrm>
            <a:off x="5637320" y="297401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3AAA007-92B0-4839-B88C-236CB648DC1F}"/>
                  </a:ext>
                </a:extLst>
              </p:cNvPr>
              <p:cNvSpPr txBox="1"/>
              <p:nvPr/>
            </p:nvSpPr>
            <p:spPr>
              <a:xfrm>
                <a:off x="218744" y="3315353"/>
                <a:ext cx="10111403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What is the slope and y-intercept of the line?  Rewrite into slope-intercept form.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28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3AAA007-92B0-4839-B88C-236CB648D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44" y="3315353"/>
                <a:ext cx="10111403" cy="1384995"/>
              </a:xfrm>
              <a:prstGeom prst="rect">
                <a:avLst/>
              </a:prstGeom>
              <a:blipFill>
                <a:blip r:embed="rId2"/>
                <a:stretch>
                  <a:fillRect l="-1266" t="-5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1176A46-C56F-4A55-8A23-AE6B7043BE05}"/>
                  </a:ext>
                </a:extLst>
              </p:cNvPr>
              <p:cNvSpPr txBox="1"/>
              <p:nvPr/>
            </p:nvSpPr>
            <p:spPr>
              <a:xfrm>
                <a:off x="7283195" y="2754731"/>
                <a:ext cx="7083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𝑵𝑶</m:t>
                      </m:r>
                    </m:oMath>
                  </m:oMathPara>
                </a14:m>
                <a:endParaRPr lang="en-US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1176A46-C56F-4A55-8A23-AE6B7043BE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195" y="2754731"/>
                <a:ext cx="708331" cy="369332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67E167C-A955-4CB8-A906-E4DCB41EF31B}"/>
                  </a:ext>
                </a:extLst>
              </p:cNvPr>
              <p:cNvSpPr txBox="1"/>
              <p:nvPr/>
            </p:nvSpPr>
            <p:spPr>
              <a:xfrm>
                <a:off x="6235878" y="4269461"/>
                <a:ext cx="5916363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𝒊𝒏𝒕𝒆𝒓𝒄𝒆𝒑𝒕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67E167C-A955-4CB8-A906-E4DCB41EF3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878" y="4269461"/>
                <a:ext cx="5916363" cy="861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A9CC0D2E-25E7-4189-BEFD-4DBA87BBA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226" y="1592264"/>
            <a:ext cx="81311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/>
              <a:t>system of linear equations</a:t>
            </a:r>
            <a:r>
              <a:rPr lang="en-US" altLang="en-US" dirty="0"/>
              <a:t> :  set of two or more linear equations containing two or more variables. 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b="1" u="sng" dirty="0"/>
              <a:t>solution of a system of linear equations</a:t>
            </a:r>
            <a:r>
              <a:rPr lang="en-US" altLang="en-US" dirty="0"/>
              <a:t> with two variables is an ordered pair that satisfies each equation in the system.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6862911B-730E-4867-8FA2-6BDDAEAA6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799" y="1597766"/>
            <a:ext cx="8532181" cy="84137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dirty="0"/>
            </a:br>
            <a:r>
              <a:rPr lang="en-US" altLang="en-US" sz="3100" dirty="0"/>
              <a:t>Methods for Solving systems of Equations </a:t>
            </a: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5362BAB2-C8AA-4AE2-B345-8A8CD747F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2819400"/>
            <a:ext cx="6400800" cy="2819400"/>
          </a:xfrm>
        </p:spPr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dirty="0"/>
              <a:t>Graphing</a:t>
            </a:r>
          </a:p>
          <a:p>
            <a:pPr marL="514350" indent="-514350" algn="just">
              <a:buFont typeface="Times New Roman" panose="02020603050405020304" pitchFamily="18" charset="0"/>
              <a:buAutoNum type="arabicPeriod"/>
            </a:pPr>
            <a:r>
              <a:rPr lang="en-US" altLang="en-US" dirty="0"/>
              <a:t>Substitution</a:t>
            </a:r>
          </a:p>
          <a:p>
            <a:pPr marL="514350" indent="-514350" algn="just">
              <a:buFont typeface="Times New Roman" panose="02020603050405020304" pitchFamily="18" charset="0"/>
              <a:buAutoNum type="arabicPeriod"/>
            </a:pPr>
            <a:r>
              <a:rPr lang="en-US" altLang="en-US" dirty="0"/>
              <a:t>Elimination</a:t>
            </a:r>
          </a:p>
          <a:p>
            <a:pPr marL="514350" indent="-514350" algn="just">
              <a:buFont typeface="Times New Roman" panose="02020603050405020304" pitchFamily="18" charset="0"/>
              <a:buAutoNum type="arabicPeriod"/>
            </a:pP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>
            <a:extLst>
              <a:ext uri="{FF2B5EF4-FFF2-40B4-BE49-F238E27FC236}">
                <a16:creationId xmlns:a16="http://schemas.microsoft.com/office/drawing/2014/main" id="{17FF4E9F-C9E1-4323-A10D-EFBA1C771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371601"/>
            <a:ext cx="861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Tell whether the ordered pair is a solution of the given system.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00" name="AutoShape 11">
            <a:extLst>
              <a:ext uri="{FF2B5EF4-FFF2-40B4-BE49-F238E27FC236}">
                <a16:creationId xmlns:a16="http://schemas.microsoft.com/office/drawing/2014/main" id="{18C9FEFC-9E0A-4468-8304-29FEC71D8F60}"/>
              </a:ext>
            </a:extLst>
          </p:cNvPr>
          <p:cNvSpPr>
            <a:spLocks/>
          </p:cNvSpPr>
          <p:nvPr/>
        </p:nvSpPr>
        <p:spPr bwMode="auto">
          <a:xfrm>
            <a:off x="4854575" y="19812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101" name="Text Box 27">
            <a:extLst>
              <a:ext uri="{FF2B5EF4-FFF2-40B4-BE49-F238E27FC236}">
                <a16:creationId xmlns:a16="http://schemas.microsoft.com/office/drawing/2014/main" id="{4A6A237B-8D04-49FE-855B-6DDDAEFD4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22860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(5, 2);</a:t>
            </a:r>
          </a:p>
        </p:txBody>
      </p:sp>
      <p:sp>
        <p:nvSpPr>
          <p:cNvPr id="31786" name="Text Box 42">
            <a:extLst>
              <a:ext uri="{FF2B5EF4-FFF2-40B4-BE49-F238E27FC236}">
                <a16:creationId xmlns:a16="http://schemas.microsoft.com/office/drawing/2014/main" id="{427DB61E-9B8E-48CF-B89B-1A7C18C75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6" y="5257800"/>
            <a:ext cx="866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The ordered pair (5, 2) makes </a:t>
            </a:r>
            <a:r>
              <a:rPr lang="en-US" altLang="en-US" b="1" dirty="0">
                <a:solidFill>
                  <a:srgbClr val="FF0000"/>
                </a:solidFill>
              </a:rPr>
              <a:t>both</a:t>
            </a:r>
            <a:r>
              <a:rPr lang="en-US" altLang="en-US" dirty="0"/>
              <a:t> equations true.</a:t>
            </a:r>
          </a:p>
        </p:txBody>
      </p:sp>
      <p:sp>
        <p:nvSpPr>
          <p:cNvPr id="31788" name="Text Box 44">
            <a:extLst>
              <a:ext uri="{FF2B5EF4-FFF2-40B4-BE49-F238E27FC236}">
                <a16:creationId xmlns:a16="http://schemas.microsoft.com/office/drawing/2014/main" id="{E806ED4F-A22C-4FA2-8415-2FBA1426B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6" y="5638800"/>
            <a:ext cx="565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(5, 2) is the solution of the system.</a:t>
            </a:r>
          </a:p>
        </p:txBody>
      </p:sp>
      <p:sp>
        <p:nvSpPr>
          <p:cNvPr id="4104" name="Text Box 49">
            <a:extLst>
              <a:ext uri="{FF2B5EF4-FFF2-40B4-BE49-F238E27FC236}">
                <a16:creationId xmlns:a16="http://schemas.microsoft.com/office/drawing/2014/main" id="{D547A24B-C655-4101-AE54-266064906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1" y="2743200"/>
            <a:ext cx="241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</a:t>
            </a:r>
            <a:r>
              <a:rPr lang="en-US" altLang="en-US" b="1" i="1"/>
              <a:t>x</a:t>
            </a:r>
            <a:r>
              <a:rPr lang="en-US" altLang="en-US" b="1"/>
              <a:t> – </a:t>
            </a:r>
            <a:r>
              <a:rPr lang="en-US" altLang="en-US" b="1" i="1"/>
              <a:t>y = </a:t>
            </a:r>
            <a:r>
              <a:rPr lang="en-US" altLang="en-US" b="1"/>
              <a:t>13</a:t>
            </a:r>
          </a:p>
        </p:txBody>
      </p:sp>
      <p:pic>
        <p:nvPicPr>
          <p:cNvPr id="4105" name="Picture 50" descr="1">
            <a:extLst>
              <a:ext uri="{FF2B5EF4-FFF2-40B4-BE49-F238E27FC236}">
                <a16:creationId xmlns:a16="http://schemas.microsoft.com/office/drawing/2014/main" id="{C3572374-596A-43E5-9FFE-279C8C4C5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325" y="1981201"/>
            <a:ext cx="16954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4">
            <a:extLst>
              <a:ext uri="{FF2B5EF4-FFF2-40B4-BE49-F238E27FC236}">
                <a16:creationId xmlns:a16="http://schemas.microsoft.com/office/drawing/2014/main" id="{EFB4D7AD-D55F-4F6C-A055-E5B76CC41C5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971800"/>
            <a:ext cx="1905000" cy="762000"/>
            <a:chOff x="144" y="2064"/>
            <a:chExt cx="1200" cy="480"/>
          </a:xfrm>
        </p:grpSpPr>
        <p:sp>
          <p:nvSpPr>
            <p:cNvPr id="4124" name="Line 31">
              <a:extLst>
                <a:ext uri="{FF2B5EF4-FFF2-40B4-BE49-F238E27FC236}">
                  <a16:creationId xmlns:a16="http://schemas.microsoft.com/office/drawing/2014/main" id="{E994C91D-3789-46FA-B4A7-D47191B195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2544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4125" name="Picture 55" descr="1">
              <a:extLst>
                <a:ext uri="{FF2B5EF4-FFF2-40B4-BE49-F238E27FC236}">
                  <a16:creationId xmlns:a16="http://schemas.microsoft.com/office/drawing/2014/main" id="{4BBE525C-C8A2-4975-A468-D961452617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064"/>
              <a:ext cx="912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65">
            <a:extLst>
              <a:ext uri="{FF2B5EF4-FFF2-40B4-BE49-F238E27FC236}">
                <a16:creationId xmlns:a16="http://schemas.microsoft.com/office/drawing/2014/main" id="{81A91311-53B2-4A85-85C4-64579F038521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733801"/>
            <a:ext cx="2063750" cy="1662113"/>
            <a:chOff x="240" y="2544"/>
            <a:chExt cx="1300" cy="1047"/>
          </a:xfrm>
        </p:grpSpPr>
        <p:sp>
          <p:nvSpPr>
            <p:cNvPr id="4118" name="Text Box 18">
              <a:extLst>
                <a:ext uri="{FF2B5EF4-FFF2-40B4-BE49-F238E27FC236}">
                  <a16:creationId xmlns:a16="http://schemas.microsoft.com/office/drawing/2014/main" id="{F2A6E5C1-4816-4B4E-9F08-0904D1027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" y="3024"/>
              <a:ext cx="9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2 – 2   0</a:t>
              </a:r>
            </a:p>
          </p:txBody>
        </p:sp>
        <p:sp>
          <p:nvSpPr>
            <p:cNvPr id="4119" name="Text Box 19">
              <a:extLst>
                <a:ext uri="{FF2B5EF4-FFF2-40B4-BE49-F238E27FC236}">
                  <a16:creationId xmlns:a16="http://schemas.microsoft.com/office/drawing/2014/main" id="{BDAC0FEF-29D2-4524-A518-8C4305EE13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 flipV="1">
              <a:off x="768" y="3264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0   0</a:t>
              </a:r>
            </a:p>
          </p:txBody>
        </p:sp>
        <p:sp>
          <p:nvSpPr>
            <p:cNvPr id="4120" name="Line 34">
              <a:extLst>
                <a:ext uri="{FF2B5EF4-FFF2-40B4-BE49-F238E27FC236}">
                  <a16:creationId xmlns:a16="http://schemas.microsoft.com/office/drawing/2014/main" id="{7CBCC1E2-E3FD-4AC7-96F0-F25CAE184D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544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Rectangle 52">
              <a:extLst>
                <a:ext uri="{FF2B5EF4-FFF2-40B4-BE49-F238E27FC236}">
                  <a16:creationId xmlns:a16="http://schemas.microsoft.com/office/drawing/2014/main" id="{190269EB-2DCF-449C-B212-A176C314B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264"/>
              <a:ext cx="2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FF0000"/>
                  </a:solidFill>
                  <a:sym typeface="Wingdings" panose="05000000000000000000" pitchFamily="2" charset="2"/>
                </a:rPr>
                <a:t></a:t>
              </a:r>
            </a:p>
          </p:txBody>
        </p:sp>
        <p:pic>
          <p:nvPicPr>
            <p:cNvPr id="4122" name="Picture 58" descr="1">
              <a:extLst>
                <a:ext uri="{FF2B5EF4-FFF2-40B4-BE49-F238E27FC236}">
                  <a16:creationId xmlns:a16="http://schemas.microsoft.com/office/drawing/2014/main" id="{F8B88A12-6CF8-4E0B-ADEA-40068102B3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592"/>
              <a:ext cx="720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3" name="Text Box 59">
              <a:extLst>
                <a:ext uri="{FF2B5EF4-FFF2-40B4-BE49-F238E27FC236}">
                  <a16:creationId xmlns:a16="http://schemas.microsoft.com/office/drawing/2014/main" id="{20620FD5-145C-404B-A628-C192D549BA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688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</p:grpSp>
      <p:grpSp>
        <p:nvGrpSpPr>
          <p:cNvPr id="4" name="Group 67">
            <a:extLst>
              <a:ext uri="{FF2B5EF4-FFF2-40B4-BE49-F238E27FC236}">
                <a16:creationId xmlns:a16="http://schemas.microsoft.com/office/drawing/2014/main" id="{1F6E1EAF-7C07-4353-A356-B3D65A4E7487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3776663"/>
            <a:ext cx="2444750" cy="1695450"/>
            <a:chOff x="3024" y="2571"/>
            <a:chExt cx="1540" cy="1068"/>
          </a:xfrm>
        </p:grpSpPr>
        <p:sp>
          <p:nvSpPr>
            <p:cNvPr id="4113" name="Text Box 37">
              <a:extLst>
                <a:ext uri="{FF2B5EF4-FFF2-40B4-BE49-F238E27FC236}">
                  <a16:creationId xmlns:a16="http://schemas.microsoft.com/office/drawing/2014/main" id="{753D3D13-3B5F-4DDB-B2E6-2645210BCC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661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  <a:r>
                <a:rPr lang="en-US" altLang="en-US">
                  <a:solidFill>
                    <a:srgbClr val="FF0000"/>
                  </a:solidFill>
                </a:rPr>
                <a:t>(5)</a:t>
              </a:r>
              <a:r>
                <a:rPr lang="en-US" altLang="en-US"/>
                <a:t> – </a:t>
              </a:r>
              <a:r>
                <a:rPr lang="en-US" altLang="en-US">
                  <a:solidFill>
                    <a:srgbClr val="0000FF"/>
                  </a:solidFill>
                </a:rPr>
                <a:t>2</a:t>
              </a:r>
              <a:r>
                <a:rPr lang="en-US" altLang="en-US"/>
                <a:t>   13</a:t>
              </a:r>
            </a:p>
          </p:txBody>
        </p:sp>
        <p:sp>
          <p:nvSpPr>
            <p:cNvPr id="4114" name="Line 39">
              <a:extLst>
                <a:ext uri="{FF2B5EF4-FFF2-40B4-BE49-F238E27FC236}">
                  <a16:creationId xmlns:a16="http://schemas.microsoft.com/office/drawing/2014/main" id="{6B93CDC4-B193-4D2C-AC5B-BECD29154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571"/>
              <a:ext cx="0" cy="10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Text Box 40">
              <a:extLst>
                <a:ext uri="{FF2B5EF4-FFF2-40B4-BE49-F238E27FC236}">
                  <a16:creationId xmlns:a16="http://schemas.microsoft.com/office/drawing/2014/main" id="{EC79C09F-4487-4E1B-9A46-7D370A2B1D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024"/>
              <a:ext cx="14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15 – 2    13</a:t>
              </a:r>
            </a:p>
          </p:txBody>
        </p:sp>
        <p:sp>
          <p:nvSpPr>
            <p:cNvPr id="4116" name="Text Box 41">
              <a:extLst>
                <a:ext uri="{FF2B5EF4-FFF2-40B4-BE49-F238E27FC236}">
                  <a16:creationId xmlns:a16="http://schemas.microsoft.com/office/drawing/2014/main" id="{0D0BCE87-501B-4592-80CC-5B2ACB1DCE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6" y="3306"/>
              <a:ext cx="8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13    13</a:t>
              </a:r>
            </a:p>
          </p:txBody>
        </p:sp>
        <p:sp>
          <p:nvSpPr>
            <p:cNvPr id="4117" name="Rectangle 51">
              <a:extLst>
                <a:ext uri="{FF2B5EF4-FFF2-40B4-BE49-F238E27FC236}">
                  <a16:creationId xmlns:a16="http://schemas.microsoft.com/office/drawing/2014/main" id="{D82EE08E-C908-4B92-A923-E3BDE328F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312"/>
              <a:ext cx="2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FF0000"/>
                  </a:solidFill>
                  <a:sym typeface="Wingdings" panose="05000000000000000000" pitchFamily="2" charset="2"/>
                </a:rPr>
                <a:t></a:t>
              </a:r>
            </a:p>
          </p:txBody>
        </p:sp>
      </p:grpSp>
      <p:grpSp>
        <p:nvGrpSpPr>
          <p:cNvPr id="5" name="Group 66">
            <a:extLst>
              <a:ext uri="{FF2B5EF4-FFF2-40B4-BE49-F238E27FC236}">
                <a16:creationId xmlns:a16="http://schemas.microsoft.com/office/drawing/2014/main" id="{AF3519B7-3941-4948-9003-6C96CC7B0777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200400"/>
            <a:ext cx="2590800" cy="566738"/>
            <a:chOff x="3072" y="2208"/>
            <a:chExt cx="1632" cy="357"/>
          </a:xfrm>
        </p:grpSpPr>
        <p:sp>
          <p:nvSpPr>
            <p:cNvPr id="4111" name="Line 38">
              <a:extLst>
                <a:ext uri="{FF2B5EF4-FFF2-40B4-BE49-F238E27FC236}">
                  <a16:creationId xmlns:a16="http://schemas.microsoft.com/office/drawing/2014/main" id="{12E4B5B5-312D-4A6F-8220-25B181F50A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565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Text Box 61">
              <a:extLst>
                <a:ext uri="{FF2B5EF4-FFF2-40B4-BE49-F238E27FC236}">
                  <a16:creationId xmlns:a16="http://schemas.microsoft.com/office/drawing/2014/main" id="{FD36403D-1E57-421D-8DF6-339800267F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208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  <a:r>
                <a:rPr lang="en-US" altLang="en-US" i="1">
                  <a:solidFill>
                    <a:srgbClr val="FF0000"/>
                  </a:solidFill>
                </a:rPr>
                <a:t>x</a:t>
              </a:r>
              <a:r>
                <a:rPr lang="en-US" altLang="en-US"/>
                <a:t> – </a:t>
              </a:r>
              <a:r>
                <a:rPr lang="en-US" altLang="en-US" i="1">
                  <a:solidFill>
                    <a:srgbClr val="0000FF"/>
                  </a:solidFill>
                </a:rPr>
                <a:t>y</a:t>
              </a:r>
              <a:r>
                <a:rPr lang="en-US" altLang="en-US"/>
                <a:t> = 13</a:t>
              </a:r>
            </a:p>
          </p:txBody>
        </p:sp>
      </p:grpSp>
      <p:sp>
        <p:nvSpPr>
          <p:cNvPr id="31807" name="Text Box 63">
            <a:extLst>
              <a:ext uri="{FF2B5EF4-FFF2-40B4-BE49-F238E27FC236}">
                <a16:creationId xmlns:a16="http://schemas.microsoft.com/office/drawing/2014/main" id="{A3B86C54-A0AA-4970-8B88-3F0538081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902076"/>
            <a:ext cx="1905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5 for x and 2 for 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6" grpId="0"/>
      <p:bldP spid="31788" grpId="0"/>
      <p:bldP spid="318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CCE3CE67-83EB-41E5-B88E-D13066378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19201"/>
            <a:ext cx="861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Tell whether the ordered pair is a solution of the given system.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24" name="AutoShape 6">
            <a:extLst>
              <a:ext uri="{FF2B5EF4-FFF2-40B4-BE49-F238E27FC236}">
                <a16:creationId xmlns:a16="http://schemas.microsoft.com/office/drawing/2014/main" id="{62229A0F-467C-4D7B-B276-98FFCD01BE38}"/>
              </a:ext>
            </a:extLst>
          </p:cNvPr>
          <p:cNvSpPr>
            <a:spLocks/>
          </p:cNvSpPr>
          <p:nvPr/>
        </p:nvSpPr>
        <p:spPr bwMode="auto">
          <a:xfrm>
            <a:off x="5105400" y="19050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125" name="Text Box 7">
            <a:extLst>
              <a:ext uri="{FF2B5EF4-FFF2-40B4-BE49-F238E27FC236}">
                <a16:creationId xmlns:a16="http://schemas.microsoft.com/office/drawing/2014/main" id="{1E577FDF-4D01-4479-9C49-8653C24A3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209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(–2, 2);</a:t>
            </a:r>
          </a:p>
        </p:txBody>
      </p:sp>
      <p:sp>
        <p:nvSpPr>
          <p:cNvPr id="5126" name="Text Box 8">
            <a:extLst>
              <a:ext uri="{FF2B5EF4-FFF2-40B4-BE49-F238E27FC236}">
                <a16:creationId xmlns:a16="http://schemas.microsoft.com/office/drawing/2014/main" id="{41F9AC17-21BE-4959-9E2F-C56CFE034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5146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–x + </a:t>
            </a:r>
            <a:r>
              <a:rPr lang="en-US" altLang="en-US" b="1" i="1"/>
              <a:t>y = </a:t>
            </a:r>
            <a:r>
              <a:rPr lang="en-US" altLang="en-US" b="1"/>
              <a:t>2</a:t>
            </a:r>
          </a:p>
        </p:txBody>
      </p:sp>
      <p:sp>
        <p:nvSpPr>
          <p:cNvPr id="5127" name="Text Box 10">
            <a:extLst>
              <a:ext uri="{FF2B5EF4-FFF2-40B4-BE49-F238E27FC236}">
                <a16:creationId xmlns:a16="http://schemas.microsoft.com/office/drawing/2014/main" id="{D90E1464-CA06-40F4-980E-502945F68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81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/>
              <a:t>x</a:t>
            </a:r>
            <a:r>
              <a:rPr lang="en-US" altLang="en-US" b="1"/>
              <a:t> + 3</a:t>
            </a:r>
            <a:r>
              <a:rPr lang="en-US" altLang="en-US" b="1" i="1"/>
              <a:t>y = </a:t>
            </a:r>
            <a:r>
              <a:rPr lang="en-US" altLang="en-US" b="1"/>
              <a:t>4</a:t>
            </a:r>
          </a:p>
        </p:txBody>
      </p:sp>
      <p:sp>
        <p:nvSpPr>
          <p:cNvPr id="63509" name="Text Box 21">
            <a:extLst>
              <a:ext uri="{FF2B5EF4-FFF2-40B4-BE49-F238E27FC236}">
                <a16:creationId xmlns:a16="http://schemas.microsoft.com/office/drawing/2014/main" id="{75C8DC00-7655-4F8D-865B-C0A7C3296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6975" y="3697289"/>
            <a:ext cx="1981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–2  for x and 2 for y. </a:t>
            </a:r>
          </a:p>
        </p:txBody>
      </p:sp>
      <p:sp>
        <p:nvSpPr>
          <p:cNvPr id="63510" name="Text Box 22">
            <a:extLst>
              <a:ext uri="{FF2B5EF4-FFF2-40B4-BE49-F238E27FC236}">
                <a16:creationId xmlns:a16="http://schemas.microsoft.com/office/drawing/2014/main" id="{C13FB9CA-34C5-474C-9DEC-C574C828F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88" y="30480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/>
              <a:t> + 3</a:t>
            </a:r>
            <a:r>
              <a:rPr lang="en-US" altLang="en-US" i="1">
                <a:solidFill>
                  <a:srgbClr val="3333FF"/>
                </a:solidFill>
              </a:rPr>
              <a:t>y</a:t>
            </a:r>
            <a:r>
              <a:rPr lang="en-US" altLang="en-US" i="1"/>
              <a:t> = </a:t>
            </a:r>
            <a:r>
              <a:rPr lang="en-US" altLang="en-US"/>
              <a:t>4</a:t>
            </a:r>
          </a:p>
        </p:txBody>
      </p:sp>
      <p:grpSp>
        <p:nvGrpSpPr>
          <p:cNvPr id="2" name="Group 24">
            <a:extLst>
              <a:ext uri="{FF2B5EF4-FFF2-40B4-BE49-F238E27FC236}">
                <a16:creationId xmlns:a16="http://schemas.microsoft.com/office/drawing/2014/main" id="{D45C54A5-2AE5-44B5-93AD-5DDA339451A7}"/>
              </a:ext>
            </a:extLst>
          </p:cNvPr>
          <p:cNvGrpSpPr>
            <a:grpSpLocks/>
          </p:cNvGrpSpPr>
          <p:nvPr/>
        </p:nvGrpSpPr>
        <p:grpSpPr bwMode="auto">
          <a:xfrm>
            <a:off x="1944689" y="3529013"/>
            <a:ext cx="2528887" cy="1604962"/>
            <a:chOff x="96" y="2784"/>
            <a:chExt cx="1593" cy="1011"/>
          </a:xfrm>
        </p:grpSpPr>
        <p:sp>
          <p:nvSpPr>
            <p:cNvPr id="5141" name="Text Box 13">
              <a:extLst>
                <a:ext uri="{FF2B5EF4-FFF2-40B4-BE49-F238E27FC236}">
                  <a16:creationId xmlns:a16="http://schemas.microsoft.com/office/drawing/2014/main" id="{069DB0F2-B339-4473-BE43-F9E4BB083C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168"/>
              <a:ext cx="11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–2 + 6   4</a:t>
              </a:r>
            </a:p>
          </p:txBody>
        </p:sp>
        <p:sp>
          <p:nvSpPr>
            <p:cNvPr id="5142" name="Text Box 14">
              <a:extLst>
                <a:ext uri="{FF2B5EF4-FFF2-40B4-BE49-F238E27FC236}">
                  <a16:creationId xmlns:a16="http://schemas.microsoft.com/office/drawing/2014/main" id="{F2C7ABCB-6B2E-4F35-9074-513281CED4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 flipV="1">
              <a:off x="917" y="3468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4   4</a:t>
              </a:r>
            </a:p>
          </p:txBody>
        </p:sp>
        <p:sp>
          <p:nvSpPr>
            <p:cNvPr id="5143" name="Line 15">
              <a:extLst>
                <a:ext uri="{FF2B5EF4-FFF2-40B4-BE49-F238E27FC236}">
                  <a16:creationId xmlns:a16="http://schemas.microsoft.com/office/drawing/2014/main" id="{E64C67EA-E80A-4A90-AF3D-CE55820687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784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16">
              <a:extLst>
                <a:ext uri="{FF2B5EF4-FFF2-40B4-BE49-F238E27FC236}">
                  <a16:creationId xmlns:a16="http://schemas.microsoft.com/office/drawing/2014/main" id="{897F24EA-7B94-45DC-8471-0DB3D38BD8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784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Rectangle 17">
              <a:extLst>
                <a:ext uri="{FF2B5EF4-FFF2-40B4-BE49-F238E27FC236}">
                  <a16:creationId xmlns:a16="http://schemas.microsoft.com/office/drawing/2014/main" id="{1B80371E-A270-430E-BAD4-8F37674DD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7" y="3468"/>
              <a:ext cx="2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FF0000"/>
                  </a:solidFill>
                  <a:sym typeface="Wingdings" panose="05000000000000000000" pitchFamily="2" charset="2"/>
                </a:rPr>
                <a:t></a:t>
              </a:r>
            </a:p>
          </p:txBody>
        </p:sp>
        <p:sp>
          <p:nvSpPr>
            <p:cNvPr id="5146" name="Text Box 20">
              <a:extLst>
                <a:ext uri="{FF2B5EF4-FFF2-40B4-BE49-F238E27FC236}">
                  <a16:creationId xmlns:a16="http://schemas.microsoft.com/office/drawing/2014/main" id="{AA6C47FF-E973-42DB-B416-BFB0CAFC9E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3" y="286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4</a:t>
              </a:r>
            </a:p>
          </p:txBody>
        </p:sp>
        <p:sp>
          <p:nvSpPr>
            <p:cNvPr id="5147" name="Text Box 23">
              <a:extLst>
                <a:ext uri="{FF2B5EF4-FFF2-40B4-BE49-F238E27FC236}">
                  <a16:creationId xmlns:a16="http://schemas.microsoft.com/office/drawing/2014/main" id="{F3266D2D-07A9-40A7-B00C-F0FB89EF5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852"/>
              <a:ext cx="11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–2</a:t>
              </a:r>
              <a:r>
                <a:rPr lang="en-US" altLang="en-US"/>
                <a:t> + (3)</a:t>
              </a:r>
              <a:r>
                <a:rPr lang="en-US" altLang="en-US">
                  <a:solidFill>
                    <a:srgbClr val="0000FF"/>
                  </a:solidFill>
                </a:rPr>
                <a:t>2</a:t>
              </a:r>
              <a:r>
                <a:rPr lang="en-US" altLang="en-US"/>
                <a:t> </a:t>
              </a:r>
            </a:p>
          </p:txBody>
        </p:sp>
      </p:grpSp>
      <p:sp>
        <p:nvSpPr>
          <p:cNvPr id="63514" name="Text Box 26">
            <a:extLst>
              <a:ext uri="{FF2B5EF4-FFF2-40B4-BE49-F238E27FC236}">
                <a16:creationId xmlns:a16="http://schemas.microsoft.com/office/drawing/2014/main" id="{4A603E3C-65C4-48BA-A0D3-3FA84869F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0175" y="3048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–x</a:t>
            </a:r>
            <a:r>
              <a:rPr lang="en-US" altLang="en-US"/>
              <a:t> + </a:t>
            </a:r>
            <a:r>
              <a:rPr lang="en-US" altLang="en-US" i="1">
                <a:solidFill>
                  <a:srgbClr val="3333FF"/>
                </a:solidFill>
              </a:rPr>
              <a:t>y</a:t>
            </a:r>
            <a:r>
              <a:rPr lang="en-US" altLang="en-US" i="1"/>
              <a:t> = </a:t>
            </a:r>
            <a:r>
              <a:rPr lang="en-US" altLang="en-US"/>
              <a:t>2</a:t>
            </a:r>
          </a:p>
        </p:txBody>
      </p:sp>
      <p:grpSp>
        <p:nvGrpSpPr>
          <p:cNvPr id="3" name="Group 39">
            <a:extLst>
              <a:ext uri="{FF2B5EF4-FFF2-40B4-BE49-F238E27FC236}">
                <a16:creationId xmlns:a16="http://schemas.microsoft.com/office/drawing/2014/main" id="{C468041E-E18F-4DE0-AE9F-53EE38C22CA9}"/>
              </a:ext>
            </a:extLst>
          </p:cNvPr>
          <p:cNvGrpSpPr>
            <a:grpSpLocks/>
          </p:cNvGrpSpPr>
          <p:nvPr/>
        </p:nvGrpSpPr>
        <p:grpSpPr bwMode="auto">
          <a:xfrm>
            <a:off x="7445375" y="3529014"/>
            <a:ext cx="2438400" cy="1119187"/>
            <a:chOff x="2928" y="2463"/>
            <a:chExt cx="1536" cy="705"/>
          </a:xfrm>
        </p:grpSpPr>
        <p:sp>
          <p:nvSpPr>
            <p:cNvPr id="5135" name="Text Box 28">
              <a:extLst>
                <a:ext uri="{FF2B5EF4-FFF2-40B4-BE49-F238E27FC236}">
                  <a16:creationId xmlns:a16="http://schemas.microsoft.com/office/drawing/2014/main" id="{40EEA8AE-847F-405C-A62A-E0DFE8569D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847"/>
              <a:ext cx="5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4   2</a:t>
              </a:r>
            </a:p>
          </p:txBody>
        </p:sp>
        <p:sp>
          <p:nvSpPr>
            <p:cNvPr id="5136" name="Line 30">
              <a:extLst>
                <a:ext uri="{FF2B5EF4-FFF2-40B4-BE49-F238E27FC236}">
                  <a16:creationId xmlns:a16="http://schemas.microsoft.com/office/drawing/2014/main" id="{40170E0C-2EDF-4104-BFD0-004CF3E16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463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31">
              <a:extLst>
                <a:ext uri="{FF2B5EF4-FFF2-40B4-BE49-F238E27FC236}">
                  <a16:creationId xmlns:a16="http://schemas.microsoft.com/office/drawing/2014/main" id="{4F7F27C1-D0EC-4858-9EA5-E50BC523CE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463"/>
              <a:ext cx="0" cy="7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Text Box 33">
              <a:extLst>
                <a:ext uri="{FF2B5EF4-FFF2-40B4-BE49-F238E27FC236}">
                  <a16:creationId xmlns:a16="http://schemas.microsoft.com/office/drawing/2014/main" id="{1B4CA66B-1455-4A48-AB24-872F55DE0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5" y="2541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  <p:sp>
          <p:nvSpPr>
            <p:cNvPr id="5139" name="Text Box 34">
              <a:extLst>
                <a:ext uri="{FF2B5EF4-FFF2-40B4-BE49-F238E27FC236}">
                  <a16:creationId xmlns:a16="http://schemas.microsoft.com/office/drawing/2014/main" id="{C3F4FA9E-FE99-4714-84B7-9773D9A46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531"/>
              <a:ext cx="11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–(–2)</a:t>
              </a:r>
              <a:r>
                <a:rPr lang="en-US" altLang="en-US"/>
                <a:t> + </a:t>
              </a:r>
              <a:r>
                <a:rPr lang="en-US" altLang="en-US">
                  <a:solidFill>
                    <a:srgbClr val="0000FF"/>
                  </a:solidFill>
                </a:rPr>
                <a:t>2</a:t>
              </a:r>
              <a:r>
                <a:rPr lang="en-US" altLang="en-US"/>
                <a:t> </a:t>
              </a:r>
            </a:p>
          </p:txBody>
        </p:sp>
        <p:sp>
          <p:nvSpPr>
            <p:cNvPr id="5140" name="Rectangle 35">
              <a:extLst>
                <a:ext uri="{FF2B5EF4-FFF2-40B4-BE49-F238E27FC236}">
                  <a16:creationId xmlns:a16="http://schemas.microsoft.com/office/drawing/2014/main" id="{BEA5B47C-6CCA-4F64-83A9-F5B31438F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5" y="2784"/>
              <a:ext cx="27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>
                  <a:solidFill>
                    <a:srgbClr val="FF0000"/>
                  </a:solidFill>
                  <a:sym typeface="Wingdings" panose="05000000000000000000" pitchFamily="2" charset="2"/>
                </a:rPr>
                <a:t>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63525" name="Text Box 37">
            <a:extLst>
              <a:ext uri="{FF2B5EF4-FFF2-40B4-BE49-F238E27FC236}">
                <a16:creationId xmlns:a16="http://schemas.microsoft.com/office/drawing/2014/main" id="{59BBA559-CA53-43AB-A5F2-C12889324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5181600"/>
            <a:ext cx="96042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The ordered pair (–2, 2) makes </a:t>
            </a:r>
            <a:r>
              <a:rPr lang="en-US" altLang="en-US" b="1" dirty="0"/>
              <a:t>one equation true</a:t>
            </a:r>
            <a:r>
              <a:rPr lang="en-US" altLang="en-US" dirty="0"/>
              <a:t>, </a:t>
            </a:r>
            <a:r>
              <a:rPr lang="en-US" altLang="en-US" u="sng" dirty="0"/>
              <a:t>but</a:t>
            </a:r>
          </a:p>
        </p:txBody>
      </p:sp>
      <p:sp>
        <p:nvSpPr>
          <p:cNvPr id="63526" name="Text Box 38">
            <a:extLst>
              <a:ext uri="{FF2B5EF4-FFF2-40B4-BE49-F238E27FC236}">
                <a16:creationId xmlns:a16="http://schemas.microsoft.com/office/drawing/2014/main" id="{A65099E4-6BA0-48B1-AE6E-07D1743F7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5562600"/>
            <a:ext cx="86998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/>
              <a:t>not the other</a:t>
            </a:r>
            <a:r>
              <a:rPr lang="en-US" altLang="en-US" dirty="0"/>
              <a:t>. (–2, 2) is </a:t>
            </a:r>
            <a:r>
              <a:rPr lang="en-US" altLang="en-US" u="sng" dirty="0"/>
              <a:t>not</a:t>
            </a:r>
            <a:r>
              <a:rPr lang="en-US" altLang="en-US" dirty="0"/>
              <a:t> a solution of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9" grpId="0"/>
      <p:bldP spid="63510" grpId="0"/>
      <p:bldP spid="63514" grpId="0"/>
      <p:bldP spid="63525" grpId="0"/>
      <p:bldP spid="635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>
            <a:extLst>
              <a:ext uri="{FF2B5EF4-FFF2-40B4-BE49-F238E27FC236}">
                <a16:creationId xmlns:a16="http://schemas.microsoft.com/office/drawing/2014/main" id="{B7FEC55B-338F-4E6F-8ED6-B404A898A6D6}"/>
              </a:ext>
            </a:extLst>
          </p:cNvPr>
          <p:cNvGrpSpPr>
            <a:grpSpLocks/>
          </p:cNvGrpSpPr>
          <p:nvPr/>
        </p:nvGrpSpPr>
        <p:grpSpPr bwMode="auto">
          <a:xfrm>
            <a:off x="2367378" y="1943100"/>
            <a:ext cx="2351088" cy="990600"/>
            <a:chOff x="642" y="1968"/>
            <a:chExt cx="1481" cy="624"/>
          </a:xfrm>
        </p:grpSpPr>
        <p:sp>
          <p:nvSpPr>
            <p:cNvPr id="6149" name="AutoShape 6">
              <a:extLst>
                <a:ext uri="{FF2B5EF4-FFF2-40B4-BE49-F238E27FC236}">
                  <a16:creationId xmlns:a16="http://schemas.microsoft.com/office/drawing/2014/main" id="{AEA26AE2-F686-4E59-A2F1-5CC359204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" y="1968"/>
              <a:ext cx="240" cy="624"/>
            </a:xfrm>
            <a:prstGeom prst="leftBrace">
              <a:avLst>
                <a:gd name="adj1" fmla="val 21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endParaRPr lang="en-US" altLang="en-US" b="1">
                <a:latin typeface="Arial Black" panose="020B0A04020102020204" pitchFamily="34" charset="0"/>
              </a:endParaRPr>
            </a:p>
          </p:txBody>
        </p:sp>
        <p:sp>
          <p:nvSpPr>
            <p:cNvPr id="6150" name="Text Box 7">
              <a:extLst>
                <a:ext uri="{FF2B5EF4-FFF2-40B4-BE49-F238E27FC236}">
                  <a16:creationId xmlns:a16="http://schemas.microsoft.com/office/drawing/2014/main" id="{7D01D97E-C3A8-41CE-9CCE-5EB30226C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2" y="1968"/>
              <a:ext cx="1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b="1" i="1">
                  <a:solidFill>
                    <a:srgbClr val="3333FF"/>
                  </a:solidFill>
                </a:rPr>
                <a:t>y = </a:t>
              </a:r>
              <a:r>
                <a:rPr lang="en-US" altLang="en-US" b="1">
                  <a:solidFill>
                    <a:srgbClr val="3333FF"/>
                  </a:solidFill>
                </a:rPr>
                <a:t>2</a:t>
              </a:r>
              <a:r>
                <a:rPr lang="en-US" altLang="en-US" b="1" i="1">
                  <a:solidFill>
                    <a:srgbClr val="3333FF"/>
                  </a:solidFill>
                </a:rPr>
                <a:t>x</a:t>
              </a:r>
              <a:r>
                <a:rPr lang="en-US" altLang="en-US" b="1">
                  <a:solidFill>
                    <a:srgbClr val="3333FF"/>
                  </a:solidFill>
                </a:rPr>
                <a:t> – 1</a:t>
              </a:r>
              <a:endParaRPr lang="en-US" altLang="en-US" b="1" i="1">
                <a:solidFill>
                  <a:srgbClr val="3333FF"/>
                </a:solidFill>
              </a:endParaRPr>
            </a:p>
          </p:txBody>
        </p:sp>
        <p:sp>
          <p:nvSpPr>
            <p:cNvPr id="6151" name="Text Box 8">
              <a:extLst>
                <a:ext uri="{FF2B5EF4-FFF2-40B4-BE49-F238E27FC236}">
                  <a16:creationId xmlns:a16="http://schemas.microsoft.com/office/drawing/2014/main" id="{B63A935F-F9FD-46A8-9684-951482D39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2" y="2256"/>
              <a:ext cx="12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b="1" i="1" dirty="0">
                  <a:solidFill>
                    <a:srgbClr val="FF0000"/>
                  </a:solidFill>
                </a:rPr>
                <a:t>y = </a:t>
              </a:r>
              <a:r>
                <a:rPr lang="en-US" altLang="en-US" b="1" dirty="0">
                  <a:solidFill>
                    <a:srgbClr val="FF0000"/>
                  </a:solidFill>
                </a:rPr>
                <a:t>–</a:t>
              </a:r>
              <a:r>
                <a:rPr lang="en-US" altLang="en-US" b="1" i="1" dirty="0">
                  <a:solidFill>
                    <a:srgbClr val="FF0000"/>
                  </a:solidFill>
                </a:rPr>
                <a:t>x </a:t>
              </a:r>
              <a:r>
                <a:rPr lang="en-US" altLang="en-US" b="1" dirty="0">
                  <a:solidFill>
                    <a:srgbClr val="FF0000"/>
                  </a:solidFill>
                </a:rPr>
                <a:t>+ 5</a:t>
              </a:r>
              <a:endParaRPr lang="en-US" altLang="en-US" b="1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6875" name="Text Box 11">
            <a:extLst>
              <a:ext uri="{FF2B5EF4-FFF2-40B4-BE49-F238E27FC236}">
                <a16:creationId xmlns:a16="http://schemas.microsoft.com/office/drawing/2014/main" id="{8663CA9C-400F-456C-9666-413F89CAE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038600"/>
            <a:ext cx="4724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The point (2, 3) is where the two lines intersect and is a solution of both equations, so (2, 3) is the solution of the systems.</a:t>
            </a:r>
          </a:p>
        </p:txBody>
      </p:sp>
      <p:pic>
        <p:nvPicPr>
          <p:cNvPr id="36878" name="Picture 14">
            <a:extLst>
              <a:ext uri="{FF2B5EF4-FFF2-40B4-BE49-F238E27FC236}">
                <a16:creationId xmlns:a16="http://schemas.microsoft.com/office/drawing/2014/main" id="{EF22E057-92E5-4F98-88B3-6D0CFA0D4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881" y="2083540"/>
            <a:ext cx="286543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>
            <a:extLst>
              <a:ext uri="{FF2B5EF4-FFF2-40B4-BE49-F238E27FC236}">
                <a16:creationId xmlns:a16="http://schemas.microsoft.com/office/drawing/2014/main" id="{F5DC926F-5B6B-4F93-8EA2-24F08CE28335}"/>
              </a:ext>
            </a:extLst>
          </p:cNvPr>
          <p:cNvGrpSpPr>
            <a:grpSpLocks/>
          </p:cNvGrpSpPr>
          <p:nvPr/>
        </p:nvGrpSpPr>
        <p:grpSpPr bwMode="auto">
          <a:xfrm>
            <a:off x="2127250" y="2133600"/>
            <a:ext cx="7854950" cy="2033588"/>
            <a:chOff x="236" y="2256"/>
            <a:chExt cx="4948" cy="1281"/>
          </a:xfrm>
        </p:grpSpPr>
        <p:sp>
          <p:nvSpPr>
            <p:cNvPr id="7171" name="Text Box 5">
              <a:extLst>
                <a:ext uri="{FF2B5EF4-FFF2-40B4-BE49-F238E27FC236}">
                  <a16:creationId xmlns:a16="http://schemas.microsoft.com/office/drawing/2014/main" id="{255E401A-65AC-4061-82E9-3ADAEE8F64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99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Sometimes it is difficult to tell exactly where the lines cross when you solve by graphing. Check your answer by substituting it into both equations.</a:t>
              </a:r>
              <a:endParaRPr lang="en-US" altLang="en-US" sz="800"/>
            </a:p>
          </p:txBody>
        </p:sp>
        <p:sp>
          <p:nvSpPr>
            <p:cNvPr id="7172" name="Text Box 6">
              <a:extLst>
                <a:ext uri="{FF2B5EF4-FFF2-40B4-BE49-F238E27FC236}">
                  <a16:creationId xmlns:a16="http://schemas.microsoft.com/office/drawing/2014/main" id="{4893C2C9-3F91-496A-9059-4813D0BB1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Helpful Hint</a:t>
              </a:r>
              <a:endParaRPr lang="en-US" altLang="en-US" b="1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E1EFEA3A-7453-4527-ABA4-80F611D08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33488"/>
            <a:ext cx="91440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300" b="1"/>
              <a:t>Solve the system by graphing. Check your answer.</a:t>
            </a:r>
            <a:endParaRPr lang="en-US" altLang="en-US" sz="2300">
              <a:latin typeface="Times" panose="02020603050405020304" pitchFamily="18" charset="0"/>
            </a:endParaRPr>
          </a:p>
        </p:txBody>
      </p:sp>
      <p:sp>
        <p:nvSpPr>
          <p:cNvPr id="8196" name="AutoShape 10">
            <a:extLst>
              <a:ext uri="{FF2B5EF4-FFF2-40B4-BE49-F238E27FC236}">
                <a16:creationId xmlns:a16="http://schemas.microsoft.com/office/drawing/2014/main" id="{E33F327E-9CAE-4845-9EBB-841C3D0E300E}"/>
              </a:ext>
            </a:extLst>
          </p:cNvPr>
          <p:cNvSpPr>
            <a:spLocks/>
          </p:cNvSpPr>
          <p:nvPr/>
        </p:nvSpPr>
        <p:spPr bwMode="auto">
          <a:xfrm>
            <a:off x="2543176" y="1676400"/>
            <a:ext cx="428625" cy="762000"/>
          </a:xfrm>
          <a:prstGeom prst="leftBrace">
            <a:avLst>
              <a:gd name="adj1" fmla="val 1481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b="1">
              <a:latin typeface="Arial Black" panose="020B0A04020102020204" pitchFamily="34" charset="0"/>
            </a:endParaRPr>
          </a:p>
        </p:txBody>
      </p:sp>
      <p:sp>
        <p:nvSpPr>
          <p:cNvPr id="8197" name="Text Box 11">
            <a:extLst>
              <a:ext uri="{FF2B5EF4-FFF2-40B4-BE49-F238E27FC236}">
                <a16:creationId xmlns:a16="http://schemas.microsoft.com/office/drawing/2014/main" id="{0203B070-4DBB-4753-8854-FDE8F1FBD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600200"/>
            <a:ext cx="106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i="1"/>
              <a:t>y = x</a:t>
            </a:r>
          </a:p>
        </p:txBody>
      </p:sp>
      <p:sp>
        <p:nvSpPr>
          <p:cNvPr id="8198" name="Text Box 12">
            <a:extLst>
              <a:ext uri="{FF2B5EF4-FFF2-40B4-BE49-F238E27FC236}">
                <a16:creationId xmlns:a16="http://schemas.microsoft.com/office/drawing/2014/main" id="{E8DFE5C9-2182-4F71-95CE-C1A364C6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981200"/>
            <a:ext cx="213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i="1"/>
              <a:t>y = </a:t>
            </a:r>
            <a:r>
              <a:rPr lang="en-US" altLang="en-US" b="1"/>
              <a:t>–2</a:t>
            </a:r>
            <a:r>
              <a:rPr lang="en-US" altLang="en-US" b="1" i="1"/>
              <a:t>x </a:t>
            </a:r>
            <a:r>
              <a:rPr lang="en-US" altLang="en-US" b="1"/>
              <a:t>– 3</a:t>
            </a:r>
          </a:p>
        </p:txBody>
      </p:sp>
      <p:sp>
        <p:nvSpPr>
          <p:cNvPr id="37901" name="Text Box 13">
            <a:extLst>
              <a:ext uri="{FF2B5EF4-FFF2-40B4-BE49-F238E27FC236}">
                <a16:creationId xmlns:a16="http://schemas.microsoft.com/office/drawing/2014/main" id="{1656BBEB-658E-4DA8-96F0-D7ED5808E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1752600"/>
            <a:ext cx="267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3333FF"/>
                </a:solidFill>
                <a:latin typeface="Arial" panose="020B0604020202020204" pitchFamily="34" charset="0"/>
              </a:rPr>
              <a:t>Graph the system.</a:t>
            </a:r>
          </a:p>
        </p:txBody>
      </p:sp>
      <p:sp>
        <p:nvSpPr>
          <p:cNvPr id="37902" name="Text Box 14">
            <a:extLst>
              <a:ext uri="{FF2B5EF4-FFF2-40B4-BE49-F238E27FC236}">
                <a16:creationId xmlns:a16="http://schemas.microsoft.com/office/drawing/2014/main" id="{66C9FFE8-8BB3-447C-9E16-9EA3B5C11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438401"/>
            <a:ext cx="381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solution appears to be at (–1, –1).</a:t>
            </a:r>
          </a:p>
        </p:txBody>
      </p:sp>
      <p:pic>
        <p:nvPicPr>
          <p:cNvPr id="37903" name="Picture 15" descr="1">
            <a:extLst>
              <a:ext uri="{FF2B5EF4-FFF2-40B4-BE49-F238E27FC236}">
                <a16:creationId xmlns:a16="http://schemas.microsoft.com/office/drawing/2014/main" id="{1F1D95D2-D7E9-4424-A7AD-E5949172C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1623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4" name="Text Box 16">
            <a:extLst>
              <a:ext uri="{FF2B5EF4-FFF2-40B4-BE49-F238E27FC236}">
                <a16:creationId xmlns:a16="http://schemas.microsoft.com/office/drawing/2014/main" id="{2C34B11B-78AF-4039-BDD3-57F0BD310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1" y="55626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solution is (–1, –1).</a:t>
            </a:r>
          </a:p>
        </p:txBody>
      </p:sp>
      <p:grpSp>
        <p:nvGrpSpPr>
          <p:cNvPr id="2" name="Group 66">
            <a:extLst>
              <a:ext uri="{FF2B5EF4-FFF2-40B4-BE49-F238E27FC236}">
                <a16:creationId xmlns:a16="http://schemas.microsoft.com/office/drawing/2014/main" id="{C7D83096-A6F4-4C2F-81E4-D441B6A430CC}"/>
              </a:ext>
            </a:extLst>
          </p:cNvPr>
          <p:cNvGrpSpPr>
            <a:grpSpLocks/>
          </p:cNvGrpSpPr>
          <p:nvPr/>
        </p:nvGrpSpPr>
        <p:grpSpPr bwMode="auto">
          <a:xfrm>
            <a:off x="6461126" y="2333626"/>
            <a:ext cx="3978275" cy="1303338"/>
            <a:chOff x="3110" y="1632"/>
            <a:chExt cx="2506" cy="821"/>
          </a:xfrm>
        </p:grpSpPr>
        <p:sp>
          <p:nvSpPr>
            <p:cNvPr id="8222" name="Text Box 17">
              <a:extLst>
                <a:ext uri="{FF2B5EF4-FFF2-40B4-BE49-F238E27FC236}">
                  <a16:creationId xmlns:a16="http://schemas.microsoft.com/office/drawing/2014/main" id="{19F06613-1CB0-46EF-9F63-D6F4AC6C7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6" y="1632"/>
              <a:ext cx="8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i="1"/>
                <a:t>Check</a:t>
              </a:r>
            </a:p>
          </p:txBody>
        </p:sp>
        <p:sp>
          <p:nvSpPr>
            <p:cNvPr id="8223" name="Text Box 18">
              <a:extLst>
                <a:ext uri="{FF2B5EF4-FFF2-40B4-BE49-F238E27FC236}">
                  <a16:creationId xmlns:a16="http://schemas.microsoft.com/office/drawing/2014/main" id="{4AC8151A-EFCA-43EB-9682-3543B6D97D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0" y="1930"/>
              <a:ext cx="250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Substitute (–1, –1) into the system.</a:t>
              </a:r>
            </a:p>
          </p:txBody>
        </p:sp>
      </p:grpSp>
      <p:sp>
        <p:nvSpPr>
          <p:cNvPr id="37931" name="Text Box 43">
            <a:extLst>
              <a:ext uri="{FF2B5EF4-FFF2-40B4-BE49-F238E27FC236}">
                <a16:creationId xmlns:a16="http://schemas.microsoft.com/office/drawing/2014/main" id="{5D253052-475A-4BA7-A944-26EF378ED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650" y="3390900"/>
            <a:ext cx="768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600" b="1" i="1">
                <a:solidFill>
                  <a:srgbClr val="3333FF"/>
                </a:solidFill>
              </a:rPr>
              <a:t>y = x</a:t>
            </a:r>
          </a:p>
        </p:txBody>
      </p:sp>
      <p:sp>
        <p:nvSpPr>
          <p:cNvPr id="37932" name="Text Box 44">
            <a:extLst>
              <a:ext uri="{FF2B5EF4-FFF2-40B4-BE49-F238E27FC236}">
                <a16:creationId xmlns:a16="http://schemas.microsoft.com/office/drawing/2014/main" id="{B481AB39-E5D3-4DF3-9AB2-B218AEC50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5111750"/>
            <a:ext cx="1485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1600" b="1" i="1">
                <a:solidFill>
                  <a:srgbClr val="FF0000"/>
                </a:solidFill>
              </a:rPr>
              <a:t>y = </a:t>
            </a:r>
            <a:r>
              <a:rPr lang="en-US" altLang="en-US" sz="1600" b="1">
                <a:solidFill>
                  <a:srgbClr val="FF0000"/>
                </a:solidFill>
              </a:rPr>
              <a:t>–2</a:t>
            </a:r>
            <a:r>
              <a:rPr lang="en-US" altLang="en-US" sz="1600" b="1" i="1">
                <a:solidFill>
                  <a:srgbClr val="FF0000"/>
                </a:solidFill>
              </a:rPr>
              <a:t>x </a:t>
            </a:r>
            <a:r>
              <a:rPr lang="en-US" altLang="en-US" sz="1600" b="1">
                <a:solidFill>
                  <a:srgbClr val="FF0000"/>
                </a:solidFill>
              </a:rPr>
              <a:t>– 3</a:t>
            </a:r>
          </a:p>
        </p:txBody>
      </p:sp>
      <p:sp>
        <p:nvSpPr>
          <p:cNvPr id="37934" name="Text Box 46">
            <a:extLst>
              <a:ext uri="{FF2B5EF4-FFF2-40B4-BE49-F238E27FC236}">
                <a16:creationId xmlns:a16="http://schemas.microsoft.com/office/drawing/2014/main" id="{6BD13135-363F-4974-8E69-FFB0E5C5F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850" y="455295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•</a:t>
            </a:r>
          </a:p>
        </p:txBody>
      </p:sp>
      <p:grpSp>
        <p:nvGrpSpPr>
          <p:cNvPr id="3" name="Group 64">
            <a:extLst>
              <a:ext uri="{FF2B5EF4-FFF2-40B4-BE49-F238E27FC236}">
                <a16:creationId xmlns:a16="http://schemas.microsoft.com/office/drawing/2014/main" id="{75D3778D-A683-4BB3-95BF-9C0052226A11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3781425"/>
            <a:ext cx="2057400" cy="1524000"/>
            <a:chOff x="2592" y="2544"/>
            <a:chExt cx="1296" cy="960"/>
          </a:xfrm>
        </p:grpSpPr>
        <p:sp>
          <p:nvSpPr>
            <p:cNvPr id="8216" name="Text Box 50">
              <a:extLst>
                <a:ext uri="{FF2B5EF4-FFF2-40B4-BE49-F238E27FC236}">
                  <a16:creationId xmlns:a16="http://schemas.microsoft.com/office/drawing/2014/main" id="{98C47831-D99A-4C49-9FE0-ED58EA173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544"/>
              <a:ext cx="6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3333FF"/>
                  </a:solidFill>
                </a:rPr>
                <a:t>y</a:t>
              </a:r>
              <a:r>
                <a:rPr lang="en-US" altLang="en-US" i="1"/>
                <a:t> = </a:t>
              </a:r>
              <a:r>
                <a:rPr lang="en-US" altLang="en-US" i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8217" name="Line 51">
              <a:extLst>
                <a:ext uri="{FF2B5EF4-FFF2-40B4-BE49-F238E27FC236}">
                  <a16:creationId xmlns:a16="http://schemas.microsoft.com/office/drawing/2014/main" id="{7CD8C2BC-084C-46CB-940E-E249DD7D8C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832"/>
              <a:ext cx="7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Text Box 52">
              <a:extLst>
                <a:ext uri="{FF2B5EF4-FFF2-40B4-BE49-F238E27FC236}">
                  <a16:creationId xmlns:a16="http://schemas.microsoft.com/office/drawing/2014/main" id="{6D3FBCD0-6BBF-4E48-96B9-35736EFE5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880"/>
              <a:ext cx="11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3333FF"/>
                  </a:solidFill>
                  <a:cs typeface="Arial" panose="020B0604020202020204" pitchFamily="34" charset="0"/>
                </a:rPr>
                <a:t>(–1)   </a:t>
              </a:r>
              <a:r>
                <a:rPr lang="en-US" altLang="en-US">
                  <a:solidFill>
                    <a:srgbClr val="FF0000"/>
                  </a:solidFill>
                  <a:cs typeface="Arial" panose="020B0604020202020204" pitchFamily="34" charset="0"/>
                </a:rPr>
                <a:t>(–1)</a:t>
              </a:r>
              <a:endParaRPr lang="en-US" altLang="en-US">
                <a:solidFill>
                  <a:srgbClr val="3333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219" name="Text Box 53">
              <a:extLst>
                <a:ext uri="{FF2B5EF4-FFF2-40B4-BE49-F238E27FC236}">
                  <a16:creationId xmlns:a16="http://schemas.microsoft.com/office/drawing/2014/main" id="{6E1E7879-9789-42E0-9DEB-E66003B0CF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" y="3168"/>
              <a:ext cx="8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–1    –1</a:t>
              </a:r>
            </a:p>
          </p:txBody>
        </p:sp>
        <p:sp>
          <p:nvSpPr>
            <p:cNvPr id="8220" name="Line 54">
              <a:extLst>
                <a:ext uri="{FF2B5EF4-FFF2-40B4-BE49-F238E27FC236}">
                  <a16:creationId xmlns:a16="http://schemas.microsoft.com/office/drawing/2014/main" id="{959EE11B-CCDC-47D7-82C3-37DE1C79C0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832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Text Box 55">
              <a:extLst>
                <a:ext uri="{FF2B5EF4-FFF2-40B4-BE49-F238E27FC236}">
                  <a16:creationId xmlns:a16="http://schemas.microsoft.com/office/drawing/2014/main" id="{02DF2617-01CA-4AE1-A3C5-4DEAE07A67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072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srgbClr val="FF0000"/>
                  </a:solidFill>
                  <a:sym typeface="Wingdings" panose="05000000000000000000" pitchFamily="2" charset="2"/>
                </a:rPr>
                <a:t></a:t>
              </a:r>
              <a:endParaRPr lang="en-US" altLang="en-US" i="1"/>
            </a:p>
          </p:txBody>
        </p:sp>
      </p:grpSp>
      <p:grpSp>
        <p:nvGrpSpPr>
          <p:cNvPr id="4" name="Group 56">
            <a:extLst>
              <a:ext uri="{FF2B5EF4-FFF2-40B4-BE49-F238E27FC236}">
                <a16:creationId xmlns:a16="http://schemas.microsoft.com/office/drawing/2014/main" id="{5A9FD040-BD25-49E5-9F9A-196FA1F40A38}"/>
              </a:ext>
            </a:extLst>
          </p:cNvPr>
          <p:cNvGrpSpPr>
            <a:grpSpLocks/>
          </p:cNvGrpSpPr>
          <p:nvPr/>
        </p:nvGrpSpPr>
        <p:grpSpPr bwMode="auto">
          <a:xfrm>
            <a:off x="7727950" y="3733800"/>
            <a:ext cx="2717800" cy="1981200"/>
            <a:chOff x="548" y="2400"/>
            <a:chExt cx="1712" cy="1248"/>
          </a:xfrm>
        </p:grpSpPr>
        <p:sp>
          <p:nvSpPr>
            <p:cNvPr id="8209" name="Text Box 57">
              <a:extLst>
                <a:ext uri="{FF2B5EF4-FFF2-40B4-BE49-F238E27FC236}">
                  <a16:creationId xmlns:a16="http://schemas.microsoft.com/office/drawing/2014/main" id="{5FF7421E-AF8E-425F-8F35-7286CFB0D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400"/>
              <a:ext cx="12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3333FF"/>
                  </a:solidFill>
                </a:rPr>
                <a:t>y </a:t>
              </a:r>
              <a:r>
                <a:rPr lang="en-US" altLang="en-US" i="1"/>
                <a:t>= </a:t>
              </a:r>
              <a:r>
                <a:rPr lang="en-US" altLang="en-US"/>
                <a:t>–2</a:t>
              </a:r>
              <a:r>
                <a:rPr lang="en-US" altLang="en-US" i="1">
                  <a:solidFill>
                    <a:srgbClr val="FF0000"/>
                  </a:solidFill>
                </a:rPr>
                <a:t>x</a:t>
              </a:r>
              <a:r>
                <a:rPr lang="en-US" altLang="en-US" i="1"/>
                <a:t> </a:t>
              </a:r>
              <a:r>
                <a:rPr lang="en-US" altLang="en-US"/>
                <a:t>– 3</a:t>
              </a:r>
            </a:p>
          </p:txBody>
        </p:sp>
        <p:sp>
          <p:nvSpPr>
            <p:cNvPr id="8210" name="Text Box 58">
              <a:extLst>
                <a:ext uri="{FF2B5EF4-FFF2-40B4-BE49-F238E27FC236}">
                  <a16:creationId xmlns:a16="http://schemas.microsoft.com/office/drawing/2014/main" id="{3072B4E7-38C7-45EA-BEFE-B16A51BD8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" y="2736"/>
              <a:ext cx="17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3333FF"/>
                  </a:solidFill>
                </a:rPr>
                <a:t>(</a:t>
              </a:r>
              <a:r>
                <a:rPr lang="en-US" altLang="en-US">
                  <a:solidFill>
                    <a:srgbClr val="3333FF"/>
                  </a:solidFill>
                  <a:cs typeface="Arial" panose="020B0604020202020204" pitchFamily="34" charset="0"/>
                </a:rPr>
                <a:t>–</a:t>
              </a:r>
              <a:r>
                <a:rPr lang="en-US" altLang="en-US">
                  <a:solidFill>
                    <a:srgbClr val="3333FF"/>
                  </a:solidFill>
                </a:rPr>
                <a:t>1)</a:t>
              </a:r>
              <a:r>
                <a:rPr lang="en-US" altLang="en-US" i="1"/>
                <a:t>   </a:t>
              </a:r>
              <a:r>
                <a:rPr lang="en-US" altLang="en-US"/>
                <a:t>–2</a:t>
              </a:r>
              <a:r>
                <a:rPr lang="en-US" altLang="en-US">
                  <a:solidFill>
                    <a:srgbClr val="FF0000"/>
                  </a:solidFill>
                </a:rPr>
                <a:t>(</a:t>
              </a:r>
              <a:r>
                <a:rPr lang="en-US" altLang="en-US">
                  <a:solidFill>
                    <a:srgbClr val="FF0000"/>
                  </a:solidFill>
                  <a:cs typeface="Arial" panose="020B0604020202020204" pitchFamily="34" charset="0"/>
                </a:rPr>
                <a:t>–</a:t>
              </a:r>
              <a:r>
                <a:rPr lang="en-US" altLang="en-US">
                  <a:solidFill>
                    <a:srgbClr val="FF0000"/>
                  </a:solidFill>
                </a:rPr>
                <a:t>1)</a:t>
              </a:r>
              <a:r>
                <a:rPr lang="en-US" altLang="en-US" i="1"/>
                <a:t> </a:t>
              </a:r>
              <a:r>
                <a:rPr lang="en-US" altLang="en-US"/>
                <a:t>–3</a:t>
              </a:r>
            </a:p>
          </p:txBody>
        </p:sp>
        <p:sp>
          <p:nvSpPr>
            <p:cNvPr id="8211" name="Line 59">
              <a:extLst>
                <a:ext uri="{FF2B5EF4-FFF2-40B4-BE49-F238E27FC236}">
                  <a16:creationId xmlns:a16="http://schemas.microsoft.com/office/drawing/2014/main" id="{40D396D4-07C1-44F5-9B62-711BE45018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688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60">
              <a:extLst>
                <a:ext uri="{FF2B5EF4-FFF2-40B4-BE49-F238E27FC236}">
                  <a16:creationId xmlns:a16="http://schemas.microsoft.com/office/drawing/2014/main" id="{8E37BF7B-0A17-47B4-BB90-C51A9140EA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Text Box 61">
              <a:extLst>
                <a:ext uri="{FF2B5EF4-FFF2-40B4-BE49-F238E27FC236}">
                  <a16:creationId xmlns:a16="http://schemas.microsoft.com/office/drawing/2014/main" id="{ED213A6B-737C-4672-8EB9-E323D06DC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024"/>
              <a:ext cx="12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–1</a:t>
              </a:r>
              <a:r>
                <a:rPr lang="en-US" altLang="en-US" i="1"/>
                <a:t>     </a:t>
              </a:r>
              <a:r>
                <a:rPr lang="en-US" altLang="en-US"/>
                <a:t>2</a:t>
              </a:r>
              <a:r>
                <a:rPr lang="en-US" altLang="en-US" i="1"/>
                <a:t> </a:t>
              </a:r>
              <a:r>
                <a:rPr lang="en-US" altLang="en-US"/>
                <a:t>– 3</a:t>
              </a:r>
            </a:p>
          </p:txBody>
        </p:sp>
        <p:sp>
          <p:nvSpPr>
            <p:cNvPr id="8214" name="Text Box 62">
              <a:extLst>
                <a:ext uri="{FF2B5EF4-FFF2-40B4-BE49-F238E27FC236}">
                  <a16:creationId xmlns:a16="http://schemas.microsoft.com/office/drawing/2014/main" id="{B6A6AE58-7845-4DBD-A188-B50AFA8F61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264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–1   – 1</a:t>
              </a:r>
            </a:p>
          </p:txBody>
        </p:sp>
        <p:sp>
          <p:nvSpPr>
            <p:cNvPr id="8215" name="Text Box 63">
              <a:extLst>
                <a:ext uri="{FF2B5EF4-FFF2-40B4-BE49-F238E27FC236}">
                  <a16:creationId xmlns:a16="http://schemas.microsoft.com/office/drawing/2014/main" id="{176D56CE-20C0-45DD-8E92-EA9E5E7C2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187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srgbClr val="FF0000"/>
                  </a:solidFill>
                  <a:sym typeface="Wingdings" panose="05000000000000000000" pitchFamily="2" charset="2"/>
                </a:rPr>
                <a:t></a:t>
              </a:r>
              <a:endParaRPr lang="en-US" altLang="en-US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/>
      <p:bldP spid="37902" grpId="0"/>
      <p:bldP spid="37904" grpId="0"/>
      <p:bldP spid="37931" grpId="0"/>
      <p:bldP spid="37932" grpId="0"/>
      <p:bldP spid="37934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57</TotalTime>
  <Words>638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Arial Black</vt:lpstr>
      <vt:lpstr>Arial MT Bl</vt:lpstr>
      <vt:lpstr>Cambria Math</vt:lpstr>
      <vt:lpstr>Century Gothic</vt:lpstr>
      <vt:lpstr>Courier New</vt:lpstr>
      <vt:lpstr>Symbol</vt:lpstr>
      <vt:lpstr>Times</vt:lpstr>
      <vt:lpstr>Times New Roman</vt:lpstr>
      <vt:lpstr>Verdana</vt:lpstr>
      <vt:lpstr>Wingdings</vt:lpstr>
      <vt:lpstr>Vapor Trail</vt:lpstr>
      <vt:lpstr>Systems of Equations</vt:lpstr>
      <vt:lpstr>PowerPoint Presentation</vt:lpstr>
      <vt:lpstr>PowerPoint Presentation</vt:lpstr>
      <vt:lpstr> Methods for Solving systems of Equations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DOOLIN</dc:creator>
  <cp:lastModifiedBy>ALISON DOOLIN</cp:lastModifiedBy>
  <cp:revision>7</cp:revision>
  <dcterms:created xsi:type="dcterms:W3CDTF">2021-12-31T22:02:49Z</dcterms:created>
  <dcterms:modified xsi:type="dcterms:W3CDTF">2023-01-02T20:05:32Z</dcterms:modified>
</cp:coreProperties>
</file>