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67" r:id="rId2"/>
    <p:sldId id="264" r:id="rId3"/>
    <p:sldId id="280" r:id="rId4"/>
    <p:sldId id="281" r:id="rId5"/>
    <p:sldId id="260" r:id="rId6"/>
    <p:sldId id="261" r:id="rId7"/>
    <p:sldId id="262" r:id="rId8"/>
    <p:sldId id="263" r:id="rId9"/>
    <p:sldId id="268" r:id="rId10"/>
    <p:sldId id="269" r:id="rId11"/>
    <p:sldId id="265" r:id="rId12"/>
    <p:sldId id="266" r:id="rId1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6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41D2D0-5875-4628-B8E3-8F88C5305C9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A35BC7-917D-4A95-8ED3-BFC6CA54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1T15:40:30.047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0 199 0,'25'25'140,"-25"1"-140,26-1 16,-1 1-16,-25-1 0,25 0 16,-25 1-16,26-1 15,50 1-15,-51-1 16,26 0-16,-25 1 16,-26-1-16,76-25 15,-25 51-15,-1-26 16,-24-25-16,-26 26 15,76-1-15,-51-25 16,26 0 0,-25 0-16,24 0 15,-24 0-15,25 0 16,-26 0-16,0 0 0,26 0 16,-25 0-16,50 0 15,-51 0-15,1 0 16,-1 0-1,0 0 1,1 0 0,50 0-16,-51 0 15,1 0 1,25 0 0,-26 0-1,0 0-15,1 0 16,-1 0-16,26 0 15,-26 0 1,1 0 0,-1 0-1,1 0 1,-1 0 0,0 0-1,1 0 1,-1 0-1,1 0 17,-1 0-32,0 0 31,1 0 0,-1 0-15,1 0-1,-1 0-15,0 0 16,1 0 0,-1 0-1,1 0 1,-1 0 15,0 0-31,1 0 31,-1 0-31,1 0 16,24 0 0,-24 0-16,-1 0 15,26 0-15,-26 0 16,1 0-16,-1 0 16,1 0-16,-1 0 15,0 0 1,1 0-16,-1 0 15,1 0 1,-1 0-16,0 0 0,1 0 16,-1 0-16,1 0 15,-1 0-15,0 0 16,26 0 0,-25 0-1,-1 0-15,0 0 0,1 0 31,-1 0-15,26 0 31,-26 0-47,1 0 16,-1 0-16,1 0 15,-1 0-15,0 0 16,1 0-16,25 0 15,-1 26-15,1-26 16,-25 0 0,-1 0-16,0 0 0,1 0 15,-1 0-15,1 0 16,-1 0-16,51 0 16,-50 0-16,-1 0 15,0 0 1,26 0-16,-25 0 15,24 0 1,-24 0-16,-1 0 16,1 0-1,-1 0 1,0 0 0,1 0-16,-1 0 0,1 0 15,24 0 1,-24 0-1,-1 0 1,1 0-16,24 0 16,-24 0-16,-1 0 15,1 0-15,-1 0 0,0 0 16,1 0-16,25 0 16,-26 0-16,0 0 15,1 0-15,-1 0 16,1 0-1,24 25-15,1-25 0,-25 0 16,24 0-16,-24 0 16,25 0-16,-26 0 15,0 0-15,1 0 16,-1 0-16,1 0 16,-1 0-1,0 0-15,1 0 16,-1 0-16,1 25 15,-1-25 1,0 0 0,1 0-1,25 0 1,-26 0-16,26 0 16,-26 0-1,1 0-15,24 0 16,-24 0-1,-1 0 17,1 0-1,-1 0 0,0 0-15,1 0-1,-1 0 1,1 0 15,-1 0 1,0 0-1,1 0-16,-1 0 32,-25-25-31,26 25 0,-1-25-1,-25-26 1,0-25-16,0 50 15,0 1-15,0-1 16,0 1 15,0 0 1,0-26 14,0 25-14,-25 26-17,-1 0 1,1-25 0,-1 25-1,26-25 1,-25-1-1,0 26-15,-1 0 16,1 0-16,-1 0 16,1 0-16,0 0 15,-1 0 17,1 0-17,-26 0 16,26 0 16,-1 0-31,1 0 31,-1 0-32,1-25 1,-26-1 0,26 26-1,-1 0 17,1 0-1,0 0-16,-1 0 1,1 0-16,-1 0 16,1 0-16,0 0 15,-1 0 1,1 0-16,-1 0 16,1 0-16,0 0 15,-1 0 1,1 0-1,-1 0 32,1 0-15,0 0-17,-1 0 1,1 0-16,-1 0 15,1 0 1,0 0-16,-1 0 16,1 0 15,-1 0-15,-24 0-16,24 0 31,1 0-16,-1 0 17,1 0 30,0 0-46,-1 0-1,-25 0-15,26 0 16,0 0 0,-1 0 15,1 0 16,-1 0-32,-24 0 17,24 0-17,1-25 1,-1 25-16,-24-25 0,24 25 16,-25 0-16,26-26 15,0 26-15,-1 0 16,1 0-1,-1 0-15,1 0 47,0 0-31,-1 0-16,1 0 16,-1 0-16,1 0 15,0 0 1,-1 0-1,-25 0-15,26 0 32,0 0-17,-1 0 17,1 0-17,-1 0 1,-24 0 15,24 0-15,1 0 15,-1 0-15,1 0 46,0 0-31,-1 0 1,1 0-32,-1 0 15,1 0 1,0 0-16,-1 0 15,1 0 1,-1 0-16,1 0 16,0 0-16,-1 0 15,1 0-15,-1 0 16,1 0 0,0 0 15,-1 0-31,1 0 15,-1 0-15,1 0 0,0 0 16,-1 0 0,1 0-1,-26 0-15,26 0 16,-1 0-16,1 0 16,-1 0-1,1 0-15,0 0 16,-1 0-16,1 0 0,-1 0 31,1 0-15,0 0-1,-1 0 1,1 0 0,-1 0-1,1 0-15,0 0 16,-1 0-1,1 0-15,-1 0 16,1 0 0,0 0-16,-1 0 0,1 0 15,-1 0-15,1 0 16,0 0 0,-1 0 15,-25 0-16,26 0 17,0 0-17,-1 0 1,1 0-16,-1 0 16,1 0 15,-26 0-31,26 0 15,-1 0-15,1 0 16,-26 0-16,26 0 16,-1 0-16,1 0 15,0 0-15,-1 0 16,1 0-16,-1 0 16,1 0-1,0 0-15,-1 0 16,1 0-16,-1 0 15,1 0 1,0 0 0,-1 0 15,1 0-15,-1 0-1,1 0 1,0 0-1,-1 0 17,1 0-32,-1 0 15,1 0 1,0 0-16,-1 0 0,1 0 16,-1 0-1,1 0 16,0 0 1,-1 0 15,-25 0-32,26 0-15,0 0 16,-1 0-1,1 0 17,-1 0-17,-24 0 48,24 0-32,1 0 0,-1 0 1,1 0 30,0 0-31,-1 0 438,26 26-453,-25-1-16,-1 0 15,26 1-15,0-1 16,0 1-16,0-1 16,0 0 30,0 1 1,0-1 63,0 26-48,0-26 1,0 1-16,0-1 187,0 1-172,0-1-30,0 0-1,0 1 0,0-1 16,0 1 78,26-26-109,-26 25-16,25-25 15,1 0-15,-1 0 16,0 0 0,1 0-1,-1 0 16,1 0-15,-1 0 0,26 0-1,-26 0 32,1 0-16,-1 0 48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1T15:41:28.727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0 344 0,'25'0'219,"51"0"-203,-50 0-16,24 0 15,-24 0 1,-1 0-1,26 0-15,-26 0 0,1 0 16,-1 0-16,1 0 31,-1 0-15,0 0 15,26 0-31,-25 0 31,-1 0-31,0 0 16,1 0 0,-1 0-16,26 0 15,-26 0 1,1 0 46,25 0-46,-1 0 0,-24 0-16,25 0 0,-26 0 15,0 0-15,1 0 16,-1 0-16,26 0 16,-26 0-1,1 0 48,-1 0-48,1 0 17,24 0-32,-24 0 15,-1 0-15,1 0 16,-1 0 31,0 0-32,1 0 17,-1 0-32,1 0 15,-1 0-15,0 0 16,1 0-16,-1 0 15,1 0 1,-1 0 0,26 0-1,-26 0 1,1 0-16,-1 0 16,0 0-16,1 0 15,-26 51-15,51-51 16,-26 0-1,-25 25 1,25-25 0,1 0-1,-1 0-15,1 0 16,-1 0 0,0 0-1,1 0 1,-1 0-1,1 0 17,-1 0-17,0 0 1,1 0-16,-1 0 16,1 0-16,24 0 15,-24 0-15,-1 0 16,1 0 46,24 0-30,-24 0-1,-1 0-16,1 0 1,-1 0-16,0 0 16,1 0-1,25 0 17,-26 0 14,0 0-14,1 0 15,-1 0-32,1 0 1,24 0 46,-24 0-30,-1 0-17,1 0-15,24 0 16,27 0-16,-1 0 15,-51 0-15,1 0 16,-1 0-16,-25-25 1141,0-1-1126,-25 26-15,-1-25 16,1 1 0,25-2-1,-26 26 32,26-51-16,-25 51-31,0 0 63,25-25-63,-26 0 47,26-1-16,-25 26-15,-1 0 15,1 0 0,0 0-31,-1 0 31,1 0-31,-1 0 16,1 0-16,0-25 16,-1 25-16,1 0 15,-1 0 1,1 0-1,0-26-15,-1 26 16,1 0-16,-1 0 16,26-24-16,-25 24 0,0 0 15,-1 0-15,1 0 16,-1 0 0,1 0-1,0 0 1,-1 0-16,1 0 47,-1 0 0,1 0 15,-26 0-46,26 0-1,-1 0 1,1 0-16,0 0 16,-1 0-16,-25 0 15,26 0 1,-26 0-1,26 0-15,-26 0 16,-25 0-16,50 0 0,1 0 16,0 0-16,-1 0 15,-50 0 1,51 0 0,-1 0-16,1 0 15,-1 0 1,1 0-16,-26 0 15,26 0 17,-1 0-32,1 0 15,0 0 1,-1 0-16,-25-25 16,26 25-1,25-26 1,-25 26-1,-1 0-15,1 0 16,-1 0 15,1 0-15,0 0 0,25-25-1,-26 25-15,1 0 16,-1 0 46,1 0-30,0 0-1,-1 0-31,1 0 15,-1 0-15,1 0 16,0 0-16,-1 0 16,1 0-1,-1 0 1,-24 0 0,24 0-1,1 0-15,-1 0 16,1 0-1,0 0-15,-26 0 16,25 0 0,1 0-1,0 0-15,-1 0 16,1 0 0,-1 0-16,-24 0 15,24 0 16,1 0-15,-1 0 0,1 0 15,0 0-15,-26 0 62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1T15:41:37.530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43 610 0,'25'0'94,"1"0"-94,-26-26 15,50 26-15,1-25 0,0-1 16,0 26-1,25-25 1,-51 25-16,1 0 16,25-25-16,-26 25 15,26 0-15,-26 0 0,26 0 16,25 0-16,-25 0 16,0 0-16,0 0 15,-1 0 1,1 0-16,0 0 0,-26 0 15,1 0 1,25 0-16,-1 0 16,-24 0-1,-1 0-15,1 0 16,-1 0-16,0 0 16,26 0-1,-25 0-15,-1 0 0,0 0 16,26 0-1,-25 0 1,24 0-16,-24 0 31,25 0-31,-26 0 16,0 0-16,26 0 16,0 0-1,0 0 1,-26 0-16,51 0 15,-25 0-15,-25 0 16,24-51-16,1 51 0,0-26 16,0 26-16,0 0 15,-26 0-15,51 0 16,-50 0-16,-1 0 16,0 0-16,1 0 15,-1 0 1,1 0-16,24 0 15,-24 0-15,-1 0 16,1 0 0,-1 0-1,0-25 1,1 25-16,-1 0 0,1 0 16,-1 0-1,0 0 1,1 0-16,-1-25 31,1 25-31,-1 0 16,0 0-16,1 0 0,25-26 15,-1 26 1,-24 0 0,25 0-16,-26 0 15,0 0 1,1 0-1,-1 0-15,1 0 16,24 0 15,-24 0-15,-1 0 0,1 0-16,-1 0 0,0 0 15,1 0-15,-1 0 16,1 0-1,-1 0 1,0 0-16,1 0 16,25 0-1,-26 0 1,0 0 0,1 0-16,-1 0 15,1 0 1,24 0-1,-24 0-15,-1 0 16,1 0-16,-1 0 16,0 0-1,1 0-15,-1 0 16,1 0-16,-1 0 31,-25 26-15,25-26-16,1 0 31,-1 0 0,-25 25-31,26-25 16,-26 25 0,25-25-16,0 51 15,1-51 1,-1 26-16,-25-1 15,26-25 1,-1 25-16,-25 1 16,25-1-1,26-25 1,-51 51 0,0-26 15,26-25-16,-1 0 32,-25 26-47,0-1 32,0 1 124,0-1-125,0 0-15,-25 1-1,25-1 1,-51 1-16,25-26 16,1 25-16,0-25 15,25 25-15,-26-25 16,1 0-16,-1 0 15,1 0 17,0 0-1,-1 0 0,1 0 0,-1 0-15,1 0 0,0 0-1,-1 0 1,1 0 0,-1 0-1,1 0 16,0 0-31,-1 0 16,1-25 0,-26 25-1,26 0 1,-1 0 0,26-25-16,-25 25 31,-1-26-16,1 26 1,-26 0 0,51-25-16,-25 25 15,-1 0-15,1 0 16,0 0 0,-1 0-1,1 0-15,-1 0 16,1 0-1,0 0 1,-1 0-16,1-26 16,-26 26-1,26 0 1,-1 0 0,1 0-16,-1 0 15,1 0 16,-26 0-15,26-25 0,-1 25-1,1 0 1,0 0 0,-1 0-1,1 0 1,-26 0-1,26 0-15,-1 0 16,1 0-16,-1 0 16,1 0-1,-51 0 1,50 0-16,-24 0 16,-1 0-16,0 0 0,26 0 15,-26 0-15,0 0 16,26 0-1,-1 0 1,-25 0-16,26 0 16,0 0-16,-1 0 15,1 0-15,-1 0 16,-24 0 0,24 0-16,1 0 15,-1 0-15,1 0 16,0 0-1,-1 0-15,1 0 16,-1 0-16,1 0 0,25 25 16,-25-25 15,-1 0-15,1 0 15,-1 0-16,1 0 1,0 0 0,-1 0-1,1 0 1,-1 0-16,1 0 16,0 26-1,-26-26-15,25 0 16,1 0-1,-26 25 1,26-25-16,-51 0 16,76 26-16,-51-26 15,25 0-15,1 0 16,0 0-16,-26 0 16,25 0-16,1 0 15,-26 0 1,26 0-16,-26 0 15,26 0-15,-1 0 16,1 0 0,-1 0-1,1 25 1,0-25-16,-1 0 16,1 0-16,-1 0 0,1 0 15,0 0 1,-1 0-1,1 0-15,-1 0 16,1 0-16,0 0 0,-1 0 16,1 0-1,-1 0-15,1 0 32,-26 0-1,26 0 47,-1 0 31,1 0-62,0 0-47,-1 0 31,-25 0 16,26 0 16,0 0-48,-1-25 1,1-1 0,-1 26-1,1 0 17,25-25-17,-51 25 1,51-26 15,0 1 0,-25 25-15,-1 0 15,26-25 0,0-1 1,0 1-1,0-1-31,0 1 16,0 0-16,0-1 0,0 1 31,0-1 0,0 1 0,0 0 47,0-26-62,0 25 15,0 1 1,0 0-1,0-1-16,0 1 17,0-26 30,26 26 1,25 25-1,-26-26-46,-25 1-16,25 25 15,26 0-15,-25 0 16,-1 0 0,26 0-1,-26 0-15,1 0 16,-1 0 0,0 0-1,1 0 1,-1-26-16,1 26 15,-1 0-15,0 0 32,1 0-17,-1 0 1,1 0 31,-26-25-32,25 25-15,0-25 16,1 25-16,-1 0 16,1-26-1,-1 26 1,0 0-16,-25-25 0,26 25 16,25 0-1,-26 0-15,0 0 16,1 0-16,25 0 15,-26 0-15,26 0 16,-26 0-16,1 0 16,-1 0-1,0 0-15,1 0 16,-1 0-16,1-26 16,-1 26-16,0 0 15,1 0 1,-1 0-16,1 0 15,24 0 1,-24 0 0,-1 0-1,1 0 1,-1 0 0,0 0-16,26 0 46,-25 0-14,-1 0-1,0 0-15,1 0 15,-1 0-16,1 0 1,-1 0 15,0 0-15,1 0 31,-1 0 0,1 0-32,-1 0 17,0 0-1,1 0 16,-1 0-32,1 0 17,-1 0-1,0 0-31,1 0 15,-1 0 1,1 0 0,-1 0-1,0 0 1,1 26 0,-1-26-1,1 0 1,-26 25-1,25-25-15,26 0 16,-51 26-16,25-26 16,1 0-16,-1 0 15,-25 25-15,25-25 16,1 0-16,-26 25 16,25-25-1,26 0 1,-51 26-1,25-26 1,-25 25 0,26-25-16,-1 26 78,1-26-47,-1 0 16,26 0 15,-26 0-46,-25 50 15,26-50-31,-1 0 32,0 0-1,-25 26-31,26-26 15,-1 0-15,1 0 16,-1 0-16,-25 25 16,25-25-16,26 0 15,-25 0 1,-1 0-16,26 0 0,-26 0 16,1 0-1,-26 26 1,25-26-1,0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1T15:42:25.437"/>
    </inkml:context>
    <inkml:brush xml:id="br0">
      <inkml:brushProperty name="width" value="0.33333" units="cm"/>
      <inkml:brushProperty name="height" value="0.666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77-1 0,'26'25'172,"-1"-25"-156,1 0-16,-1 0 15,0 0-15,1 0 16,-1 0-16,1 0 16,-1 0-16,26 0 15,-26 0-15,26 0 16,-26 0 0,1 0-1,-1 0 1,1 0-1,-1 0-15,0 0 16,1 0-16,-1 0 16,1 0-16,-1 0 15,0 0-15,1 0 16,-1 0 0,1 0-16,-1 0 15,0 0 1,1 0 15,-1 0-15,1 0-1,24 0 1,-24 0-16,-1 0 16,1 0-16,24 0 15,1 0 1,0 0-1,-26 0-15,27 0 16,-1 0 0,-26 0-16,1 0 15,-1 0 1,1 0-16,-1 0 16,0 0-1,1 0-15,-1 0 16,1 0-16,-1 0 15,0 0 1,1 0 0,-1 0-16,26 0 15,-26 0-15,1 0 16,-1 0 0,1 0-16,-1 0 15,0 0 1,1 0-16,-1 0 15,1 0-15,-1 0 16,0 0 0,1 0-16,-1 0 15,26 0-15,0 0 16,-26 0 0,1 0-1,-1 0 1,0 0-1,26 0-15,-25 0 16,-1 0 0,0 0 15,1 0-15,-1 0-1,26 0 1,-26 0-1,1 0-15,-1 0 16,1 0 0,-1 0-1,0 0-15,1 0 0,-1 0 16,1 0-16,-1 0 16,0 0-16,1 0 46,-1 0-30,1 0 0,-1 0-1,0 0 17,1 0 30,-1 0 1,1 0-1,-1 0 1,26 0-48,-26 0 16,1 0-15,-1 0 578,0 0-579,1 0-15,-1 0 16,1 0 0,24 0-1,-24 0 1,-1 0 0,1 0-16,-1 0 15,0 0 1,1 0-1,-1 0-15,1 0 16,-1 0 0,0 0-16,1 0 15,-1 0 1,1 0 15,-1 0-15,0 0-16,1 0 15,-1 25 1,1-25-16,-1 0 16,1 0-1,0 0-15,-1 0 16,1 0-16,-26 26 16,25-26-1,0 0 1,1 0-1,-1 25 17,26-25-17,-26 0 1,1 0-16,-1 0 16,1 0-1,-1 0 1,26 0-1,-26 0 1,1 0 0,-1 0-1,0 0 1,1 0 0,-1 0-16,26 0 31,-26 0 0,1 0-15,-1 0-16,1 26 15,-1-26 1,-25 25 15,51-25-15,-51 50-1,25-50 1,1 0 15,-1 0-15,0 0 15,1 0 16,-1 0-16,1 0 1,-1 0-32,0 0 15,-25 25 16,26-25 1,-1 0-17,-25 26-15,26-26 47,-1 0-16,0 0 16,1 0 31,-26 25-62,25-25 0,-25 25-1,26-25 17,-26 26-1,0 25 0,0-26 47,0 0-47,0 1 32,-26-1 15,1 0-62,-1-25-16,1 0 0,0 0 31,25 50-15,0-24 30,-26-26-46,1 0 32,-1 0-1,1 0-15,0 0-1,-1 0 16,1 0-31,-1 0 16,26 25 0,-25-25-1,0 0 1,-1 0 31,-25 0-32,26 0-15,0 0 16,-1 0 0,1 0-1,-1 0 1,-24 0 0,24 0-1,1 0 16,-1 0-15,1 0 0,0 0-16,-1 0 15,-25 0 1,26 0-16,0 0 16,-1 0-1,1 0 16,-1 0-31,-24 0 32,24 0-17,1 0 1,-1 0-16,1 0 31,0 0-31,-1 0 16,1 0-16,-1 0 15,0 0 1,1 0 31,-1 0-16,1 0 16,-1 0-31,1 0-16,0 0 31,-1 0-15,1 0 15,-1 0-16,1 0 1,0 0 0,-26 0-16,25 0 15,1 0 1,0 0 0,-1 0-1,1 0-15,-26 0 16,26 0 15,-1 0-15,1 0-1,-1 0-15,1 0 16,0 0 0,-1 0-16,1 0 15,-1 0 1,1 0-16,0 0 15,-26 0 1,25 0 31,1 0-16,0 0-15,-1 0-16,1 0 15,-26 0 1,26 0 0,-1 0-1,1 0 1,-1 0 15,1 0-15,0 0-1,-26 0 1,25 0 0,1 0-1,0 0 1,-1 0 15,1 0-31,-26 0 47,26 0-31,-1 0-1,1 0 1,-1 0 0,1 0-16,0 0 15,-1 0-15,1 0 16,-1 0-16,1 0 15,-26 0 1,26-25-16,-51 25 16,25 0-16,25-51 0,1 51 15,0 0-15,-1 0 16,-25 0 0,26 0-1,0-25-15,-1 25 16,1 0-1,-1 0 17,-24 0 30,24 0-15,1-25-31,-1 25-1,1 0 1,0 0 0,-1 0-1,1 0 1,-1 0-1,1 0-15,0 0 47,-1 0-31,0 0 15,0 0-15,1 0-16,0 0 15,-1 0-15,1 0 16,-1 0 0,1 0-16,0 0 15,-26 0-15,25 0 16,1 0 0,0 0-1,-1 0 1,1 0-16,-26 0 15,26 0 1,-1 0-16,1-25 16,-1 25-1,1 0-15,-26-26 16,26 26 0,-1 0 15,1 0-16,0-25 1,-1 25 31,1 0-31,-1 0-1,1 0-15,0 0 16,-1 0 15,1 0-15,-1 0-1,1 0 1,0 0-16,-1 0 16,1-25-1,-1 25-15,1 0 16,0 0-16,25-26 15,-26 26 17,-25 0-1,26 0 31,25-25 63,-25 25-125,-1 0 63,26-26-1,0 1-46,51 0 0,51-1-16,-52 1 15,-24 25-15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81.png"/><Relationship Id="rId5" Type="http://schemas.openxmlformats.org/officeDocument/2006/relationships/image" Target="../media/image4.emf"/><Relationship Id="rId10" Type="http://schemas.openxmlformats.org/officeDocument/2006/relationships/image" Target="../media/image71.png"/><Relationship Id="rId4" Type="http://schemas.openxmlformats.org/officeDocument/2006/relationships/customXml" Target="../ink/ink2.xml"/><Relationship Id="rId9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1DB41-3935-404F-9481-DF3D4DA672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Systems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621DB-3E65-4BE3-A47D-49824200B5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115288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B016DF-55B8-4972-9328-70B28CB4FD29}"/>
              </a:ext>
            </a:extLst>
          </p:cNvPr>
          <p:cNvSpPr txBox="1"/>
          <p:nvPr/>
        </p:nvSpPr>
        <p:spPr>
          <a:xfrm>
            <a:off x="3364992" y="813816"/>
            <a:ext cx="502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 the value of x into one of the equations.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925625-018B-45D0-BC6F-1384F71DC831}"/>
                  </a:ext>
                </a:extLst>
              </p:cNvPr>
              <p:cNvSpPr txBox="1"/>
              <p:nvPr/>
            </p:nvSpPr>
            <p:spPr>
              <a:xfrm>
                <a:off x="4865693" y="2235708"/>
                <a:ext cx="2094741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8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925625-018B-45D0-BC6F-1384F71DC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693" y="2235708"/>
                <a:ext cx="2094741" cy="8617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9EFC6A-D3B2-49E2-900C-36A8E9D0DCA1}"/>
                  </a:ext>
                </a:extLst>
              </p:cNvPr>
              <p:cNvSpPr txBox="1"/>
              <p:nvPr/>
            </p:nvSpPr>
            <p:spPr>
              <a:xfrm>
                <a:off x="5015484" y="3791296"/>
                <a:ext cx="11963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(0,−2)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9EFC6A-D3B2-49E2-900C-36A8E9D0D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484" y="3791296"/>
                <a:ext cx="119635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4000" y="609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APPLICATION EXAMPLE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09153" y="1146601"/>
            <a:ext cx="694859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65138" indent="-4651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	</a:t>
            </a:r>
            <a:r>
              <a:rPr lang="en-US" altLang="en-US" sz="2000" dirty="0">
                <a:latin typeface="Verdana" panose="020B0604030504040204" pitchFamily="34" charset="0"/>
              </a:rPr>
              <a:t>Plumber A charges $60 an hour. Plumber B charges $40 to visit your home plus $55 for each hour.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Verdana" panose="020B0604030504040204" pitchFamily="34" charset="0"/>
              </a:rPr>
              <a:t>	1.  For how many hours will the total cost for each plumber be the same?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Verdana" panose="020B0604030504040204" pitchFamily="34" charset="0"/>
              </a:rPr>
              <a:t>	2.  How much will that cost be?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Verdana" panose="020B0604030504040204" pitchFamily="34" charset="0"/>
              </a:rPr>
              <a:t>	3.  If a customer thinks they will need a plumber for 5 hours, which plumber should the customer hire? Explain. </a:t>
            </a:r>
            <a:endParaRPr lang="en-US" altLang="en-US" sz="2000" b="1" dirty="0"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27901" y="1209030"/>
              <a:ext cx="1994400" cy="270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7781" y="1089310"/>
                <a:ext cx="2113920" cy="5094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648135" y="1938029"/>
              <a:ext cx="1106640" cy="1648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8015" y="1817887"/>
                <a:ext cx="1226160" cy="4051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5296260" y="1588274"/>
              <a:ext cx="1599480" cy="331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36140" y="1468524"/>
                <a:ext cx="1719000" cy="570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754775" y="1600459"/>
              <a:ext cx="1795680" cy="2329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94667" y="1480393"/>
                <a:ext cx="1915176" cy="4730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63179" y="5602311"/>
                <a:ext cx="1174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179" y="5602311"/>
                <a:ext cx="1174552" cy="369332"/>
              </a:xfrm>
              <a:prstGeom prst="rect">
                <a:avLst/>
              </a:prstGeom>
              <a:blipFill>
                <a:blip r:embed="rId10"/>
                <a:stretch>
                  <a:fillRect l="-5181" r="-4663" b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955514" y="5623185"/>
                <a:ext cx="18804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514" y="5623185"/>
                <a:ext cx="1880451" cy="369332"/>
              </a:xfrm>
              <a:prstGeom prst="rect">
                <a:avLst/>
              </a:prstGeom>
              <a:blipFill>
                <a:blip r:embed="rId11"/>
                <a:stretch>
                  <a:fillRect l="-3247" r="-3247" b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5">
            <a:extLst>
              <a:ext uri="{FF2B5EF4-FFF2-40B4-BE49-F238E27FC236}">
                <a16:creationId xmlns:a16="http://schemas.microsoft.com/office/drawing/2014/main" id="{D28AFB15-F50A-4ADC-8139-49DD94607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0175" y="1628032"/>
            <a:ext cx="562468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65138" indent="-4651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	</a:t>
            </a:r>
            <a:r>
              <a:rPr lang="es-ES" altLang="en-US" sz="2000" dirty="0">
                <a:solidFill>
                  <a:srgbClr val="0070C0"/>
                </a:solidFill>
                <a:latin typeface="Verdana" panose="020B0604030504040204" pitchFamily="34" charset="0"/>
              </a:rPr>
              <a:t>El plomero A cobra $ 60 por hora. El plomero B cobra $ 40 por visitar su casa más $ 55 por cada hora. 
	1. ¿Durante cuántas horas será el mismo el coste total para cada fontanero? 
	2. ¿Cuánto costará eso? 
	3. Si un cliente piensa que necesitará un fontanero durante 5 horas, ¿qué fontanero debe contratar el cliente? Explicar. 
</a:t>
            </a:r>
            <a:endParaRPr lang="en-US" altLang="en-US" sz="2000" b="1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156858" y="4992130"/>
            <a:ext cx="81817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8 hours; 2.  $480; plumber A is cheaper for 5 hours: 3.  For less than 8 hours, plumber A is cheaper. Y=60(5)=300 or y=55(5)+40=315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50822" y="896982"/>
                <a:ext cx="22163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822" y="896982"/>
                <a:ext cx="2216312" cy="369332"/>
              </a:xfrm>
              <a:prstGeom prst="rect">
                <a:avLst/>
              </a:prstGeom>
              <a:blipFill>
                <a:blip r:embed="rId2"/>
                <a:stretch>
                  <a:fillRect l="-2198" r="-2747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106154" y="1522158"/>
                <a:ext cx="13523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154" y="1522158"/>
                <a:ext cx="135235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638800" y="2978331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34394" y="2239667"/>
                <a:ext cx="10125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394" y="2239667"/>
                <a:ext cx="101252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34394" y="3145470"/>
                <a:ext cx="14281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=60(8)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394" y="3145470"/>
                <a:ext cx="1428148" cy="369332"/>
              </a:xfrm>
              <a:prstGeom prst="rect">
                <a:avLst/>
              </a:prstGeom>
              <a:blipFill>
                <a:blip r:embed="rId5"/>
                <a:stretch>
                  <a:fillRect l="-4274" r="-6838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87421" y="4068800"/>
                <a:ext cx="11716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=480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421" y="4068800"/>
                <a:ext cx="1171667" cy="369332"/>
              </a:xfrm>
              <a:prstGeom prst="rect">
                <a:avLst/>
              </a:prstGeom>
              <a:blipFill>
                <a:blip r:embed="rId6"/>
                <a:stretch>
                  <a:fillRect l="-5181" r="-5181" b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5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6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00960"/>
              </p:ext>
            </p:extLst>
          </p:nvPr>
        </p:nvGraphicFramePr>
        <p:xfrm>
          <a:off x="1890713" y="824706"/>
          <a:ext cx="8486775" cy="4876801"/>
        </p:xfrm>
        <a:graphic>
          <a:graphicData uri="http://schemas.openxmlformats.org/drawingml/2006/table">
            <a:tbl>
              <a:tblPr/>
              <a:tblGrid>
                <a:gridCol w="114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Solving Systems of Equations by Substitution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1890713" y="15240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Step 1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3109914" y="1447801"/>
            <a:ext cx="68722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>
                <a:latin typeface="Verdana" panose="020B0604030504040204" pitchFamily="34" charset="0"/>
              </a:rPr>
              <a:t>Solve for one variable in at least one equation.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3109914" y="2209800"/>
            <a:ext cx="7026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Verdana" panose="020B0604030504040204" pitchFamily="34" charset="0"/>
              </a:rPr>
              <a:t>Substitute the resulting expression into the </a:t>
            </a:r>
            <a:r>
              <a:rPr lang="en-US" altLang="en-US" sz="2200" b="1" dirty="0">
                <a:solidFill>
                  <a:srgbClr val="FF0000"/>
                </a:solidFill>
                <a:latin typeface="Verdana" panose="020B0604030504040204" pitchFamily="34" charset="0"/>
              </a:rPr>
              <a:t>other</a:t>
            </a:r>
            <a:r>
              <a:rPr lang="en-US" altLang="en-US" sz="2200" dirty="0">
                <a:latin typeface="Verdana" panose="020B0604030504040204" pitchFamily="34" charset="0"/>
              </a:rPr>
              <a:t> equation.</a:t>
            </a: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3109914" y="3048001"/>
            <a:ext cx="6759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>
                <a:latin typeface="Verdana" panose="020B0604030504040204" pitchFamily="34" charset="0"/>
              </a:rPr>
              <a:t>Solve that equation.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3109914" y="3962400"/>
            <a:ext cx="72532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>
                <a:latin typeface="Verdana" panose="020B0604030504040204" pitchFamily="34" charset="0"/>
              </a:rPr>
              <a:t>Substitute that value into </a:t>
            </a:r>
            <a:r>
              <a:rPr lang="en-US" altLang="en-US" sz="2100" b="1">
                <a:solidFill>
                  <a:srgbClr val="FF0000"/>
                </a:solidFill>
                <a:latin typeface="Verdana" panose="020B0604030504040204" pitchFamily="34" charset="0"/>
              </a:rPr>
              <a:t>either one </a:t>
            </a:r>
            <a:r>
              <a:rPr lang="en-US" altLang="en-US" sz="2100">
                <a:latin typeface="Verdana" panose="020B0604030504040204" pitchFamily="34" charset="0"/>
              </a:rPr>
              <a:t>of the original equations and solve for the other variable.</a:t>
            </a: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3109914" y="4876800"/>
            <a:ext cx="7026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Verdana" panose="020B0604030504040204" pitchFamily="34" charset="0"/>
              </a:rPr>
              <a:t>Write the values as an ordered pair, </a:t>
            </a:r>
            <a:r>
              <a:rPr lang="en-US" altLang="en-US" sz="2200" b="1">
                <a:latin typeface="Verdana" panose="020B0604030504040204" pitchFamily="34" charset="0"/>
              </a:rPr>
              <a:t>(</a:t>
            </a:r>
            <a:r>
              <a:rPr lang="en-US" altLang="en-US" sz="2200" b="1" i="1">
                <a:latin typeface="Verdana" panose="020B0604030504040204" pitchFamily="34" charset="0"/>
              </a:rPr>
              <a:t>x</a:t>
            </a:r>
            <a:r>
              <a:rPr lang="en-US" altLang="en-US" sz="2200" b="1">
                <a:latin typeface="Verdana" panose="020B0604030504040204" pitchFamily="34" charset="0"/>
              </a:rPr>
              <a:t>, </a:t>
            </a:r>
            <a:r>
              <a:rPr lang="en-US" altLang="en-US" sz="2200" b="1" i="1">
                <a:latin typeface="Verdana" panose="020B0604030504040204" pitchFamily="34" charset="0"/>
              </a:rPr>
              <a:t>y</a:t>
            </a:r>
            <a:r>
              <a:rPr lang="en-US" altLang="en-US" sz="2200" b="1">
                <a:latin typeface="Verdana" panose="020B0604030504040204" pitchFamily="34" charset="0"/>
              </a:rPr>
              <a:t>), </a:t>
            </a:r>
            <a:r>
              <a:rPr lang="en-US" altLang="en-US" sz="2200">
                <a:latin typeface="Verdana" panose="020B0604030504040204" pitchFamily="34" charset="0"/>
              </a:rPr>
              <a:t>and check.</a:t>
            </a:r>
          </a:p>
        </p:txBody>
      </p:sp>
    </p:spTree>
    <p:extLst>
      <p:ext uri="{BB962C8B-B14F-4D97-AF65-F5344CB8AC3E}">
        <p14:creationId xmlns:p14="http://schemas.microsoft.com/office/powerpoint/2010/main" val="294197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2" grpId="0"/>
      <p:bldP spid="12347" grpId="0"/>
      <p:bldP spid="12349" grpId="0"/>
      <p:bldP spid="12350" grpId="0"/>
      <p:bldP spid="12351" grpId="0"/>
      <p:bldP spid="123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7B2F0ED0-1511-422F-9A46-51D4C8142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95400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system by substitution.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076" name="AutoShape 6">
            <a:extLst>
              <a:ext uri="{FF2B5EF4-FFF2-40B4-BE49-F238E27FC236}">
                <a16:creationId xmlns:a16="http://schemas.microsoft.com/office/drawing/2014/main" id="{68E04B6E-5B9B-4670-9E74-0F6FA6074821}"/>
              </a:ext>
            </a:extLst>
          </p:cNvPr>
          <p:cNvSpPr>
            <a:spLocks/>
          </p:cNvSpPr>
          <p:nvPr/>
        </p:nvSpPr>
        <p:spPr bwMode="auto">
          <a:xfrm>
            <a:off x="2362200" y="1722438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20932DE7-3551-472A-A75F-37E99F770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46238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Verdana" panose="020B0604030504040204" pitchFamily="34" charset="0"/>
              </a:rPr>
              <a:t>y =</a:t>
            </a:r>
            <a:r>
              <a:rPr lang="en-US" altLang="en-US" sz="2400" b="1">
                <a:latin typeface="Verdana" panose="020B0604030504040204" pitchFamily="34" charset="0"/>
              </a:rPr>
              <a:t> </a:t>
            </a:r>
            <a:r>
              <a:rPr lang="en-US" altLang="en-US" sz="2400" b="1" i="1">
                <a:latin typeface="Verdana" panose="020B0604030504040204" pitchFamily="34" charset="0"/>
              </a:rPr>
              <a:t>x</a:t>
            </a:r>
            <a:r>
              <a:rPr lang="en-US" altLang="en-US" sz="2400" b="1">
                <a:latin typeface="Verdana" panose="020B0604030504040204" pitchFamily="34" charset="0"/>
              </a:rPr>
              <a:t> + 1</a:t>
            </a:r>
            <a:endParaRPr lang="en-US" altLang="en-US" sz="2400" b="1" i="1">
              <a:latin typeface="Verdana" panose="020B0604030504040204" pitchFamily="34" charset="0"/>
            </a:endParaRPr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52141D24-55A6-489D-BD76-2017285D7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6" y="2103438"/>
            <a:ext cx="207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4</a:t>
            </a:r>
            <a:r>
              <a:rPr lang="en-US" altLang="en-US" sz="2400" b="1" i="1">
                <a:latin typeface="Verdana" panose="020B0604030504040204" pitchFamily="34" charset="0"/>
              </a:rPr>
              <a:t>x </a:t>
            </a:r>
            <a:r>
              <a:rPr lang="en-US" altLang="en-US" sz="2400" b="1">
                <a:latin typeface="Verdana" panose="020B0604030504040204" pitchFamily="34" charset="0"/>
              </a:rPr>
              <a:t>+ </a:t>
            </a:r>
            <a:r>
              <a:rPr lang="en-US" altLang="en-US" sz="2400" b="1" i="1">
                <a:latin typeface="Verdana" panose="020B0604030504040204" pitchFamily="34" charset="0"/>
              </a:rPr>
              <a:t>y =</a:t>
            </a:r>
            <a:r>
              <a:rPr lang="en-US" altLang="en-US" sz="2400" b="1">
                <a:latin typeface="Verdana" panose="020B0604030504040204" pitchFamily="34" charset="0"/>
              </a:rPr>
              <a:t> 6 </a:t>
            </a:r>
            <a:endParaRPr lang="en-US" altLang="en-US" sz="2400" b="1" i="1">
              <a:latin typeface="Verdana" panose="020B0604030504040204" pitchFamily="34" charset="0"/>
            </a:endParaRP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04004A91-0F6C-44A4-8E1C-9E3D49EE6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2636838"/>
            <a:ext cx="286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</a:t>
            </a:r>
            <a:r>
              <a:rPr lang="en-US" altLang="en-US" sz="2400" b="1">
                <a:solidFill>
                  <a:srgbClr val="FF0000"/>
                </a:solidFill>
                <a:latin typeface="Verdana" panose="020B0604030504040204" pitchFamily="34" charset="0"/>
              </a:rPr>
              <a:t>1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 i="1">
                <a:latin typeface="Verdana" panose="020B0604030504040204" pitchFamily="34" charset="0"/>
              </a:rPr>
              <a:t>y = x + </a:t>
            </a:r>
            <a:r>
              <a:rPr lang="en-US" altLang="en-US" sz="2400">
                <a:latin typeface="Verdana" panose="020B0604030504040204" pitchFamily="34" charset="0"/>
              </a:rPr>
              <a:t>1</a:t>
            </a:r>
            <a:endParaRPr lang="en-US" altLang="en-US" sz="2400" b="1">
              <a:latin typeface="Verdana" panose="020B0604030504040204" pitchFamily="34" charset="0"/>
            </a:endParaRP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177F30DD-C7D4-4577-A714-129EAA07B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2819400"/>
            <a:ext cx="462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The first equation is solved for y.</a:t>
            </a: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FB935FAB-4A88-4D10-8F7B-7CA614CF3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3" y="3094038"/>
            <a:ext cx="3106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Step </a:t>
            </a:r>
            <a:r>
              <a:rPr lang="en-US" altLang="en-US" sz="2400" b="1" dirty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sz="2400" b="1" dirty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4</a:t>
            </a:r>
            <a:r>
              <a:rPr lang="en-US" altLang="en-US" sz="2400" i="1" dirty="0">
                <a:latin typeface="Verdana" panose="020B0604030504040204" pitchFamily="34" charset="0"/>
              </a:rPr>
              <a:t>x + </a:t>
            </a:r>
            <a:r>
              <a:rPr lang="en-US" altLang="en-US" sz="2400" b="1" i="1" dirty="0">
                <a:solidFill>
                  <a:srgbClr val="3333FF"/>
                </a:solidFill>
                <a:latin typeface="Verdana" panose="020B0604030504040204" pitchFamily="34" charset="0"/>
              </a:rPr>
              <a:t>y</a:t>
            </a:r>
            <a:r>
              <a:rPr lang="en-US" altLang="en-US" sz="2400" i="1" dirty="0">
                <a:latin typeface="Verdana" panose="020B0604030504040204" pitchFamily="34" charset="0"/>
              </a:rPr>
              <a:t> = </a:t>
            </a:r>
            <a:r>
              <a:rPr lang="en-US" altLang="en-US" sz="2400" dirty="0">
                <a:latin typeface="Verdana" panose="020B0604030504040204" pitchFamily="34" charset="0"/>
              </a:rPr>
              <a:t>6</a:t>
            </a:r>
            <a:endParaRPr lang="en-US" altLang="en-US" sz="2400" b="1" dirty="0">
              <a:latin typeface="Verdana" panose="020B0604030504040204" pitchFamily="34" charset="0"/>
            </a:endParaRPr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AB05FDB2-169E-445C-A146-26810E33B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75038"/>
            <a:ext cx="33543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4</a:t>
            </a:r>
            <a:r>
              <a:rPr lang="en-US" altLang="en-US" sz="2400" i="1" dirty="0">
                <a:latin typeface="Verdana" panose="020B0604030504040204" pitchFamily="34" charset="0"/>
              </a:rPr>
              <a:t>x</a:t>
            </a:r>
            <a:r>
              <a:rPr lang="en-US" altLang="en-US" sz="2400" i="1" dirty="0">
                <a:solidFill>
                  <a:srgbClr val="3333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i="1" dirty="0">
                <a:latin typeface="Verdana" panose="020B0604030504040204" pitchFamily="34" charset="0"/>
              </a:rPr>
              <a:t>+</a:t>
            </a:r>
            <a:r>
              <a:rPr lang="en-US" altLang="en-US" sz="2400" i="1" dirty="0">
                <a:solidFill>
                  <a:srgbClr val="3333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>
                <a:solidFill>
                  <a:srgbClr val="3333FF"/>
                </a:solidFill>
                <a:latin typeface="Verdana" panose="020B0604030504040204" pitchFamily="34" charset="0"/>
              </a:rPr>
              <a:t>(</a:t>
            </a:r>
            <a:r>
              <a:rPr lang="en-US" altLang="en-US" sz="2400" b="1" i="1" dirty="0">
                <a:solidFill>
                  <a:srgbClr val="3333FF"/>
                </a:solidFill>
                <a:latin typeface="Verdana" panose="020B0604030504040204" pitchFamily="34" charset="0"/>
              </a:rPr>
              <a:t>x + </a:t>
            </a:r>
            <a:r>
              <a:rPr lang="en-US" altLang="en-US" sz="2400" b="1" dirty="0">
                <a:solidFill>
                  <a:srgbClr val="3333FF"/>
                </a:solidFill>
                <a:latin typeface="Verdana" panose="020B0604030504040204" pitchFamily="34" charset="0"/>
              </a:rPr>
              <a:t>1)</a:t>
            </a:r>
            <a:r>
              <a:rPr lang="en-US" altLang="en-US" sz="2400" b="1" i="1" dirty="0">
                <a:latin typeface="Verdana" panose="020B0604030504040204" pitchFamily="34" charset="0"/>
              </a:rPr>
              <a:t> </a:t>
            </a:r>
            <a:r>
              <a:rPr lang="en-US" altLang="en-US" sz="2400" i="1" dirty="0">
                <a:latin typeface="Verdana" panose="020B0604030504040204" pitchFamily="34" charset="0"/>
              </a:rPr>
              <a:t>= </a:t>
            </a:r>
            <a:r>
              <a:rPr lang="en-US" altLang="en-US" sz="2400" dirty="0">
                <a:latin typeface="Verdana" panose="020B0604030504040204" pitchFamily="34" charset="0"/>
              </a:rPr>
              <a:t>6</a:t>
            </a:r>
          </a:p>
        </p:txBody>
      </p:sp>
      <p:sp>
        <p:nvSpPr>
          <p:cNvPr id="35867" name="Text Box 27">
            <a:extLst>
              <a:ext uri="{FF2B5EF4-FFF2-40B4-BE49-F238E27FC236}">
                <a16:creationId xmlns:a16="http://schemas.microsoft.com/office/drawing/2014/main" id="{4057AE96-EF6B-416E-883B-BAA206525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3246438"/>
            <a:ext cx="462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Substitute x + 1 for y</a:t>
            </a:r>
          </a:p>
        </p:txBody>
      </p:sp>
      <p:grpSp>
        <p:nvGrpSpPr>
          <p:cNvPr id="2" name="Group 41">
            <a:extLst>
              <a:ext uri="{FF2B5EF4-FFF2-40B4-BE49-F238E27FC236}">
                <a16:creationId xmlns:a16="http://schemas.microsoft.com/office/drawing/2014/main" id="{E41AFDC2-780D-466B-983C-9DB1AC20380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970463"/>
            <a:ext cx="2057400" cy="838200"/>
            <a:chOff x="1200" y="3504"/>
            <a:chExt cx="1296" cy="528"/>
          </a:xfrm>
        </p:grpSpPr>
        <p:sp>
          <p:nvSpPr>
            <p:cNvPr id="3094" name="Text Box 22">
              <a:extLst>
                <a:ext uri="{FF2B5EF4-FFF2-40B4-BE49-F238E27FC236}">
                  <a16:creationId xmlns:a16="http://schemas.microsoft.com/office/drawing/2014/main" id="{D385BCD4-437A-432B-972C-5D64D7CD0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504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5</a:t>
              </a:r>
              <a:r>
                <a:rPr lang="en-US" altLang="en-US" sz="2400" i="1">
                  <a:latin typeface="Verdana" panose="020B0604030504040204" pitchFamily="34" charset="0"/>
                </a:rPr>
                <a:t>x = </a:t>
              </a:r>
              <a:r>
                <a:rPr lang="en-US" altLang="en-US" sz="2400">
                  <a:latin typeface="Verdana" panose="020B0604030504040204" pitchFamily="34" charset="0"/>
                </a:rPr>
                <a:t>5</a:t>
              </a:r>
            </a:p>
          </p:txBody>
        </p:sp>
        <p:sp>
          <p:nvSpPr>
            <p:cNvPr id="3095" name="Line 23">
              <a:extLst>
                <a:ext uri="{FF2B5EF4-FFF2-40B4-BE49-F238E27FC236}">
                  <a16:creationId xmlns:a16="http://schemas.microsoft.com/office/drawing/2014/main" id="{EEF1981F-C69F-4008-877A-FDD98E2D5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5" y="3779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>
              <a:extLst>
                <a:ext uri="{FF2B5EF4-FFF2-40B4-BE49-F238E27FC236}">
                  <a16:creationId xmlns:a16="http://schemas.microsoft.com/office/drawing/2014/main" id="{281B1F3A-668D-47A9-877B-6B5C5F9E9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771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Text Box 25">
              <a:extLst>
                <a:ext uri="{FF2B5EF4-FFF2-40B4-BE49-F238E27FC236}">
                  <a16:creationId xmlns:a16="http://schemas.microsoft.com/office/drawing/2014/main" id="{01EC8305-A1C5-4677-A5D4-7ABE69876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3744"/>
              <a:ext cx="9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   5     5</a:t>
              </a:r>
            </a:p>
          </p:txBody>
        </p:sp>
      </p:grpSp>
      <p:sp>
        <p:nvSpPr>
          <p:cNvPr id="35866" name="Text Box 26">
            <a:extLst>
              <a:ext uri="{FF2B5EF4-FFF2-40B4-BE49-F238E27FC236}">
                <a16:creationId xmlns:a16="http://schemas.microsoft.com/office/drawing/2014/main" id="{08393060-2DB6-4492-ABD9-74BFC5863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63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 = 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1</a:t>
            </a:r>
          </a:p>
        </p:txBody>
      </p:sp>
      <p:grpSp>
        <p:nvGrpSpPr>
          <p:cNvPr id="3" name="Group 40">
            <a:extLst>
              <a:ext uri="{FF2B5EF4-FFF2-40B4-BE49-F238E27FC236}">
                <a16:creationId xmlns:a16="http://schemas.microsoft.com/office/drawing/2014/main" id="{CBFAA254-7D1C-4E98-9F52-06A300437808}"/>
              </a:ext>
            </a:extLst>
          </p:cNvPr>
          <p:cNvGrpSpPr>
            <a:grpSpLocks/>
          </p:cNvGrpSpPr>
          <p:nvPr/>
        </p:nvGrpSpPr>
        <p:grpSpPr bwMode="auto">
          <a:xfrm>
            <a:off x="1969042" y="4284663"/>
            <a:ext cx="3843338" cy="914400"/>
            <a:chOff x="288" y="3024"/>
            <a:chExt cx="2421" cy="576"/>
          </a:xfrm>
        </p:grpSpPr>
        <p:sp>
          <p:nvSpPr>
            <p:cNvPr id="3089" name="Text Box 16">
              <a:extLst>
                <a:ext uri="{FF2B5EF4-FFF2-40B4-BE49-F238E27FC236}">
                  <a16:creationId xmlns:a16="http://schemas.microsoft.com/office/drawing/2014/main" id="{5D5566CA-E62E-4C15-AC79-C0B6C2434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024"/>
              <a:ext cx="8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</a:t>
              </a:r>
              <a:r>
                <a:rPr lang="en-US" altLang="en-US" sz="2400" b="1">
                  <a:solidFill>
                    <a:srgbClr val="FF0000"/>
                  </a:solidFill>
                  <a:latin typeface="Verdana" panose="020B0604030504040204" pitchFamily="34" charset="0"/>
                </a:rPr>
                <a:t>3</a:t>
              </a:r>
            </a:p>
          </p:txBody>
        </p:sp>
        <p:sp>
          <p:nvSpPr>
            <p:cNvPr id="3090" name="Text Box 17">
              <a:extLst>
                <a:ext uri="{FF2B5EF4-FFF2-40B4-BE49-F238E27FC236}">
                  <a16:creationId xmlns:a16="http://schemas.microsoft.com/office/drawing/2014/main" id="{B0A57131-6307-4BB1-9ACC-C51725406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1" y="3024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–1   –1</a:t>
              </a:r>
            </a:p>
          </p:txBody>
        </p:sp>
        <p:sp>
          <p:nvSpPr>
            <p:cNvPr id="3091" name="Line 18">
              <a:extLst>
                <a:ext uri="{FF2B5EF4-FFF2-40B4-BE49-F238E27FC236}">
                  <a16:creationId xmlns:a16="http://schemas.microsoft.com/office/drawing/2014/main" id="{A9DF8592-A49B-4F5A-9504-1213A87DF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312"/>
              <a:ext cx="6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9">
              <a:extLst>
                <a:ext uri="{FF2B5EF4-FFF2-40B4-BE49-F238E27FC236}">
                  <a16:creationId xmlns:a16="http://schemas.microsoft.com/office/drawing/2014/main" id="{55A38EFD-4322-4E0F-87A6-9C0228C06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312"/>
              <a:ext cx="3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Text Box 20">
              <a:extLst>
                <a:ext uri="{FF2B5EF4-FFF2-40B4-BE49-F238E27FC236}">
                  <a16:creationId xmlns:a16="http://schemas.microsoft.com/office/drawing/2014/main" id="{5B226B53-AC7F-42E9-90EF-727444717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312"/>
              <a:ext cx="1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5</a:t>
              </a:r>
              <a:r>
                <a:rPr lang="en-US" altLang="en-US" sz="2400" i="1">
                  <a:latin typeface="Verdana" panose="020B0604030504040204" pitchFamily="34" charset="0"/>
                </a:rPr>
                <a:t>x     =   </a:t>
              </a:r>
              <a:r>
                <a:rPr lang="en-US" altLang="en-US" sz="2400">
                  <a:latin typeface="Verdana" panose="020B0604030504040204" pitchFamily="34" charset="0"/>
                </a:rPr>
                <a:t>5</a:t>
              </a:r>
            </a:p>
          </p:txBody>
        </p:sp>
      </p:grpSp>
      <p:sp>
        <p:nvSpPr>
          <p:cNvPr id="35869" name="Text Box 29">
            <a:extLst>
              <a:ext uri="{FF2B5EF4-FFF2-40B4-BE49-F238E27FC236}">
                <a16:creationId xmlns:a16="http://schemas.microsoft.com/office/drawing/2014/main" id="{3E10049D-E0DC-4258-8AEE-31073DE26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826" y="3903663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5</a:t>
            </a:r>
            <a:r>
              <a:rPr lang="en-US" altLang="en-US" sz="2400" i="1">
                <a:latin typeface="Verdana" panose="020B0604030504040204" pitchFamily="34" charset="0"/>
              </a:rPr>
              <a:t>x + </a:t>
            </a:r>
            <a:r>
              <a:rPr lang="en-US" altLang="en-US" sz="2400">
                <a:latin typeface="Verdana" panose="020B0604030504040204" pitchFamily="34" charset="0"/>
              </a:rPr>
              <a:t>1 = 6</a:t>
            </a:r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7D5A2CD9-6021-4B47-BBDD-CE9F6B48C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271" y="4720235"/>
            <a:ext cx="338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Solve for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  <p:bldP spid="35851" grpId="0"/>
      <p:bldP spid="35853" grpId="0"/>
      <p:bldP spid="35854" grpId="0"/>
      <p:bldP spid="35867" grpId="0"/>
      <p:bldP spid="35866" grpId="0"/>
      <p:bldP spid="35869" grpId="0"/>
      <p:bldP spid="358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98E6B763-B8E5-48C3-8FF5-DDAAC7709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95400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system by substitution.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grpSp>
        <p:nvGrpSpPr>
          <p:cNvPr id="2" name="Group 37">
            <a:extLst>
              <a:ext uri="{FF2B5EF4-FFF2-40B4-BE49-F238E27FC236}">
                <a16:creationId xmlns:a16="http://schemas.microsoft.com/office/drawing/2014/main" id="{6D266240-D1F2-47E9-8BD1-B1FB2D95AFA8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1981200"/>
            <a:ext cx="3429000" cy="457200"/>
            <a:chOff x="624" y="1488"/>
            <a:chExt cx="2160" cy="288"/>
          </a:xfrm>
        </p:grpSpPr>
        <p:sp>
          <p:nvSpPr>
            <p:cNvPr id="4108" name="Rectangle 7">
              <a:extLst>
                <a:ext uri="{FF2B5EF4-FFF2-40B4-BE49-F238E27FC236}">
                  <a16:creationId xmlns:a16="http://schemas.microsoft.com/office/drawing/2014/main" id="{432AF7FE-2AC6-4DCA-BA60-9E1254B09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488"/>
              <a:ext cx="8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</a:t>
              </a:r>
              <a:r>
                <a:rPr lang="en-US" altLang="en-US" sz="2400" b="1">
                  <a:solidFill>
                    <a:srgbClr val="FF0000"/>
                  </a:solidFill>
                  <a:latin typeface="Verdana" panose="020B0604030504040204" pitchFamily="34" charset="0"/>
                </a:rPr>
                <a:t>4</a:t>
              </a:r>
            </a:p>
          </p:txBody>
        </p:sp>
        <p:sp>
          <p:nvSpPr>
            <p:cNvPr id="4109" name="Text Box 8">
              <a:extLst>
                <a:ext uri="{FF2B5EF4-FFF2-40B4-BE49-F238E27FC236}">
                  <a16:creationId xmlns:a16="http://schemas.microsoft.com/office/drawing/2014/main" id="{0B386A4B-52A2-4597-8CAD-EC8EB9A95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7" y="1488"/>
              <a:ext cx="12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 i="1">
                  <a:solidFill>
                    <a:srgbClr val="3333FF"/>
                  </a:solidFill>
                  <a:latin typeface="Verdana" panose="020B0604030504040204" pitchFamily="34" charset="0"/>
                </a:rPr>
                <a:t>x </a:t>
              </a:r>
              <a:r>
                <a:rPr lang="en-US" altLang="en-US" sz="2400" i="1">
                  <a:latin typeface="Verdana" panose="020B0604030504040204" pitchFamily="34" charset="0"/>
                </a:rPr>
                <a:t>+ </a:t>
              </a:r>
              <a:r>
                <a:rPr lang="en-US" altLang="en-US" sz="2400">
                  <a:latin typeface="Verdana" panose="020B0604030504040204" pitchFamily="34" charset="0"/>
                </a:rPr>
                <a:t>1</a:t>
              </a:r>
            </a:p>
          </p:txBody>
        </p:sp>
      </p:grpSp>
      <p:sp>
        <p:nvSpPr>
          <p:cNvPr id="36874" name="Text Box 10">
            <a:extLst>
              <a:ext uri="{FF2B5EF4-FFF2-40B4-BE49-F238E27FC236}">
                <a16:creationId xmlns:a16="http://schemas.microsoft.com/office/drawing/2014/main" id="{A749DACD-21FA-4E87-A04D-315F76D02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1" y="2438400"/>
            <a:ext cx="263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Substitute 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for x.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3" name="Group 34">
            <a:extLst>
              <a:ext uri="{FF2B5EF4-FFF2-40B4-BE49-F238E27FC236}">
                <a16:creationId xmlns:a16="http://schemas.microsoft.com/office/drawing/2014/main" id="{BF0745BC-53A7-40BA-8E0E-8018F06AD44E}"/>
              </a:ext>
            </a:extLst>
          </p:cNvPr>
          <p:cNvGrpSpPr>
            <a:grpSpLocks/>
          </p:cNvGrpSpPr>
          <p:nvPr/>
        </p:nvGrpSpPr>
        <p:grpSpPr bwMode="auto">
          <a:xfrm>
            <a:off x="3962401" y="2438400"/>
            <a:ext cx="1814513" cy="838200"/>
            <a:chOff x="1536" y="1776"/>
            <a:chExt cx="1143" cy="528"/>
          </a:xfrm>
        </p:grpSpPr>
        <p:sp>
          <p:nvSpPr>
            <p:cNvPr id="4106" name="Text Box 12">
              <a:extLst>
                <a:ext uri="{FF2B5EF4-FFF2-40B4-BE49-F238E27FC236}">
                  <a16:creationId xmlns:a16="http://schemas.microsoft.com/office/drawing/2014/main" id="{8C7439BA-AFAF-4186-A55B-231F4B019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77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1</a:t>
              </a:r>
              <a:r>
                <a:rPr lang="en-US" altLang="en-US" sz="2400">
                  <a:latin typeface="Verdana" panose="020B0604030504040204" pitchFamily="34" charset="0"/>
                </a:rPr>
                <a:t> + 1</a:t>
              </a:r>
              <a:endParaRPr lang="en-US" altLang="en-US" sz="2400" i="1">
                <a:latin typeface="Verdana" panose="020B0604030504040204" pitchFamily="34" charset="0"/>
              </a:endParaRPr>
            </a:p>
          </p:txBody>
        </p:sp>
        <p:sp>
          <p:nvSpPr>
            <p:cNvPr id="4107" name="Text Box 13">
              <a:extLst>
                <a:ext uri="{FF2B5EF4-FFF2-40B4-BE49-F238E27FC236}">
                  <a16:creationId xmlns:a16="http://schemas.microsoft.com/office/drawing/2014/main" id="{C2356418-E217-4B94-9126-22E77BAB1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01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2</a:t>
              </a:r>
              <a:endParaRPr lang="en-US" altLang="en-US" sz="2400" i="1">
                <a:solidFill>
                  <a:srgbClr val="80008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90703B98-0497-4B64-9597-F3F04B2BB114}"/>
              </a:ext>
            </a:extLst>
          </p:cNvPr>
          <p:cNvGrpSpPr>
            <a:grpSpLocks/>
          </p:cNvGrpSpPr>
          <p:nvPr/>
        </p:nvGrpSpPr>
        <p:grpSpPr bwMode="auto">
          <a:xfrm>
            <a:off x="2514601" y="3200400"/>
            <a:ext cx="2498725" cy="488950"/>
            <a:chOff x="624" y="2256"/>
            <a:chExt cx="1574" cy="308"/>
          </a:xfrm>
        </p:grpSpPr>
        <p:sp>
          <p:nvSpPr>
            <p:cNvPr id="4104" name="Rectangle 15">
              <a:extLst>
                <a:ext uri="{FF2B5EF4-FFF2-40B4-BE49-F238E27FC236}">
                  <a16:creationId xmlns:a16="http://schemas.microsoft.com/office/drawing/2014/main" id="{C5DF7EE6-54B7-4F77-8C72-D0BDE9B54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256"/>
              <a:ext cx="8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</a:t>
              </a:r>
              <a:r>
                <a:rPr lang="en-US" altLang="en-US" sz="2400" b="1">
                  <a:solidFill>
                    <a:srgbClr val="FF0000"/>
                  </a:solidFill>
                  <a:latin typeface="Verdana" panose="020B0604030504040204" pitchFamily="34" charset="0"/>
                </a:rPr>
                <a:t>5</a:t>
              </a:r>
            </a:p>
          </p:txBody>
        </p:sp>
        <p:sp>
          <p:nvSpPr>
            <p:cNvPr id="4105" name="Text Box 16">
              <a:extLst>
                <a:ext uri="{FF2B5EF4-FFF2-40B4-BE49-F238E27FC236}">
                  <a16:creationId xmlns:a16="http://schemas.microsoft.com/office/drawing/2014/main" id="{9C5F8C48-7729-4B20-AE7F-AB66B1A92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6" y="2276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(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1, 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2</a:t>
              </a:r>
              <a:r>
                <a:rPr lang="en-US" altLang="en-US" sz="2400">
                  <a:latin typeface="Verdana" panose="020B0604030504040204" pitchFamily="34" charset="0"/>
                </a:rPr>
                <a:t>)</a:t>
              </a:r>
              <a:endParaRPr lang="en-US" altLang="en-US" sz="2400">
                <a:solidFill>
                  <a:srgbClr val="3333FF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36882" name="Text Box 18">
            <a:extLst>
              <a:ext uri="{FF2B5EF4-FFF2-40B4-BE49-F238E27FC236}">
                <a16:creationId xmlns:a16="http://schemas.microsoft.com/office/drawing/2014/main" id="{B7217212-49C4-4690-A4DB-5357B6126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1" y="3321050"/>
            <a:ext cx="3749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Write the solution as an  ordered pair.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  <p:bldP spid="368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5"/>
          <p:cNvSpPr>
            <a:spLocks/>
          </p:cNvSpPr>
          <p:nvPr/>
        </p:nvSpPr>
        <p:spPr bwMode="auto">
          <a:xfrm>
            <a:off x="3505216" y="440849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924301" y="384783"/>
            <a:ext cx="229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–2</a:t>
            </a:r>
            <a:r>
              <a:rPr lang="en-US" altLang="en-US" sz="2400" b="1" i="1" dirty="0">
                <a:latin typeface="Verdana" panose="020B0604030504040204" pitchFamily="34" charset="0"/>
              </a:rPr>
              <a:t>x + y =</a:t>
            </a:r>
            <a:r>
              <a:rPr lang="en-US" altLang="en-US" sz="2400" b="1" dirty="0">
                <a:latin typeface="Verdana" panose="020B0604030504040204" pitchFamily="34" charset="0"/>
              </a:rPr>
              <a:t> 8 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924317" y="863789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3</a:t>
            </a:r>
            <a:r>
              <a:rPr lang="en-US" altLang="en-US" sz="2400" b="1" i="1" dirty="0">
                <a:latin typeface="Verdana" panose="020B0604030504040204" pitchFamily="34" charset="0"/>
              </a:rPr>
              <a:t>x + </a:t>
            </a:r>
            <a:r>
              <a:rPr lang="en-US" altLang="en-US" sz="2400" b="1" dirty="0">
                <a:latin typeface="Verdana" panose="020B0604030504040204" pitchFamily="34" charset="0"/>
              </a:rPr>
              <a:t>2</a:t>
            </a:r>
            <a:r>
              <a:rPr lang="en-US" altLang="en-US" sz="2400" b="1" i="1" dirty="0">
                <a:latin typeface="Verdana" panose="020B0604030504040204" pitchFamily="34" charset="0"/>
              </a:rPr>
              <a:t>y =</a:t>
            </a:r>
            <a:r>
              <a:rPr lang="en-US" altLang="en-US" sz="2400" b="1" dirty="0">
                <a:latin typeface="Verdana" panose="020B0604030504040204" pitchFamily="34" charset="0"/>
              </a:rPr>
              <a:t> 9</a:t>
            </a:r>
            <a:endParaRPr lang="en-US" altLang="en-US" sz="2400" b="1" i="1" dirty="0">
              <a:latin typeface="Verdana" panose="020B0604030504040204" pitchFamily="34" charset="0"/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2420938" y="558680"/>
            <a:ext cx="8169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92550" indent="-38925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Solve</a:t>
            </a: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1905001" y="2438400"/>
            <a:ext cx="3363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1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 i="1">
                <a:latin typeface="Verdana" panose="020B0604030504040204" pitchFamily="34" charset="0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–2</a:t>
            </a:r>
            <a:r>
              <a:rPr lang="en-US" altLang="en-US" sz="2400" i="1">
                <a:latin typeface="Verdana" panose="020B0604030504040204" pitchFamily="34" charset="0"/>
              </a:rPr>
              <a:t>x + y = </a:t>
            </a:r>
            <a:r>
              <a:rPr lang="en-US" altLang="en-US" sz="2400">
                <a:latin typeface="Verdana" panose="020B0604030504040204" pitchFamily="34" charset="0"/>
              </a:rPr>
              <a:t>8</a:t>
            </a:r>
            <a:endParaRPr lang="en-US" altLang="en-US" sz="2400" b="1">
              <a:latin typeface="Verdana" panose="020B0604030504040204" pitchFamily="34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090864" y="2776538"/>
            <a:ext cx="3538537" cy="881062"/>
            <a:chOff x="1035" y="1989"/>
            <a:chExt cx="2229" cy="555"/>
          </a:xfrm>
        </p:grpSpPr>
        <p:sp>
          <p:nvSpPr>
            <p:cNvPr id="5137" name="Text Box 12"/>
            <p:cNvSpPr txBox="1">
              <a:spLocks noChangeArrowheads="1"/>
            </p:cNvSpPr>
            <p:nvPr/>
          </p:nvSpPr>
          <p:spPr bwMode="auto">
            <a:xfrm>
              <a:off x="1035" y="1989"/>
              <a:ext cx="1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rgbClr val="FF00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+ </a:t>
              </a:r>
              <a:r>
                <a:rPr lang="en-US" altLang="en-US" sz="2400" dirty="0">
                  <a:solidFill>
                    <a:srgbClr val="FF00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2</a:t>
              </a:r>
              <a:r>
                <a:rPr lang="en-US" altLang="en-US" sz="2400" i="1" dirty="0">
                  <a:solidFill>
                    <a:srgbClr val="FF00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x        +</a:t>
              </a:r>
              <a:r>
                <a:rPr lang="en-US" altLang="en-US" sz="2400" dirty="0">
                  <a:solidFill>
                    <a:srgbClr val="FF00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2</a:t>
              </a:r>
              <a:r>
                <a:rPr lang="en-US" altLang="en-US" sz="2400" i="1" dirty="0">
                  <a:solidFill>
                    <a:srgbClr val="FF00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138" name="Line 13"/>
            <p:cNvSpPr>
              <a:spLocks noChangeShapeType="1"/>
            </p:cNvSpPr>
            <p:nvPr/>
          </p:nvSpPr>
          <p:spPr bwMode="auto">
            <a:xfrm>
              <a:off x="1152" y="2256"/>
              <a:ext cx="81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4"/>
            <p:cNvSpPr>
              <a:spLocks noChangeShapeType="1"/>
            </p:cNvSpPr>
            <p:nvPr/>
          </p:nvSpPr>
          <p:spPr bwMode="auto">
            <a:xfrm>
              <a:off x="2112" y="2256"/>
              <a:ext cx="38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Text Box 15"/>
            <p:cNvSpPr txBox="1">
              <a:spLocks noChangeArrowheads="1"/>
            </p:cNvSpPr>
            <p:nvPr/>
          </p:nvSpPr>
          <p:spPr bwMode="auto">
            <a:xfrm>
              <a:off x="1790" y="2256"/>
              <a:ext cx="14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 dirty="0">
                  <a:latin typeface="Verdana" panose="020B0604030504040204" pitchFamily="34" charset="0"/>
                </a:rPr>
                <a:t>y = </a:t>
              </a:r>
              <a:r>
                <a:rPr lang="en-US" altLang="en-US" sz="2400" dirty="0">
                  <a:solidFill>
                    <a:srgbClr val="0070C0"/>
                  </a:solidFill>
                  <a:latin typeface="Verdana" panose="020B0604030504040204" pitchFamily="34" charset="0"/>
                </a:rPr>
                <a:t>2</a:t>
              </a:r>
              <a:r>
                <a:rPr lang="en-US" altLang="en-US" sz="2400" i="1" dirty="0">
                  <a:solidFill>
                    <a:srgbClr val="0070C0"/>
                  </a:solidFill>
                  <a:latin typeface="Verdana" panose="020B0604030504040204" pitchFamily="34" charset="0"/>
                </a:rPr>
                <a:t>x + </a:t>
              </a:r>
              <a:r>
                <a:rPr lang="en-US" altLang="en-US" sz="2400" dirty="0">
                  <a:solidFill>
                    <a:srgbClr val="0070C0"/>
                  </a:solidFill>
                  <a:latin typeface="Verdana" panose="020B0604030504040204" pitchFamily="34" charset="0"/>
                </a:rPr>
                <a:t>8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5001" y="3886200"/>
            <a:ext cx="3865563" cy="914400"/>
            <a:chOff x="288" y="2688"/>
            <a:chExt cx="2435" cy="576"/>
          </a:xfrm>
        </p:grpSpPr>
        <p:sp>
          <p:nvSpPr>
            <p:cNvPr id="5134" name="Rectangle 18"/>
            <p:cNvSpPr>
              <a:spLocks noChangeArrowheads="1"/>
            </p:cNvSpPr>
            <p:nvPr/>
          </p:nvSpPr>
          <p:spPr bwMode="auto">
            <a:xfrm>
              <a:off x="604" y="2976"/>
              <a:ext cx="20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3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+ 2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(2</a:t>
              </a:r>
              <a:r>
                <a:rPr lang="en-US" altLang="en-US" sz="2400" i="1">
                  <a:solidFill>
                    <a:srgbClr val="3333FF"/>
                  </a:solidFill>
                  <a:latin typeface="Verdana" panose="020B0604030504040204" pitchFamily="34" charset="0"/>
                </a:rPr>
                <a:t>x + 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8) </a:t>
              </a:r>
              <a:r>
                <a:rPr lang="en-US" altLang="en-US" sz="2400" i="1">
                  <a:latin typeface="Verdana" panose="020B0604030504040204" pitchFamily="34" charset="0"/>
                </a:rPr>
                <a:t>= </a:t>
              </a:r>
              <a:r>
                <a:rPr lang="en-US" altLang="en-US" sz="2400">
                  <a:latin typeface="Verdana" panose="020B0604030504040204" pitchFamily="34" charset="0"/>
                </a:rPr>
                <a:t>9</a:t>
              </a:r>
              <a:endParaRPr lang="en-US" altLang="en-US" sz="2400">
                <a:solidFill>
                  <a:srgbClr val="3333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135" name="Text Box 19"/>
            <p:cNvSpPr txBox="1">
              <a:spLocks noChangeArrowheads="1"/>
            </p:cNvSpPr>
            <p:nvPr/>
          </p:nvSpPr>
          <p:spPr bwMode="auto">
            <a:xfrm>
              <a:off x="1224" y="2688"/>
              <a:ext cx="1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  3</a:t>
              </a:r>
              <a:r>
                <a:rPr lang="en-US" altLang="en-US" sz="2400" i="1">
                  <a:latin typeface="Verdana" panose="020B0604030504040204" pitchFamily="34" charset="0"/>
                </a:rPr>
                <a:t>x + </a:t>
              </a:r>
              <a:r>
                <a:rPr lang="en-US" altLang="en-US" sz="2400">
                  <a:latin typeface="Verdana" panose="020B0604030504040204" pitchFamily="34" charset="0"/>
                </a:rPr>
                <a:t>2</a:t>
              </a:r>
              <a:r>
                <a:rPr lang="en-US" altLang="en-US" sz="2400" i="1">
                  <a:latin typeface="Verdana" panose="020B0604030504040204" pitchFamily="34" charset="0"/>
                </a:rPr>
                <a:t>y =</a:t>
              </a:r>
              <a:r>
                <a:rPr lang="en-US" altLang="en-US" sz="2400">
                  <a:latin typeface="Verdana" panose="020B0604030504040204" pitchFamily="34" charset="0"/>
                </a:rPr>
                <a:t> 9 </a:t>
              </a:r>
            </a:p>
          </p:txBody>
        </p:sp>
        <p:sp>
          <p:nvSpPr>
            <p:cNvPr id="5136" name="Text Box 20"/>
            <p:cNvSpPr txBox="1">
              <a:spLocks noChangeArrowheads="1"/>
            </p:cNvSpPr>
            <p:nvPr/>
          </p:nvSpPr>
          <p:spPr bwMode="auto">
            <a:xfrm>
              <a:off x="288" y="2688"/>
              <a:ext cx="8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2</a:t>
              </a:r>
            </a:p>
          </p:txBody>
        </p:sp>
      </p:grp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2420938" y="5181600"/>
            <a:ext cx="329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3</a:t>
            </a:r>
            <a:r>
              <a:rPr lang="en-US" altLang="en-US" sz="2400" i="1" dirty="0">
                <a:latin typeface="Verdana" panose="020B0604030504040204" pitchFamily="34" charset="0"/>
              </a:rPr>
              <a:t>x + </a:t>
            </a:r>
            <a:r>
              <a:rPr lang="en-US" altLang="en-US" sz="2400" dirty="0">
                <a:latin typeface="Verdana" panose="020B0604030504040204" pitchFamily="34" charset="0"/>
              </a:rPr>
              <a:t>2</a:t>
            </a: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(2</a:t>
            </a:r>
            <a:r>
              <a:rPr lang="en-US" altLang="en-US" sz="2400" i="1" dirty="0">
                <a:solidFill>
                  <a:srgbClr val="3333FF"/>
                </a:solidFill>
                <a:latin typeface="Verdana" panose="020B0604030504040204" pitchFamily="34" charset="0"/>
              </a:rPr>
              <a:t>x + </a:t>
            </a: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8)</a:t>
            </a:r>
            <a:r>
              <a:rPr lang="en-US" altLang="en-US" sz="2400" i="1" dirty="0">
                <a:latin typeface="Verdana" panose="020B0604030504040204" pitchFamily="34" charset="0"/>
              </a:rPr>
              <a:t> = </a:t>
            </a:r>
            <a:r>
              <a:rPr lang="en-US" altLang="en-US" sz="2400" dirty="0">
                <a:latin typeface="Verdana" panose="020B0604030504040204" pitchFamily="34" charset="0"/>
              </a:rPr>
              <a:t>9</a:t>
            </a:r>
            <a:endParaRPr lang="en-US" altLang="en-US" sz="2400" dirty="0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 rot="333321">
            <a:off x="3659060" y="5003869"/>
            <a:ext cx="833438" cy="552450"/>
            <a:chOff x="1959" y="1518"/>
            <a:chExt cx="525" cy="348"/>
          </a:xfrm>
        </p:grpSpPr>
        <p:sp>
          <p:nvSpPr>
            <p:cNvPr id="5132" name="Arc 30"/>
            <p:cNvSpPr>
              <a:spLocks/>
            </p:cNvSpPr>
            <p:nvPr/>
          </p:nvSpPr>
          <p:spPr bwMode="auto">
            <a:xfrm rot="12028755" flipV="1">
              <a:off x="1959" y="1518"/>
              <a:ext cx="525" cy="233"/>
            </a:xfrm>
            <a:custGeom>
              <a:avLst/>
              <a:gdLst>
                <a:gd name="T0" fmla="*/ 0 w 33863"/>
                <a:gd name="T1" fmla="*/ 0 h 27571"/>
                <a:gd name="T2" fmla="*/ 0 w 33863"/>
                <a:gd name="T3" fmla="*/ 0 h 27571"/>
                <a:gd name="T4" fmla="*/ 0 w 33863"/>
                <a:gd name="T5" fmla="*/ 0 h 27571"/>
                <a:gd name="T6" fmla="*/ 0 60000 65536"/>
                <a:gd name="T7" fmla="*/ 0 60000 65536"/>
                <a:gd name="T8" fmla="*/ 0 60000 65536"/>
                <a:gd name="T9" fmla="*/ 0 w 33863"/>
                <a:gd name="T10" fmla="*/ 0 h 27571"/>
                <a:gd name="T11" fmla="*/ 33863 w 33863"/>
                <a:gd name="T12" fmla="*/ 27571 h 275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63" h="2757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3619"/>
                    <a:pt x="33579" y="25629"/>
                    <a:pt x="33021" y="27571"/>
                  </a:cubicBezTo>
                </a:path>
                <a:path w="33863" h="2757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3619"/>
                    <a:pt x="33579" y="25629"/>
                    <a:pt x="33021" y="27571"/>
                  </a:cubicBezTo>
                  <a:lnTo>
                    <a:pt x="12263" y="21600"/>
                  </a:lnTo>
                  <a:lnTo>
                    <a:pt x="0" y="3818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33" name="Arc 31"/>
            <p:cNvSpPr>
              <a:spLocks/>
            </p:cNvSpPr>
            <p:nvPr/>
          </p:nvSpPr>
          <p:spPr bwMode="auto">
            <a:xfrm rot="20493903">
              <a:off x="1987" y="1633"/>
              <a:ext cx="149" cy="233"/>
            </a:xfrm>
            <a:custGeom>
              <a:avLst/>
              <a:gdLst>
                <a:gd name="T0" fmla="*/ 0 w 16460"/>
                <a:gd name="T1" fmla="*/ 0 h 21361"/>
                <a:gd name="T2" fmla="*/ 0 w 16460"/>
                <a:gd name="T3" fmla="*/ 0 h 21361"/>
                <a:gd name="T4" fmla="*/ 0 w 16460"/>
                <a:gd name="T5" fmla="*/ 0 h 21361"/>
                <a:gd name="T6" fmla="*/ 0 60000 65536"/>
                <a:gd name="T7" fmla="*/ 0 60000 65536"/>
                <a:gd name="T8" fmla="*/ 0 60000 65536"/>
                <a:gd name="T9" fmla="*/ 0 w 16460"/>
                <a:gd name="T10" fmla="*/ 0 h 21361"/>
                <a:gd name="T11" fmla="*/ 16460 w 16460"/>
                <a:gd name="T12" fmla="*/ 21361 h 2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60" h="21361" fill="none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</a:path>
                <a:path w="16460" h="21361" stroke="0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  <a:lnTo>
                    <a:pt x="0" y="21361"/>
                  </a:lnTo>
                  <a:lnTo>
                    <a:pt x="3204" y="-1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629401" y="1661061"/>
            <a:ext cx="3518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</a:rPr>
              <a:t>1.  Solve one of your equations for x or y.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1" y="3776698"/>
            <a:ext cx="4993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</a:rPr>
              <a:t>2.  Substitute the expression in the second equation for the variable.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951413" y="3578283"/>
            <a:ext cx="573905" cy="4143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7B4635C-11CF-4892-A553-CCEAAE32059A}"/>
              </a:ext>
            </a:extLst>
          </p:cNvPr>
          <p:cNvSpPr txBox="1"/>
          <p:nvPr/>
        </p:nvSpPr>
        <p:spPr>
          <a:xfrm>
            <a:off x="6692901" y="2480101"/>
            <a:ext cx="3518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>
                <a:solidFill>
                  <a:srgbClr val="0070C0"/>
                </a:solidFill>
              </a:rPr>
              <a:t>1. Resuelve una de tus ecuaciones para x o y.  
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FE0134-5FE2-442D-8999-6CDBAEA8C42F}"/>
              </a:ext>
            </a:extLst>
          </p:cNvPr>
          <p:cNvSpPr txBox="1"/>
          <p:nvPr/>
        </p:nvSpPr>
        <p:spPr>
          <a:xfrm>
            <a:off x="6629401" y="5057437"/>
            <a:ext cx="4837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>
                <a:solidFill>
                  <a:srgbClr val="0070C0"/>
                </a:solidFill>
              </a:rPr>
              <a:t>2. Sustituya la expresión de la variable en la segunda ecuación.  
</a:t>
            </a:r>
            <a:endParaRPr lang="en-US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5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3270" grpId="0"/>
      <p:bldP spid="5" grpId="0"/>
      <p:bldP spid="6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905001" y="2438400"/>
            <a:ext cx="142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3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70438" y="3429000"/>
            <a:ext cx="217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7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+ 16 </a:t>
            </a:r>
            <a:r>
              <a:rPr lang="en-US" altLang="en-US" sz="2400" i="1">
                <a:latin typeface="Verdana" panose="020B0604030504040204" pitchFamily="34" charset="0"/>
              </a:rPr>
              <a:t> = </a:t>
            </a:r>
            <a:r>
              <a:rPr lang="en-US" altLang="en-US" sz="2400">
                <a:latin typeface="Verdana" panose="020B0604030504040204" pitchFamily="34" charset="0"/>
              </a:rPr>
              <a:t>9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899026" y="3810000"/>
            <a:ext cx="2365375" cy="914400"/>
            <a:chOff x="2174" y="2640"/>
            <a:chExt cx="1490" cy="576"/>
          </a:xfrm>
        </p:grpSpPr>
        <p:sp>
          <p:nvSpPr>
            <p:cNvPr id="6161" name="Text Box 10"/>
            <p:cNvSpPr txBox="1">
              <a:spLocks noChangeArrowheads="1"/>
            </p:cNvSpPr>
            <p:nvPr/>
          </p:nvSpPr>
          <p:spPr bwMode="auto">
            <a:xfrm>
              <a:off x="2622" y="2928"/>
              <a:ext cx="10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7</a:t>
              </a:r>
              <a:r>
                <a:rPr lang="en-US" altLang="en-US" sz="2400" i="1">
                  <a:latin typeface="Verdana" panose="020B0604030504040204" pitchFamily="34" charset="0"/>
                </a:rPr>
                <a:t>x  = </a:t>
              </a:r>
              <a:r>
                <a:rPr lang="en-US" altLang="en-US" sz="2400">
                  <a:latin typeface="Verdana" panose="020B0604030504040204" pitchFamily="34" charset="0"/>
                </a:rPr>
                <a:t>–7</a:t>
              </a:r>
            </a:p>
          </p:txBody>
        </p:sp>
        <p:sp>
          <p:nvSpPr>
            <p:cNvPr id="6162" name="Text Box 11"/>
            <p:cNvSpPr txBox="1">
              <a:spLocks noChangeArrowheads="1"/>
            </p:cNvSpPr>
            <p:nvPr/>
          </p:nvSpPr>
          <p:spPr bwMode="auto">
            <a:xfrm>
              <a:off x="2510" y="2640"/>
              <a:ext cx="10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–16  –16</a:t>
              </a:r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>
              <a:off x="2174" y="2928"/>
              <a:ext cx="8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3"/>
            <p:cNvSpPr>
              <a:spLocks noChangeShapeType="1"/>
            </p:cNvSpPr>
            <p:nvPr/>
          </p:nvSpPr>
          <p:spPr bwMode="auto">
            <a:xfrm>
              <a:off x="3182" y="2928"/>
              <a:ext cx="38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607050" y="4724400"/>
            <a:ext cx="1936750" cy="838200"/>
            <a:chOff x="2524" y="2928"/>
            <a:chExt cx="1220" cy="528"/>
          </a:xfrm>
        </p:grpSpPr>
        <p:sp>
          <p:nvSpPr>
            <p:cNvPr id="6157" name="Text Box 16"/>
            <p:cNvSpPr txBox="1">
              <a:spLocks noChangeArrowheads="1"/>
            </p:cNvSpPr>
            <p:nvPr/>
          </p:nvSpPr>
          <p:spPr bwMode="auto">
            <a:xfrm>
              <a:off x="2535" y="2928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7</a:t>
              </a:r>
              <a:r>
                <a:rPr lang="en-US" altLang="en-US" sz="2400" i="1">
                  <a:latin typeface="Verdana" panose="020B0604030504040204" pitchFamily="34" charset="0"/>
                </a:rPr>
                <a:t>x  = </a:t>
              </a:r>
              <a:r>
                <a:rPr lang="en-US" altLang="en-US" sz="2400">
                  <a:latin typeface="Verdana" panose="020B0604030504040204" pitchFamily="34" charset="0"/>
                </a:rPr>
                <a:t>–7</a:t>
              </a:r>
            </a:p>
          </p:txBody>
        </p:sp>
        <p:sp>
          <p:nvSpPr>
            <p:cNvPr id="6158" name="Line 17"/>
            <p:cNvSpPr>
              <a:spLocks noChangeShapeType="1"/>
            </p:cNvSpPr>
            <p:nvPr/>
          </p:nvSpPr>
          <p:spPr bwMode="auto">
            <a:xfrm>
              <a:off x="2524" y="3202"/>
              <a:ext cx="38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8"/>
            <p:cNvSpPr>
              <a:spLocks noChangeShapeType="1"/>
            </p:cNvSpPr>
            <p:nvPr/>
          </p:nvSpPr>
          <p:spPr bwMode="auto">
            <a:xfrm>
              <a:off x="3145" y="3189"/>
              <a:ext cx="38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Text Box 19"/>
            <p:cNvSpPr txBox="1">
              <a:spLocks noChangeArrowheads="1"/>
            </p:cNvSpPr>
            <p:nvPr/>
          </p:nvSpPr>
          <p:spPr bwMode="auto">
            <a:xfrm>
              <a:off x="2640" y="3168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7</a:t>
              </a:r>
              <a:r>
                <a:rPr lang="en-US" altLang="en-US" sz="2400" i="1">
                  <a:solidFill>
                    <a:srgbClr val="FF0000"/>
                  </a:solidFill>
                  <a:latin typeface="Verdana" panose="020B0604030504040204" pitchFamily="34" charset="0"/>
                </a:rPr>
                <a:t>       </a:t>
              </a: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7</a:t>
              </a:r>
            </a:p>
          </p:txBody>
        </p:sp>
      </p:grp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929314" y="5486400"/>
            <a:ext cx="142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=</a:t>
            </a:r>
            <a:r>
              <a:rPr lang="en-US" altLang="en-US" sz="2400">
                <a:solidFill>
                  <a:srgbClr val="80008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–1</a:t>
            </a:r>
            <a:endParaRPr lang="en-US" altLang="en-US" sz="2400" i="1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6152" name="AutoShape 22"/>
          <p:cNvSpPr>
            <a:spLocks/>
          </p:cNvSpPr>
          <p:nvPr/>
        </p:nvSpPr>
        <p:spPr bwMode="auto">
          <a:xfrm>
            <a:off x="3581400" y="1295400"/>
            <a:ext cx="304800" cy="838200"/>
          </a:xfrm>
          <a:prstGeom prst="leftBrace">
            <a:avLst>
              <a:gd name="adj1" fmla="val 2291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6153" name="Text Box 23"/>
          <p:cNvSpPr txBox="1">
            <a:spLocks noChangeArrowheads="1"/>
          </p:cNvSpPr>
          <p:nvPr/>
        </p:nvSpPr>
        <p:spPr bwMode="auto">
          <a:xfrm>
            <a:off x="3886200" y="1219200"/>
            <a:ext cx="229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–2</a:t>
            </a:r>
            <a:r>
              <a:rPr lang="en-US" altLang="en-US" sz="2400" b="1" i="1">
                <a:latin typeface="Verdana" panose="020B0604030504040204" pitchFamily="34" charset="0"/>
              </a:rPr>
              <a:t>x + y =</a:t>
            </a:r>
            <a:r>
              <a:rPr lang="en-US" altLang="en-US" sz="2400" b="1">
                <a:latin typeface="Verdana" panose="020B0604030504040204" pitchFamily="34" charset="0"/>
              </a:rPr>
              <a:t> 8 </a:t>
            </a:r>
            <a:endParaRPr lang="en-US" altLang="en-US" sz="2400" b="1" i="1">
              <a:latin typeface="Verdana" panose="020B0604030504040204" pitchFamily="34" charset="0"/>
            </a:endParaRPr>
          </a:p>
        </p:txBody>
      </p:sp>
      <p:sp>
        <p:nvSpPr>
          <p:cNvPr id="6154" name="Text Box 24"/>
          <p:cNvSpPr txBox="1">
            <a:spLocks noChangeArrowheads="1"/>
          </p:cNvSpPr>
          <p:nvPr/>
        </p:nvSpPr>
        <p:spPr bwMode="auto">
          <a:xfrm>
            <a:off x="3857626" y="1676400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3</a:t>
            </a:r>
            <a:r>
              <a:rPr lang="en-US" altLang="en-US" sz="2400" b="1" i="1">
                <a:latin typeface="Verdana" panose="020B0604030504040204" pitchFamily="34" charset="0"/>
              </a:rPr>
              <a:t>x + </a:t>
            </a:r>
            <a:r>
              <a:rPr lang="en-US" altLang="en-US" sz="2400" b="1">
                <a:latin typeface="Verdana" panose="020B0604030504040204" pitchFamily="34" charset="0"/>
              </a:rPr>
              <a:t>2</a:t>
            </a:r>
            <a:r>
              <a:rPr lang="en-US" altLang="en-US" sz="2400" b="1" i="1">
                <a:latin typeface="Verdana" panose="020B0604030504040204" pitchFamily="34" charset="0"/>
              </a:rPr>
              <a:t>y =</a:t>
            </a:r>
            <a:r>
              <a:rPr lang="en-US" altLang="en-US" sz="2400" b="1">
                <a:latin typeface="Verdana" panose="020B0604030504040204" pitchFamily="34" charset="0"/>
              </a:rPr>
              <a:t> 9</a:t>
            </a:r>
            <a:endParaRPr lang="en-US" altLang="en-US" sz="2400" b="1" i="1">
              <a:latin typeface="Verdana" panose="020B0604030504040204" pitchFamily="34" charset="0"/>
            </a:endParaRPr>
          </a:p>
        </p:txBody>
      </p:sp>
      <p:sp>
        <p:nvSpPr>
          <p:cNvPr id="6155" name="Text Box 25"/>
          <p:cNvSpPr txBox="1">
            <a:spLocks noChangeArrowheads="1"/>
          </p:cNvSpPr>
          <p:nvPr/>
        </p:nvSpPr>
        <p:spPr bwMode="auto">
          <a:xfrm>
            <a:off x="2422526" y="1479551"/>
            <a:ext cx="8169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92550" indent="-38925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Solve                            by substitution. 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3929064" y="2971800"/>
            <a:ext cx="3017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3</a:t>
            </a:r>
            <a:r>
              <a:rPr lang="en-US" altLang="en-US" sz="2400" i="1">
                <a:latin typeface="Verdana" panose="020B0604030504040204" pitchFamily="34" charset="0"/>
              </a:rPr>
              <a:t>x + </a:t>
            </a:r>
            <a:r>
              <a:rPr lang="en-US" altLang="en-US" sz="2400"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+ 16 </a:t>
            </a:r>
            <a:r>
              <a:rPr lang="en-US" altLang="en-US" sz="2400" i="1">
                <a:latin typeface="Verdana" panose="020B0604030504040204" pitchFamily="34" charset="0"/>
              </a:rPr>
              <a:t> = </a:t>
            </a:r>
            <a:r>
              <a:rPr lang="en-US" altLang="en-US" sz="2400">
                <a:latin typeface="Verdana" panose="020B0604030504040204" pitchFamily="34" charset="0"/>
              </a:rPr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71816" y="2587752"/>
            <a:ext cx="358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3.  Solve the equation.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B936C7-2D43-413B-8050-13D13BFF1448}"/>
              </a:ext>
            </a:extLst>
          </p:cNvPr>
          <p:cNvSpPr txBox="1"/>
          <p:nvPr/>
        </p:nvSpPr>
        <p:spPr>
          <a:xfrm>
            <a:off x="7788275" y="3424535"/>
            <a:ext cx="358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70C0"/>
                </a:solidFill>
              </a:rPr>
              <a:t>3. Resuelve la ecuación.  
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92" grpId="0"/>
      <p:bldP spid="543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5000" y="2362201"/>
            <a:ext cx="3613150" cy="466725"/>
            <a:chOff x="288" y="1776"/>
            <a:chExt cx="2276" cy="294"/>
          </a:xfrm>
        </p:grpSpPr>
        <p:sp>
          <p:nvSpPr>
            <p:cNvPr id="7185" name="Text Box 9"/>
            <p:cNvSpPr txBox="1">
              <a:spLocks noChangeArrowheads="1"/>
            </p:cNvSpPr>
            <p:nvPr/>
          </p:nvSpPr>
          <p:spPr bwMode="auto">
            <a:xfrm>
              <a:off x="288" y="1776"/>
              <a:ext cx="8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Step 4</a:t>
              </a:r>
            </a:p>
          </p:txBody>
        </p:sp>
        <p:sp>
          <p:nvSpPr>
            <p:cNvPr id="7186" name="Text Box 10"/>
            <p:cNvSpPr txBox="1">
              <a:spLocks noChangeArrowheads="1"/>
            </p:cNvSpPr>
            <p:nvPr/>
          </p:nvSpPr>
          <p:spPr bwMode="auto">
            <a:xfrm>
              <a:off x="1200" y="1782"/>
              <a:ext cx="13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–2</a:t>
              </a:r>
              <a:r>
                <a:rPr lang="en-US" altLang="en-US" sz="2400" i="1">
                  <a:solidFill>
                    <a:srgbClr val="3333FF"/>
                  </a:solidFill>
                  <a:latin typeface="Verdana" panose="020B0604030504040204" pitchFamily="34" charset="0"/>
                </a:rPr>
                <a:t>x</a:t>
              </a:r>
              <a:r>
                <a:rPr lang="en-US" altLang="en-US" sz="2400" i="1">
                  <a:latin typeface="Verdana" panose="020B0604030504040204" pitchFamily="34" charset="0"/>
                </a:rPr>
                <a:t> + y =</a:t>
              </a:r>
              <a:r>
                <a:rPr lang="en-US" altLang="en-US" sz="2400">
                  <a:latin typeface="Verdana" panose="020B0604030504040204" pitchFamily="34" charset="0"/>
                </a:rPr>
                <a:t> 8 </a:t>
              </a:r>
              <a:endParaRPr lang="en-US" altLang="en-US" sz="2400" i="1">
                <a:latin typeface="Verdana" panose="020B0604030504040204" pitchFamily="34" charset="0"/>
              </a:endParaRPr>
            </a:p>
          </p:txBody>
        </p:sp>
      </p:grp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840038" y="2971800"/>
            <a:ext cx="2646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–2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(–1)</a:t>
            </a:r>
            <a:r>
              <a:rPr lang="en-US" altLang="en-US" sz="2400" i="1">
                <a:latin typeface="Verdana" panose="020B0604030504040204" pitchFamily="34" charset="0"/>
              </a:rPr>
              <a:t> + y =</a:t>
            </a:r>
            <a:r>
              <a:rPr lang="en-US" altLang="en-US" sz="2400">
                <a:latin typeface="Verdana" panose="020B0604030504040204" pitchFamily="34" charset="0"/>
              </a:rPr>
              <a:t> 8 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3713163" y="3505200"/>
            <a:ext cx="168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y + </a:t>
            </a:r>
            <a:r>
              <a:rPr lang="en-US" altLang="en-US" sz="2400">
                <a:latin typeface="Verdana" panose="020B0604030504040204" pitchFamily="34" charset="0"/>
              </a:rPr>
              <a:t>2 = 8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657601" y="3960814"/>
            <a:ext cx="1806575" cy="915987"/>
            <a:chOff x="1392" y="2591"/>
            <a:chExt cx="1138" cy="577"/>
          </a:xfrm>
        </p:grpSpPr>
        <p:sp>
          <p:nvSpPr>
            <p:cNvPr id="7181" name="Text Box 15"/>
            <p:cNvSpPr txBox="1">
              <a:spLocks noChangeArrowheads="1"/>
            </p:cNvSpPr>
            <p:nvPr/>
          </p:nvSpPr>
          <p:spPr bwMode="auto">
            <a:xfrm>
              <a:off x="1756" y="2591"/>
              <a:ext cx="7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–2  –2</a:t>
              </a:r>
            </a:p>
          </p:txBody>
        </p:sp>
        <p:sp>
          <p:nvSpPr>
            <p:cNvPr id="7182" name="Line 16"/>
            <p:cNvSpPr>
              <a:spLocks noChangeShapeType="1"/>
            </p:cNvSpPr>
            <p:nvPr/>
          </p:nvSpPr>
          <p:spPr bwMode="auto">
            <a:xfrm>
              <a:off x="1392" y="2880"/>
              <a:ext cx="6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7"/>
            <p:cNvSpPr>
              <a:spLocks noChangeShapeType="1"/>
            </p:cNvSpPr>
            <p:nvPr/>
          </p:nvSpPr>
          <p:spPr bwMode="auto">
            <a:xfrm>
              <a:off x="2212" y="2867"/>
              <a:ext cx="284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Text Box 18"/>
            <p:cNvSpPr txBox="1">
              <a:spLocks noChangeArrowheads="1"/>
            </p:cNvSpPr>
            <p:nvPr/>
          </p:nvSpPr>
          <p:spPr bwMode="auto">
            <a:xfrm>
              <a:off x="1440" y="2880"/>
              <a:ext cx="10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y       = 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6</a:t>
              </a:r>
              <a:endParaRPr lang="en-US" altLang="en-US" sz="2400" i="1">
                <a:solidFill>
                  <a:srgbClr val="80008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1905000" y="5045075"/>
            <a:ext cx="127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Step 5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3946526" y="5045075"/>
            <a:ext cx="126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(</a:t>
            </a: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–1</a:t>
            </a:r>
            <a:r>
              <a:rPr lang="en-US" altLang="en-US" sz="2400" dirty="0">
                <a:latin typeface="Verdana" panose="020B0604030504040204" pitchFamily="34" charset="0"/>
              </a:rPr>
              <a:t>, </a:t>
            </a:r>
            <a:r>
              <a:rPr lang="en-US" altLang="en-US" sz="2400" dirty="0">
                <a:solidFill>
                  <a:srgbClr val="800080"/>
                </a:solidFill>
                <a:latin typeface="Verdana" panose="020B0604030504040204" pitchFamily="34" charset="0"/>
              </a:rPr>
              <a:t>6</a:t>
            </a:r>
            <a:r>
              <a:rPr lang="en-US" altLang="en-US" sz="2400" dirty="0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7176" name="AutoShape 23"/>
          <p:cNvSpPr>
            <a:spLocks/>
          </p:cNvSpPr>
          <p:nvPr/>
        </p:nvSpPr>
        <p:spPr bwMode="auto">
          <a:xfrm>
            <a:off x="3581400" y="12954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7177" name="Text Box 24"/>
          <p:cNvSpPr txBox="1">
            <a:spLocks noChangeArrowheads="1"/>
          </p:cNvSpPr>
          <p:nvPr/>
        </p:nvSpPr>
        <p:spPr bwMode="auto">
          <a:xfrm>
            <a:off x="3810000" y="1219200"/>
            <a:ext cx="229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–2</a:t>
            </a:r>
            <a:r>
              <a:rPr lang="en-US" altLang="en-US" sz="2400" b="1" i="1">
                <a:latin typeface="Verdana" panose="020B0604030504040204" pitchFamily="34" charset="0"/>
              </a:rPr>
              <a:t>x + y =</a:t>
            </a:r>
            <a:r>
              <a:rPr lang="en-US" altLang="en-US" sz="2400" b="1">
                <a:latin typeface="Verdana" panose="020B0604030504040204" pitchFamily="34" charset="0"/>
              </a:rPr>
              <a:t> 8 </a:t>
            </a:r>
            <a:endParaRPr lang="en-US" altLang="en-US" sz="2400" b="1" i="1">
              <a:latin typeface="Verdana" panose="020B0604030504040204" pitchFamily="34" charset="0"/>
            </a:endParaRPr>
          </a:p>
        </p:txBody>
      </p:sp>
      <p:sp>
        <p:nvSpPr>
          <p:cNvPr id="7178" name="Text Box 25"/>
          <p:cNvSpPr txBox="1">
            <a:spLocks noChangeArrowheads="1"/>
          </p:cNvSpPr>
          <p:nvPr/>
        </p:nvSpPr>
        <p:spPr bwMode="auto">
          <a:xfrm>
            <a:off x="3857626" y="1676400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3</a:t>
            </a:r>
            <a:r>
              <a:rPr lang="en-US" altLang="en-US" sz="2400" b="1" i="1" dirty="0">
                <a:latin typeface="Verdana" panose="020B0604030504040204" pitchFamily="34" charset="0"/>
              </a:rPr>
              <a:t>x + </a:t>
            </a:r>
            <a:r>
              <a:rPr lang="en-US" altLang="en-US" sz="2400" b="1" dirty="0">
                <a:latin typeface="Verdana" panose="020B0604030504040204" pitchFamily="34" charset="0"/>
              </a:rPr>
              <a:t>2</a:t>
            </a:r>
            <a:r>
              <a:rPr lang="en-US" altLang="en-US" sz="2400" b="1" i="1" dirty="0">
                <a:latin typeface="Verdana" panose="020B0604030504040204" pitchFamily="34" charset="0"/>
              </a:rPr>
              <a:t>y =</a:t>
            </a:r>
            <a:r>
              <a:rPr lang="en-US" altLang="en-US" sz="2400" b="1" dirty="0">
                <a:latin typeface="Verdana" panose="020B0604030504040204" pitchFamily="34" charset="0"/>
              </a:rPr>
              <a:t> 9</a:t>
            </a:r>
            <a:endParaRPr lang="en-US" altLang="en-US" sz="2400" b="1" i="1" dirty="0">
              <a:latin typeface="Verdana" panose="020B0604030504040204" pitchFamily="34" charset="0"/>
            </a:endParaRPr>
          </a:p>
        </p:txBody>
      </p:sp>
      <p:sp>
        <p:nvSpPr>
          <p:cNvPr id="7179" name="Text Box 26"/>
          <p:cNvSpPr txBox="1">
            <a:spLocks noChangeArrowheads="1"/>
          </p:cNvSpPr>
          <p:nvPr/>
        </p:nvSpPr>
        <p:spPr bwMode="auto">
          <a:xfrm>
            <a:off x="2422526" y="1479551"/>
            <a:ext cx="8169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75" indent="-3889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864606" y="2483405"/>
                <a:ext cx="5759012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457200" indent="-457200">
                  <a:buAutoNum type="arabicPeriod" startAt="4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Substitute</m:t>
                    </m:r>
                    <m: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value</m:t>
                    </m:r>
                    <m: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variable</m:t>
                    </m:r>
                  </m:oMath>
                </a14:m>
                <a:endParaRPr lang="en-US" sz="2400" b="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into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either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equation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determine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other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400" b="0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variable. You </a:t>
                </a:r>
                <a:r>
                  <a:rPr lang="en-US" sz="2400" b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could substitute into y=  also.  </a:t>
                </a:r>
                <a:endParaRPr lang="en-US" sz="2400" b="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606" y="2483405"/>
                <a:ext cx="5759012" cy="1107996"/>
              </a:xfrm>
              <a:prstGeom prst="rect">
                <a:avLst/>
              </a:prstGeom>
              <a:blipFill>
                <a:blip r:embed="rId2"/>
                <a:stretch>
                  <a:fillRect l="-3175" t="-7692" r="-2328" b="-15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56604" y="5086776"/>
            <a:ext cx="493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5.  Write the solution as a coordinate pair.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A9AD12B-7BA9-4F40-9FCC-E63AE56516C9}"/>
                  </a:ext>
                </a:extLst>
              </p:cNvPr>
              <p:cNvSpPr txBox="1"/>
              <p:nvPr/>
            </p:nvSpPr>
            <p:spPr>
              <a:xfrm>
                <a:off x="5879846" y="3572033"/>
                <a:ext cx="5589673" cy="18466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cualquiera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las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ecuaciones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Sustituir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el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valor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la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variable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variable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 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determinar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otras</m:t>
                      </m:r>
                      <m:r>
                        <a:rPr lang="es-ES" sz="24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A9AD12B-7BA9-4F40-9FCC-E63AE5651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846" y="3572033"/>
                <a:ext cx="5589673" cy="1846659"/>
              </a:xfrm>
              <a:prstGeom prst="rect">
                <a:avLst/>
              </a:prstGeom>
              <a:blipFill>
                <a:blip r:embed="rId3"/>
                <a:stretch>
                  <a:fillRect l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7845B0CB-0528-47ED-9BD5-4020AFA6EF37}"/>
              </a:ext>
            </a:extLst>
          </p:cNvPr>
          <p:cNvSpPr txBox="1"/>
          <p:nvPr/>
        </p:nvSpPr>
        <p:spPr>
          <a:xfrm>
            <a:off x="5752844" y="5917773"/>
            <a:ext cx="493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>
                <a:solidFill>
                  <a:srgbClr val="0070C0"/>
                </a:solidFill>
              </a:rPr>
              <a:t>5. Escriba la solución como un par de coordenadas.  
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10" grpId="0"/>
      <p:bldP spid="55315" grpId="0"/>
      <p:bldP spid="55316" grpId="0"/>
      <p:bldP spid="4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/>
          </p:cNvSpPr>
          <p:nvPr/>
        </p:nvSpPr>
        <p:spPr bwMode="auto">
          <a:xfrm>
            <a:off x="3581400" y="12954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810000" y="1219200"/>
            <a:ext cx="229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–2</a:t>
            </a:r>
            <a:r>
              <a:rPr lang="en-US" altLang="en-US" sz="2400" b="1" i="1">
                <a:latin typeface="Verdana" panose="020B0604030504040204" pitchFamily="34" charset="0"/>
              </a:rPr>
              <a:t>x + y =</a:t>
            </a:r>
            <a:r>
              <a:rPr lang="en-US" altLang="en-US" sz="2400" b="1">
                <a:latin typeface="Verdana" panose="020B0604030504040204" pitchFamily="34" charset="0"/>
              </a:rPr>
              <a:t> 8 </a:t>
            </a:r>
            <a:endParaRPr lang="en-US" altLang="en-US" sz="2400" b="1" i="1">
              <a:latin typeface="Verdana" panose="020B0604030504040204" pitchFamily="34" charset="0"/>
            </a:endParaRP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857626" y="1676400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3</a:t>
            </a:r>
            <a:r>
              <a:rPr lang="en-US" altLang="en-US" sz="2400" b="1" i="1">
                <a:latin typeface="Verdana" panose="020B0604030504040204" pitchFamily="34" charset="0"/>
              </a:rPr>
              <a:t>x + </a:t>
            </a:r>
            <a:r>
              <a:rPr lang="en-US" altLang="en-US" sz="2400" b="1">
                <a:latin typeface="Verdana" panose="020B0604030504040204" pitchFamily="34" charset="0"/>
              </a:rPr>
              <a:t>2</a:t>
            </a:r>
            <a:r>
              <a:rPr lang="en-US" altLang="en-US" sz="2400" b="1" i="1">
                <a:latin typeface="Verdana" panose="020B0604030504040204" pitchFamily="34" charset="0"/>
              </a:rPr>
              <a:t>y =</a:t>
            </a:r>
            <a:r>
              <a:rPr lang="en-US" altLang="en-US" sz="2400" b="1">
                <a:latin typeface="Verdana" panose="020B0604030504040204" pitchFamily="34" charset="0"/>
              </a:rPr>
              <a:t> 9</a:t>
            </a:r>
            <a:endParaRPr lang="en-US" altLang="en-US" sz="2400" b="1" i="1">
              <a:latin typeface="Verdana" panose="020B0604030504040204" pitchFamily="34" charset="0"/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422526" y="1479551"/>
            <a:ext cx="8169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94138" indent="-38941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Solve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752601" y="2819401"/>
            <a:ext cx="8588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Verdana" panose="020B0604030504040204" pitchFamily="34" charset="0"/>
              </a:rPr>
              <a:t>Check   </a:t>
            </a:r>
            <a:r>
              <a:rPr lang="en-US" altLang="en-US" sz="2400">
                <a:latin typeface="Verdana" panose="020B0604030504040204" pitchFamily="34" charset="0"/>
              </a:rPr>
              <a:t>Substitute (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–1, 6</a:t>
            </a:r>
            <a:r>
              <a:rPr lang="en-US" altLang="en-US" sz="2400">
                <a:latin typeface="Verdana" panose="020B0604030504040204" pitchFamily="34" charset="0"/>
              </a:rPr>
              <a:t>) into both equations in the system.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895601" y="3429000"/>
            <a:ext cx="3014663" cy="1860550"/>
            <a:chOff x="912" y="2400"/>
            <a:chExt cx="1899" cy="1172"/>
          </a:xfrm>
        </p:grpSpPr>
        <p:sp>
          <p:nvSpPr>
            <p:cNvPr id="8208" name="Text Box 18"/>
            <p:cNvSpPr txBox="1">
              <a:spLocks noChangeArrowheads="1"/>
            </p:cNvSpPr>
            <p:nvPr/>
          </p:nvSpPr>
          <p:spPr bwMode="auto">
            <a:xfrm>
              <a:off x="1323" y="2400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3</a:t>
              </a:r>
              <a:r>
                <a:rPr lang="en-US" altLang="en-US" sz="2400" i="1">
                  <a:solidFill>
                    <a:srgbClr val="3333FF"/>
                  </a:solidFill>
                  <a:latin typeface="Verdana" panose="020B0604030504040204" pitchFamily="34" charset="0"/>
                </a:rPr>
                <a:t>x </a:t>
              </a:r>
              <a:r>
                <a:rPr lang="en-US" altLang="en-US" sz="2400" i="1">
                  <a:latin typeface="Verdana" panose="020B0604030504040204" pitchFamily="34" charset="0"/>
                </a:rPr>
                <a:t>+ </a:t>
              </a:r>
              <a:r>
                <a:rPr lang="en-US" altLang="en-US" sz="2400">
                  <a:latin typeface="Verdana" panose="020B0604030504040204" pitchFamily="34" charset="0"/>
                </a:rPr>
                <a:t>2</a:t>
              </a:r>
              <a:r>
                <a:rPr lang="en-US" altLang="en-US" sz="2400" i="1">
                  <a:solidFill>
                    <a:srgbClr val="800080"/>
                  </a:solidFill>
                  <a:latin typeface="Verdana" panose="020B0604030504040204" pitchFamily="34" charset="0"/>
                </a:rPr>
                <a:t>y</a:t>
              </a:r>
              <a:r>
                <a:rPr lang="en-US" altLang="en-US" sz="2400" i="1">
                  <a:solidFill>
                    <a:srgbClr val="3333FF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400" i="1">
                  <a:latin typeface="Verdana" panose="020B0604030504040204" pitchFamily="34" charset="0"/>
                </a:rPr>
                <a:t>=</a:t>
              </a:r>
              <a:r>
                <a:rPr lang="en-US" altLang="en-US" sz="2400" i="1">
                  <a:solidFill>
                    <a:srgbClr val="3333FF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9</a:t>
              </a:r>
              <a:r>
                <a:rPr lang="en-US" altLang="en-US" sz="2400" i="1">
                  <a:latin typeface="Verdana" panose="020B0604030504040204" pitchFamily="34" charset="0"/>
                </a:rPr>
                <a:t> </a:t>
              </a: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8209" name="Text Box 19"/>
            <p:cNvSpPr txBox="1">
              <a:spLocks noChangeArrowheads="1"/>
            </p:cNvSpPr>
            <p:nvPr/>
          </p:nvSpPr>
          <p:spPr bwMode="auto">
            <a:xfrm>
              <a:off x="912" y="2739"/>
              <a:ext cx="16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3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(–1)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+ 2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(6)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   </a:t>
              </a:r>
              <a:r>
                <a:rPr lang="en-US" altLang="en-US" sz="2400">
                  <a:latin typeface="Verdana" panose="020B0604030504040204" pitchFamily="34" charset="0"/>
                </a:rPr>
                <a:t>9</a:t>
              </a:r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>
              <a:off x="1536" y="2676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21"/>
            <p:cNvSpPr>
              <a:spLocks noChangeShapeType="1"/>
            </p:cNvSpPr>
            <p:nvPr/>
          </p:nvSpPr>
          <p:spPr bwMode="auto">
            <a:xfrm>
              <a:off x="2304" y="2688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Rectangle 22"/>
            <p:cNvSpPr>
              <a:spLocks noChangeArrowheads="1"/>
            </p:cNvSpPr>
            <p:nvPr/>
          </p:nvSpPr>
          <p:spPr bwMode="auto">
            <a:xfrm>
              <a:off x="2544" y="3264"/>
              <a:ext cx="2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</a:t>
              </a:r>
            </a:p>
          </p:txBody>
        </p:sp>
        <p:sp>
          <p:nvSpPr>
            <p:cNvPr id="8213" name="Text Box 23"/>
            <p:cNvSpPr txBox="1">
              <a:spLocks noChangeArrowheads="1"/>
            </p:cNvSpPr>
            <p:nvPr/>
          </p:nvSpPr>
          <p:spPr bwMode="auto">
            <a:xfrm>
              <a:off x="1248" y="3024"/>
              <a:ext cx="13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–3 + 12     9</a:t>
              </a:r>
            </a:p>
          </p:txBody>
        </p:sp>
        <p:sp>
          <p:nvSpPr>
            <p:cNvPr id="8214" name="Text Box 24"/>
            <p:cNvSpPr txBox="1">
              <a:spLocks noChangeArrowheads="1"/>
            </p:cNvSpPr>
            <p:nvPr/>
          </p:nvSpPr>
          <p:spPr bwMode="auto">
            <a:xfrm>
              <a:off x="1910" y="3284"/>
              <a:ext cx="7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9     9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553200" y="3429000"/>
            <a:ext cx="3233738" cy="1905000"/>
            <a:chOff x="3216" y="2400"/>
            <a:chExt cx="2037" cy="1200"/>
          </a:xfrm>
        </p:grpSpPr>
        <p:sp>
          <p:nvSpPr>
            <p:cNvPr id="8201" name="Text Box 11"/>
            <p:cNvSpPr txBox="1">
              <a:spLocks noChangeArrowheads="1"/>
            </p:cNvSpPr>
            <p:nvPr/>
          </p:nvSpPr>
          <p:spPr bwMode="auto">
            <a:xfrm>
              <a:off x="3669" y="2400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–2</a:t>
              </a:r>
              <a:r>
                <a:rPr lang="en-US" altLang="en-US" sz="2400" i="1">
                  <a:solidFill>
                    <a:srgbClr val="3333FF"/>
                  </a:solidFill>
                  <a:latin typeface="Verdana" panose="020B0604030504040204" pitchFamily="34" charset="0"/>
                </a:rPr>
                <a:t>x</a:t>
              </a:r>
              <a:r>
                <a:rPr lang="en-US" altLang="en-US" sz="2400" i="1">
                  <a:solidFill>
                    <a:srgbClr val="800080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400" i="1">
                  <a:latin typeface="Verdana" panose="020B0604030504040204" pitchFamily="34" charset="0"/>
                </a:rPr>
                <a:t>+</a:t>
              </a:r>
              <a:r>
                <a:rPr lang="en-US" altLang="en-US" sz="2400">
                  <a:latin typeface="Verdana" panose="020B0604030504040204" pitchFamily="34" charset="0"/>
                </a:rPr>
                <a:t> </a:t>
              </a:r>
              <a:r>
                <a:rPr lang="en-US" altLang="en-US" sz="2400" i="1">
                  <a:solidFill>
                    <a:srgbClr val="800080"/>
                  </a:solidFill>
                  <a:latin typeface="Verdana" panose="020B0604030504040204" pitchFamily="34" charset="0"/>
                </a:rPr>
                <a:t>y </a:t>
              </a:r>
              <a:r>
                <a:rPr lang="en-US" altLang="en-US" sz="2400" i="1">
                  <a:latin typeface="Verdana" panose="020B0604030504040204" pitchFamily="34" charset="0"/>
                </a:rPr>
                <a:t>= </a:t>
              </a:r>
              <a:r>
                <a:rPr lang="en-US" altLang="en-US" sz="2400">
                  <a:latin typeface="Verdana" panose="020B0604030504040204" pitchFamily="34" charset="0"/>
                </a:rPr>
                <a:t>8</a:t>
              </a:r>
            </a:p>
          </p:txBody>
        </p:sp>
        <p:sp>
          <p:nvSpPr>
            <p:cNvPr id="8202" name="Text Box 12"/>
            <p:cNvSpPr txBox="1">
              <a:spLocks noChangeArrowheads="1"/>
            </p:cNvSpPr>
            <p:nvPr/>
          </p:nvSpPr>
          <p:spPr bwMode="auto">
            <a:xfrm>
              <a:off x="3216" y="2736"/>
              <a:ext cx="17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–2</a:t>
              </a:r>
              <a:r>
                <a:rPr lang="en-US" altLang="en-US" sz="2400">
                  <a:solidFill>
                    <a:srgbClr val="3333FF"/>
                  </a:solidFill>
                  <a:latin typeface="Verdana" panose="020B0604030504040204" pitchFamily="34" charset="0"/>
                </a:rPr>
                <a:t>(–1)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+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 (6)    </a:t>
              </a:r>
              <a:r>
                <a:rPr lang="en-US" altLang="en-US" sz="2400">
                  <a:latin typeface="Verdana" panose="020B0604030504040204" pitchFamily="34" charset="0"/>
                </a:rPr>
                <a:t>8</a:t>
              </a:r>
            </a:p>
          </p:txBody>
        </p:sp>
        <p:sp>
          <p:nvSpPr>
            <p:cNvPr id="8203" name="Text Box 13"/>
            <p:cNvSpPr txBox="1">
              <a:spLocks noChangeArrowheads="1"/>
            </p:cNvSpPr>
            <p:nvPr/>
          </p:nvSpPr>
          <p:spPr bwMode="auto">
            <a:xfrm>
              <a:off x="4176" y="3312"/>
              <a:ext cx="8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   8    8</a:t>
              </a:r>
            </a:p>
          </p:txBody>
        </p:sp>
        <p:sp>
          <p:nvSpPr>
            <p:cNvPr id="8204" name="Line 14"/>
            <p:cNvSpPr>
              <a:spLocks noChangeShapeType="1"/>
            </p:cNvSpPr>
            <p:nvPr/>
          </p:nvSpPr>
          <p:spPr bwMode="auto">
            <a:xfrm>
              <a:off x="4656" y="2679"/>
              <a:ext cx="0" cy="8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Rectangle 15"/>
            <p:cNvSpPr>
              <a:spLocks noChangeArrowheads="1"/>
            </p:cNvSpPr>
            <p:nvPr/>
          </p:nvSpPr>
          <p:spPr bwMode="auto">
            <a:xfrm>
              <a:off x="4944" y="3312"/>
              <a:ext cx="2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</a:t>
              </a:r>
            </a:p>
          </p:txBody>
        </p:sp>
        <p:sp>
          <p:nvSpPr>
            <p:cNvPr id="8206" name="Line 16"/>
            <p:cNvSpPr>
              <a:spLocks noChangeShapeType="1"/>
            </p:cNvSpPr>
            <p:nvPr/>
          </p:nvSpPr>
          <p:spPr bwMode="auto">
            <a:xfrm>
              <a:off x="3792" y="2679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Text Box 26"/>
            <p:cNvSpPr txBox="1">
              <a:spLocks noChangeArrowheads="1"/>
            </p:cNvSpPr>
            <p:nvPr/>
          </p:nvSpPr>
          <p:spPr bwMode="auto">
            <a:xfrm>
              <a:off x="3771" y="3024"/>
              <a:ext cx="1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2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+</a:t>
              </a:r>
              <a:r>
                <a:rPr lang="en-US" altLang="en-US" sz="2400">
                  <a:solidFill>
                    <a:srgbClr val="800080"/>
                  </a:solidFill>
                  <a:latin typeface="Verdana" panose="020B0604030504040204" pitchFamily="34" charset="0"/>
                </a:rPr>
                <a:t> (6)    </a:t>
              </a:r>
              <a:r>
                <a:rPr lang="en-US" altLang="en-US" sz="2400">
                  <a:latin typeface="Verdana" panose="020B060403050404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636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088E789-9FC9-41A9-8EA6-F84EDEFEBF00}"/>
                  </a:ext>
                </a:extLst>
              </p:cNvPr>
              <p:cNvSpPr txBox="1"/>
              <p:nvPr/>
            </p:nvSpPr>
            <p:spPr>
              <a:xfrm>
                <a:off x="3890772" y="1083564"/>
                <a:ext cx="434395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088E789-9FC9-41A9-8EA6-F84EDEFEB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72" y="1083564"/>
                <a:ext cx="4343952" cy="369332"/>
              </a:xfrm>
              <a:prstGeom prst="rect">
                <a:avLst/>
              </a:prstGeom>
              <a:blipFill>
                <a:blip r:embed="rId2"/>
                <a:stretch>
                  <a:fillRect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82B917E-6BE9-42B6-BF2C-21462E45DA0D}"/>
              </a:ext>
            </a:extLst>
          </p:cNvPr>
          <p:cNvSpPr txBox="1"/>
          <p:nvPr/>
        </p:nvSpPr>
        <p:spPr>
          <a:xfrm>
            <a:off x="3617976" y="1777552"/>
            <a:ext cx="495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Both are solved for y.  Substitute the expression in the place of the other y.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55004B-FCF6-454E-97C5-1F40184B829F}"/>
                  </a:ext>
                </a:extLst>
              </p:cNvPr>
              <p:cNvSpPr txBox="1"/>
              <p:nvPr/>
            </p:nvSpPr>
            <p:spPr>
              <a:xfrm>
                <a:off x="4427393" y="3302537"/>
                <a:ext cx="275618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−2=−4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55004B-FCF6-454E-97C5-1F40184B8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393" y="3302537"/>
                <a:ext cx="2756189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5D09B7-D0C8-440F-874D-61D1145F4BA0}"/>
                  </a:ext>
                </a:extLst>
              </p:cNvPr>
              <p:cNvSpPr txBox="1"/>
              <p:nvPr/>
            </p:nvSpPr>
            <p:spPr>
              <a:xfrm>
                <a:off x="4831350" y="4093367"/>
                <a:ext cx="156088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5D09B7-D0C8-440F-874D-61D1145F4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350" y="4093367"/>
                <a:ext cx="1560881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E40F8F-5E90-4287-9419-1B94065B5BA4}"/>
                  </a:ext>
                </a:extLst>
              </p:cNvPr>
              <p:cNvSpPr txBox="1"/>
              <p:nvPr/>
            </p:nvSpPr>
            <p:spPr>
              <a:xfrm>
                <a:off x="5049185" y="4956679"/>
                <a:ext cx="111258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E40F8F-5E90-4287-9419-1B94065B5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185" y="4956679"/>
                <a:ext cx="1112586" cy="369332"/>
              </a:xfrm>
              <a:prstGeom prst="rect">
                <a:avLst/>
              </a:prstGeom>
              <a:blipFill>
                <a:blip r:embed="rId5"/>
                <a:stretch>
                  <a:fillRect r="-546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061983-639C-478A-8DB1-14F143689A2F}"/>
                  </a:ext>
                </a:extLst>
              </p:cNvPr>
              <p:cNvSpPr txBox="1"/>
              <p:nvPr/>
            </p:nvSpPr>
            <p:spPr>
              <a:xfrm>
                <a:off x="5113304" y="5681491"/>
                <a:ext cx="92311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061983-639C-478A-8DB1-14F143689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304" y="5681491"/>
                <a:ext cx="923115" cy="369332"/>
              </a:xfrm>
              <a:prstGeom prst="rect">
                <a:avLst/>
              </a:prstGeom>
              <a:blipFill>
                <a:blip r:embed="rId6"/>
                <a:stretch>
                  <a:fillRect r="-1325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04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652</TotalTime>
  <Words>859</Words>
  <Application>Microsoft Office PowerPoint</Application>
  <PresentationFormat>Widescreen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 Black</vt:lpstr>
      <vt:lpstr>Calibri</vt:lpstr>
      <vt:lpstr>Cambria Math</vt:lpstr>
      <vt:lpstr>Century Gothic</vt:lpstr>
      <vt:lpstr>Times</vt:lpstr>
      <vt:lpstr>Times New Roman</vt:lpstr>
      <vt:lpstr>Verdana</vt:lpstr>
      <vt:lpstr>Wingdings</vt:lpstr>
      <vt:lpstr>Wingdings 3</vt:lpstr>
      <vt:lpstr>Wisp</vt:lpstr>
      <vt:lpstr>Solving Systems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Systems of Equations</dc:title>
  <dc:creator>ALISON DOOLIN</dc:creator>
  <cp:lastModifiedBy>ALISON DOOLIN</cp:lastModifiedBy>
  <cp:revision>18</cp:revision>
  <cp:lastPrinted>2022-01-07T15:56:04Z</cp:lastPrinted>
  <dcterms:created xsi:type="dcterms:W3CDTF">2020-10-18T22:56:18Z</dcterms:created>
  <dcterms:modified xsi:type="dcterms:W3CDTF">2023-01-06T19:59:22Z</dcterms:modified>
</cp:coreProperties>
</file>