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63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2T22:59:09.021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0 282 0,'25'0'219,"1"-26"-219,-1 26 15,0 0 1,26 0-16,-25-25 15,24-1-15,1 26 16,0-25-16,25 25 0,-25 0 16,0 0-16,-26 0 15,51 0-15,-50 0 16,25 0-16,-26 0 16,0 0-1,26 0-15,-25 0 31,-1 0-15,0 0 15,1 0-15,-1 0 15,26 0 0,-26 0-15,1 0 15,-1 0-15,1 0 15,-1 0-15,0 0-1,1 0 1,-1 0 0,1 0 15,-1 0 0,0 0 0,1 0 16,-1 0-47,1 0 16,-1 0 0,0 0-16,1 0 31,-1 0-31,1 0 15,-1 0-15,0 25 0,1-25 16,25 0-16,-26 0 16,26 0-1,-26 0-15,77 0 16,-77 0 0,1 0-16,-1 0 15,26 0 1,-26 0-16,26 0 15,-26 0-15,1 0 16,-1 0 0,1 0-1,24 26-15,-24-26 32,-1 0-17,1 0-15,-1 0 47,0 0-47,26 0 31,-25 0-15,-1 0 15,0 0-15,1 0-1,-1 0-15,1 0 16,-1 0-16,0 0 16,1 0-1,-1 0 1,1 0-16,24 0 16,-24 0-1,25 0-15,-26 0 16,26 0-16,-26 0 15,1 0-15,24 25 16,-24-25-16,-1 0 16,1 0-16,-1 0 15,0 0 17,26 0-32,-25 0 31,-1 0-16,0 0 1,1 0-16,-1 0 31,26 0-15,-26 0 0,1 0-16,-1 0 15,1 0 1,-1 0-1,26 0 1,-26 0 0,1 0-1,-1 0 1,0 0 0,1 0-16,-1 0 15,1 0 1,-1 0-16,0 0 15,1 0-15,-1 0 16,1-25 0,-1 25-1,0 0-15,1 0 16,-1 0 0,1-26-1,-1 26-15,0 0 0,1 0 16,25 0-1,-51-25-15,25 25 16,0 0-16,1 0 16,-1 0-1,1 0-15,-1 0 16,0 0 0,1 0-1,-1 0 1,1 0-16,-1-25 31,0 25-31,1-77 0,50 77 16,-25-50-16,-26 24 15,1 26 376,-1 0-375,0 0-1,1 0-15,-1 26 16,51-26-1,-50 0 1,-1 0-16,1 0 16,-1 0-1,0 0-15,26 0 16,-25 0-16,-1 0 16,0 0-1,1 0 1,-1 0-16,1 0 15,-1 0-15,26 25 0,-26-25 16,1 0 0,-1 0-1,0 0 1,26 0 0,-25 0-1,-26 25-15,25-25 16,0 0-1,1 0 1,-1 0-16,26 0 16,-26 26-1,1-26 1,-1 0 0,1 0 15,-1 0-16,26 0 1,-26 0 15,-25 25-15,26-25 15,-1 0 0,0 0 1,-25 26-17,26-26 17,-1 0-17,1 0 16,-1 0 1,0 0-1,1 0 16,-1 0-32,1 0 17,-1 0-1,0 0 0,1 0 0,-1 0 1,1 0 61,-1 0 579,0 0-656,1 0 0,25 25-16,-26-25 0,0 0 15,1 0-15,-26 25 16,25-25-16,1 0 15,-1 0-15,0 0 16,26 0 0,-25 0-1,-1 0-15,0 0 16,1 0-16,-1 0 16,26 0-1,0 0 1,-26 0-16,1 0 15,-1 0-15,0 0 0,26 0 16,-25 0-16,24 0 16,-24 0-1,50 0 1,-51 0-16,1 0 16,25 0-16,-26 0 0,51 0 15,-50 0-15,-1 0 16,26 0-16,-26 0 15,1 0-15,24 0 16,-50 26-16,26-26 16,-1 0-16,1 0 15,-1 0-15,0 0 16,26 0 0,-25 25-16,-1-25 31,0 0-31,1 0 15,-1 0 1,1 0-16,-1 0 0,0 0 16,26 0-1,-25 0-15,-1 0 16,0 0-16,1 0 16,25 0-16,-26 0 15,0 0-15,1 0 16,-1 0-16,51 0 15,-50 0 1,25 0 0,-1 0-1,27 0-15,-52 0 16,26 0-16,-26 0 16,26 0-16,-26 0 15,1 0-15,-1 0 16,1 0-1,24 0-15,27 0 16,-52 0 0,26 0-16,-26 0 0,1 0 15,50 0-15,-51 0 16,26 0-16,-26 0 16,1 0-1,-1 0-15,1 0 16,-1 0 15,0 0 32,-25-25-63,26 25 453,25 0-438,-26 0-15,0 0 16,1 0 0,-1 0-16,1 25 15,-1-25 16,0 0-15,-25 26 0,26-26 31,-26 25-47,25-25 15,-25 25 48,26-25-48,-26 26 17,25-26-1,-25 25 16,0 1 0,0-1 46,0 0-30,0 1-32,0-1-15,-25-25-1,25 26 1,-26 24-16,1-50 16,-1 0-16,1 0 31,-26 26-16,26-26 1,25 25 0,-26-25-16,1 0 15,0 0 1,-1 0 0,26 26-16,-25-26 15,-1 0-15,1 25 16,0-25-1,-1 25 1,1-25 0,-1 0-16,1 0 15,0 0-15,-1 0 16,1 0 0,-1 0-1,26 51-15,-25-51 16,-51 0-16,25 0 15,26 0-15,-26 0 16,-25 0-16,50 0 16,-50 0-16,0-25 15,0 25-15,25 0 16,-25 0-16,25 0 16,0 0-16,0 0 0,26 0 15,-1 0-15,-24 0 16,24 0-16,1 0 15,-1 0 1,1 0-16,0 0 16,-1 0-16,-25 0 15,26 0 1,0 0 15,-1 0 0,1 0-15,-1 0 15,-24 0-15,24 0 15,1 0-31,-1 0 16,1 0-1,0 0-15,-52 0 16,52 0 0,0 0-16,-1 0 0,-25 0 15,26 0-15,0 0 16,-1 0-16,1 0 16,-1 0-16,1 0 31,0 0-31,-1 0 15,-25 0 1,26 0 0,0 0-1,-1 0-15,1 0 16,-1 0 0,1 0-16,-26 0 15,26 0 1,-1 0-16,1 0 15,-26 0 1,0 0 0,26 0-16,0 0 15,-1 0-15,1 0 0,-1 0 16,1 0-16,0 0 16,-1-26-16,1 26 15,-1 0 1,1 0-16,0 0 15,-1 0 1,1 0 0,-1 0 15,1 0-15,0 0-16,-1 0 15,1 0-15,-1 0 16,-24 0-1,24 0 1,1 0-16,-1 0 16,1 0-16,-26 0 15,0 0-15,26 0 16,0 0-16,-26 0 0,0 0 16,0 0-16,-25 0 15,25 0-15,-25 0 16,25 0-16,-25 0 15,51 0-15,-52 0 16,52 0-16,-26 0 16,26 0-16,-1 0 0,1 0 15,-26 0-15,26 0 16,-1 0-16,-24 0 16,24 0-1,-25 0 1,26 0-16,0 0 15,-1 0-15,1 0 47,-1 0-15,1 0-32,0 0 15,-1 0 1,1 0-16,-1 0 15,1 0 1,0 0 0,-1 0-16,-25 51 15,1-51-15,-1 0 0,25 0 16,-24 0-16,24 0 16,-25 0-16,1 0 15,24 0-15,-25 0 16,1 0-16,-1 0 15,0 0-15,26 0 0,-26 0 16,-25 0-16,50 0 16,-25 0-16,1 0 15,-1 0 1,25 0 0,1 0-16,0 0 15,-1 0 1,1 0-16,-26 0 15,26 0 1,-1 0-16,1 0 16,-1 0-1,1 0-15,-26 0 16,26 0-16,-1 0 0,1 0 16,-26 0-16,26 0 15,-51 0-15,50 0 16,1 0-16,-1 0 15,1 0-15,0 0 16,-26 0-16,25 0 16,1 0-16,0 0 15,-1 0 1,1 0-16,-26 0 16,26 0-1,-1 0-15,1 0 16,-26-25-16,26 25 15,-1 0-15,-25 0 16,26 0-16,-26-26 16,26 26-1,-51 0 1,50 0-16,1 0 0,-1 0 16,1 0-16,0 0 15,-26 0-15,25 0 16,1 0-1,0 0 1,-1-25-16,1 25 16,-26-25-16,26 25 15,-1-26 1,1 26-16,-1 0 16,1 0-1,-26 0 1,26 0-16,-1 0 15,1 0-15,0 0 16,25-25-16,-26 25 16,1 0-16,-26-26 15,26 26 1,-1 0 0,1 0-16,-1 0 15,1 0-15,0 0 16,-1-25-16,1 25 15,-1 0-15,1 0 47,25-25-47,-25 25 0,-1 0 47,1 0-16,-1 0-31,1 0 16,0 0 0,-1 0-16,1 0 47,-1 0-32,1 0-15,0 0 31,-1 0-15,1 0 0,-1 0-1,1 0 17,0 0-17,-1 0-15,1 0 31,-26 0-15,26 0 0,-1 0-1,1 0 32,-1 0-47,1 0 16,-26 0-1,26 0 17,-1 0-17,1 0 1,0 0 15,-1 0-15,-25 0 15,26 0-15,0 0 15,-1 0-15,1 0 30,-1 0 1,1 0-15,0 0-1,-1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2T22:59:46.881"/>
    </inkml:context>
    <inkml:brush xml:id="br0">
      <inkml:brushProperty name="width" value="0.33333" units="cm"/>
      <inkml:brushProperty name="height" value="0.66667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0,'25'0'63,"0"0"-47,1 0-1,-1 0 16,1 0-31,-26 25 16,25-25 0,0 0-16,1 26 15,-1-26-15,1 25 16,-1-25 0,0 0-16,1 0 15,-1 0 1,1 0-16,-1 0 15,0 0-15,1 0 16,-1 0 0,1 26-16,24-26 15,-24 0 1,-1 0-16,-25 25 16,26-25-16,-1 0 15,0 0-15,26 0 31,-25 0-31,-1 0 16,0 0-16,1 0 31,-1 0-31,1 0 32,24 0-32,-24 0 15,-1 0 1,1 0-1,-1 0 17,0 0-17,26 0 17,-25 0-17,-1 0 32,0 0-31,1 0 15,-1 0 0,1 0-31,-1 0 31,0 0-31,1 0 16,-1 0 15,1 0-31,-1 0 16,0 0-16,1 0 16,-1 0-16,1 0 15,-1-25-15,0 25 16,26 0-16,-25 0 15,-1 0 1,0 0-16,1 0 16,-1 0-16,1 0 15,-1 0 1,0 0 0,26 0-16,-25 0 15,-1 0 1,0 0-1,1 0-15,-1 0 32,26 0-1,-26 0-15,1 0 30,-1 0 1,1 0 0,-1 0-31,0 0 15,1 0 16,-1 0-16,1 0 32,-1 0-48,0 0 17,1 0 30,-1 0 32,1 0-47,-1 0-32,0 0 1,1 0 46,-1 0-30,1 0 30,-26 25 1,25-25 62,0 0-63,1 0-15,-1 0-16,1 0 1,-1 0 46,-25 25-63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2T22:59:51.609"/>
    </inkml:context>
    <inkml:brush xml:id="br0">
      <inkml:brushProperty name="width" value="0.33333" units="cm"/>
      <inkml:brushProperty name="height" value="0.66667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18 0,'0'25'31,"25"-25"47,1 0-31,-1 0 0,0 0-16,1 0-15,-1 0 15,1 0-31,-1 0 16,0 0-16,26 0 15,-25 0-15,-1 0 0,0 0 16,1 0-16,-1 0 15,26 0 1,-26 0-16,1 0 16,-1 0-1,1 0 1,-1 0 0,0 0-1,1 0 1,-1 0-1,1 0-15,-1 0 16,0 0 0,1 0-1,-1 0-15,1 0 16,-1 0 0,0 0-16,1 0 15,-1 0 1,1 0-1,-1 0 1,0 0 0,1 0-16,-1 0 15,1 0-15,-1 0 16,0 0 0,1 0-16,-1 0 15,1 0-15,-1 0 16,0 0-16,1 0 15,-1 0-15,1 0 16,-1 0-16,26 0 16,-26 0-1,1 0-15,-1 0 16,0 0 0,1 0-16,25 0 15,-26 0 1,0 0 15,1 0-31,-1 0 16,1 0 15,-1 0-15,0 0-1,1 0 1,-1 0-1,1 0 17,-1 0-17,0 0 1,1 0 0,-1 0-1,1 0-15,-1 0 16,0 0-16,1 0 15,-1 0 1,1 0-16,24 0 16,-24 0-1,-1 0 1,1 0 15,-1 0-31,0 0 0,52 0 16,-52 0-1,26 0 1,-26 0 0,1 0-1,-1 0-15,0 0 16,1 0-16,-1 0 31,1 0-31,-1 0 16,0 0 15,1 0-15,-1 0-16,1 0 0,-1 0 15,0 0 32,1 0-31,-1 0 15,26 0 0,-26 0 16,1 0-31,-1 0 15,1 0 0,-1 0-15,0 0 15,26 0-15,-25 0-1,-1 0 1,0 0 0,1 0-1,-1 0-15,26 0 16,-26 0 0,1 0-1,-1 0-15,1 0 31,-1 0-31,0 0 16,1 0 0,-1 0-1,1 25 1,-1-25 0,0 0 15,1 0 16,-1 0-16,1 0 0,-1 0-15,0 0 31,1 0 15,-1 0-31,1 0 1,-1 0 46,0 0-47,1 0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2T23:00:55.039"/>
    </inkml:context>
    <inkml:brush xml:id="br0">
      <inkml:brushProperty name="width" value="0.33333" units="cm"/>
      <inkml:brushProperty name="height" value="0.666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11 0,'50'0'172,"-24"0"-157,-1 0-15,1 0 16,-1 0-1,0 0 1,26 0 0,-25 0-1,-1 0-15,0 0 16,1 0 0,-1 0-16,1 0 15,-1 0-15,0 0 16,1 0-16,25 0 15,-1 0 1,27 0-16,-52 0 16,0 0-16,1 0 15,25 0 1,-26 0-16,0 0 16,1 0-16,-1 0 15,1 0-15,-1 0 16,0 0-16,1 0 15,-1 0-15,26 0 16,-26 0-16,1 0 16,-1 0-16,1 0 15,50 0-15,-51 0 16,1 0 0,-1 0-16,26 0 15,-26 0 1,1 0-16,-1 0 15,26 0 1,-26 0-16,1 26 0,50-26 16,-25 0-16,-26 0 15,26 0-15,-26 0 16,51 0-16,-25 0 16,-25 0-16,24 0 15,52 0-15,-77 0 16,26 0-16,-25 0 15,-1 0-15,26 0 0,-26 0 16,26 0-16,-26 0 16,1 0-1,-1 0 376,1 0-391,24 0 16,-24 0-16,50 0 15,-51 0-15,1 0 16,25 0-16,-26 0 15,51 0-15,-25 0 16,-26 0-16,26 0 0,-25 0 16,50 0-16,-25 0 15,-26 0-15,26 0 16,-26 0-16,26 0 16,-26 0-16,1 0 15,-1 0-15,1 0 16,-1 0-1,26 0-15,-26 0 16,1 0 0,-1 0-1,0 0-15,1 0 16,25 0 0,-26 0 15,0 0-16,1 0 1,-1 0 15,1 0-31,24 0 32,-24 0-17,-1 0 1,1 0-1,-1 0 1,0 0 31,1 0-16,-1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2T23:00:58.468"/>
    </inkml:context>
    <inkml:brush xml:id="br0">
      <inkml:brushProperty name="width" value="0.33333" units="cm"/>
      <inkml:brushProperty name="height" value="0.666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37 0,'50'0'218,"1"0"-218,-25 0 16,50 0-16,0 0 16,-25 0-16,0 0 0,50 0 15,-50 0-15,25 0 16,0 0-16,-50 0 16,50 0-16,-25 0 15,25 0 1,-51 0-16,1 0 15,-1 0 1,1 0 0,-1 0-16,0 0 15,1 0 17,-1 0-32,1 0 15,-1 0 1,0 0 15,1 0-15,-1 0-16,1 0 15,-1 0 1,0 0 0,1 0-1,-1 0-15,1 0 16,24 0-1,-24 0 1,-1 0-16,1 0 16,-1 0-16,0 0 31,26 0-15,-25 0 15,-1 0-31,0 0 15,1 0 1,-1 0 0,26 0-1,-26 0 1,1 0 0,-1 0-1,1 0 1,-1 0-16,0 0 15,1 0-15,-1 0 16,1 0-16,-1 0 63,0 0-48,1 0 95,-1 0-64,1 0 173,-26 25-172,25-25-31,0 0 15,1 0 31,-26 25-46,25-25 15,-25 26 1,26-26 93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2T23:01:01.020"/>
    </inkml:context>
    <inkml:brush xml:id="br0">
      <inkml:brushProperty name="width" value="0.33333" units="cm"/>
      <inkml:brushProperty name="height" value="0.666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0,'25'0'140,"0"0"-109,26 0-15,-25 0-16,-1 0 16,0 0-1,1 0 1,-1 0-16,1 0 16,-1 0-16,0 0 0,1 0 15,-1 0-15,51 0 16,-50 0-1,-1 0 1,1 0-16,-1 0 16,26 0-16,0 0 15,-26 0-15,26 0 16,-26 0-16,1 0 16,24 0-1,-24 0 1,-1 0 15,1 0 0,-1 0-15,0 0 15,1 0-15,-1 0-16,1 0 15,-1 0-15,0 0 16,1 0 0,-1 0-1,1 0 1,-1 0-16,0 0 31,1 0-15,-1 0-1,1 0 17,-1 0-17,0 0 17,26 0-17,-25 0 48,-1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1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911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08267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364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61775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337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41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2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0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2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2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3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1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2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6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customXml" Target="../ink/ink5.xml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12" Type="http://schemas.openxmlformats.org/officeDocument/2006/relationships/image" Target="../media/image7.emf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10" Type="http://schemas.openxmlformats.org/officeDocument/2006/relationships/image" Target="../media/image6.emf"/><Relationship Id="rId4" Type="http://schemas.openxmlformats.org/officeDocument/2006/relationships/image" Target="../media/image3.png"/><Relationship Id="rId9" Type="http://schemas.openxmlformats.org/officeDocument/2006/relationships/customXml" Target="../ink/ink3.xml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6"/>
          <p:cNvSpPr>
            <a:spLocks noChangeArrowheads="1"/>
          </p:cNvSpPr>
          <p:nvPr/>
        </p:nvSpPr>
        <p:spPr bwMode="auto">
          <a:xfrm>
            <a:off x="2133600" y="685800"/>
            <a:ext cx="7848600" cy="1106488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6147" name="Line 117"/>
          <p:cNvSpPr>
            <a:spLocks noChangeShapeType="1"/>
          </p:cNvSpPr>
          <p:nvPr/>
        </p:nvSpPr>
        <p:spPr bwMode="auto">
          <a:xfrm>
            <a:off x="2133600" y="685800"/>
            <a:ext cx="7848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119"/>
          <p:cNvSpPr>
            <a:spLocks noChangeShapeType="1"/>
          </p:cNvSpPr>
          <p:nvPr/>
        </p:nvSpPr>
        <p:spPr bwMode="auto">
          <a:xfrm>
            <a:off x="2133600" y="685800"/>
            <a:ext cx="0" cy="11064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120"/>
          <p:cNvSpPr>
            <a:spLocks noChangeShapeType="1"/>
          </p:cNvSpPr>
          <p:nvPr/>
        </p:nvSpPr>
        <p:spPr bwMode="auto">
          <a:xfrm>
            <a:off x="9982200" y="685800"/>
            <a:ext cx="0" cy="11064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123"/>
          <p:cNvSpPr txBox="1">
            <a:spLocks noChangeArrowheads="1"/>
          </p:cNvSpPr>
          <p:nvPr/>
        </p:nvSpPr>
        <p:spPr bwMode="auto">
          <a:xfrm>
            <a:off x="2133600" y="762000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latin typeface="Verdana" panose="020B0604030504040204" pitchFamily="34" charset="0"/>
              </a:rPr>
              <a:t>Solving Systems of Equations by Elimination</a:t>
            </a:r>
          </a:p>
        </p:txBody>
      </p:sp>
      <p:sp>
        <p:nvSpPr>
          <p:cNvPr id="6151" name="Rectangle 105"/>
          <p:cNvSpPr>
            <a:spLocks noChangeArrowheads="1"/>
          </p:cNvSpPr>
          <p:nvPr/>
        </p:nvSpPr>
        <p:spPr bwMode="auto">
          <a:xfrm>
            <a:off x="2133600" y="3786188"/>
            <a:ext cx="7848600" cy="2157412"/>
          </a:xfrm>
          <a:prstGeom prst="rect">
            <a:avLst/>
          </a:prstGeom>
          <a:solidFill>
            <a:srgbClr val="FF99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6152" name="Rectangle 104"/>
          <p:cNvSpPr>
            <a:spLocks noChangeArrowheads="1"/>
          </p:cNvSpPr>
          <p:nvPr/>
        </p:nvSpPr>
        <p:spPr bwMode="auto">
          <a:xfrm>
            <a:off x="2133600" y="2784476"/>
            <a:ext cx="7848600" cy="1001713"/>
          </a:xfrm>
          <a:prstGeom prst="rect">
            <a:avLst/>
          </a:prstGeom>
          <a:solidFill>
            <a:srgbClr val="FF9900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6153" name="Rectangle 103"/>
          <p:cNvSpPr>
            <a:spLocks noChangeArrowheads="1"/>
          </p:cNvSpPr>
          <p:nvPr/>
        </p:nvSpPr>
        <p:spPr bwMode="auto">
          <a:xfrm>
            <a:off x="2133600" y="1781175"/>
            <a:ext cx="7848600" cy="1003300"/>
          </a:xfrm>
          <a:prstGeom prst="rect">
            <a:avLst/>
          </a:prstGeom>
          <a:solidFill>
            <a:srgbClr val="FF99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6154" name="Line 107"/>
          <p:cNvSpPr>
            <a:spLocks noChangeShapeType="1"/>
          </p:cNvSpPr>
          <p:nvPr/>
        </p:nvSpPr>
        <p:spPr bwMode="auto">
          <a:xfrm>
            <a:off x="2133600" y="1781175"/>
            <a:ext cx="7848600" cy="0"/>
          </a:xfrm>
          <a:prstGeom prst="line">
            <a:avLst/>
          </a:prstGeom>
          <a:noFill/>
          <a:ln w="38100" cap="sq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2"/>
          <p:cNvSpPr>
            <a:spLocks noChangeShapeType="1"/>
          </p:cNvSpPr>
          <p:nvPr/>
        </p:nvSpPr>
        <p:spPr bwMode="auto">
          <a:xfrm>
            <a:off x="2133600" y="1752601"/>
            <a:ext cx="0" cy="41624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2133600" y="2590800"/>
            <a:ext cx="7848600" cy="490538"/>
            <a:chOff x="384" y="1872"/>
            <a:chExt cx="4944" cy="309"/>
          </a:xfrm>
        </p:grpSpPr>
        <p:sp>
          <p:nvSpPr>
            <p:cNvPr id="6175" name="Text Box 125"/>
            <p:cNvSpPr txBox="1">
              <a:spLocks noChangeArrowheads="1"/>
            </p:cNvSpPr>
            <p:nvPr/>
          </p:nvSpPr>
          <p:spPr bwMode="auto">
            <a:xfrm>
              <a:off x="528" y="1872"/>
              <a:ext cx="9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2</a:t>
              </a:r>
            </a:p>
          </p:txBody>
        </p:sp>
        <p:sp>
          <p:nvSpPr>
            <p:cNvPr id="6176" name="Text Box 129"/>
            <p:cNvSpPr txBox="1">
              <a:spLocks noChangeArrowheads="1"/>
            </p:cNvSpPr>
            <p:nvPr/>
          </p:nvSpPr>
          <p:spPr bwMode="auto">
            <a:xfrm>
              <a:off x="1536" y="1920"/>
              <a:ext cx="34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Eliminate one of the variables.</a:t>
              </a:r>
            </a:p>
          </p:txBody>
        </p:sp>
        <p:sp>
          <p:nvSpPr>
            <p:cNvPr id="6177" name="Line 109"/>
            <p:cNvSpPr>
              <a:spLocks noChangeShapeType="1"/>
            </p:cNvSpPr>
            <p:nvPr/>
          </p:nvSpPr>
          <p:spPr bwMode="auto">
            <a:xfrm>
              <a:off x="384" y="2181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9"/>
          <p:cNvGrpSpPr>
            <a:grpSpLocks/>
          </p:cNvGrpSpPr>
          <p:nvPr/>
        </p:nvGrpSpPr>
        <p:grpSpPr bwMode="auto">
          <a:xfrm>
            <a:off x="2133600" y="3168650"/>
            <a:ext cx="7848600" cy="717550"/>
            <a:chOff x="384" y="2236"/>
            <a:chExt cx="4944" cy="452"/>
          </a:xfrm>
        </p:grpSpPr>
        <p:sp>
          <p:nvSpPr>
            <p:cNvPr id="6172" name="Text Box 126"/>
            <p:cNvSpPr txBox="1">
              <a:spLocks noChangeArrowheads="1"/>
            </p:cNvSpPr>
            <p:nvPr/>
          </p:nvSpPr>
          <p:spPr bwMode="auto">
            <a:xfrm>
              <a:off x="528" y="2277"/>
              <a:ext cx="9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3</a:t>
              </a:r>
            </a:p>
          </p:txBody>
        </p:sp>
        <p:sp>
          <p:nvSpPr>
            <p:cNvPr id="6173" name="Text Box 130"/>
            <p:cNvSpPr txBox="1">
              <a:spLocks noChangeArrowheads="1"/>
            </p:cNvSpPr>
            <p:nvPr/>
          </p:nvSpPr>
          <p:spPr bwMode="auto">
            <a:xfrm>
              <a:off x="1536" y="2236"/>
              <a:ext cx="36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Solve for the variable not eliminated in Step 2.</a:t>
              </a:r>
            </a:p>
          </p:txBody>
        </p:sp>
        <p:sp>
          <p:nvSpPr>
            <p:cNvPr id="6174" name="Line 110"/>
            <p:cNvSpPr>
              <a:spLocks noChangeShapeType="1"/>
            </p:cNvSpPr>
            <p:nvPr/>
          </p:nvSpPr>
          <p:spPr bwMode="auto">
            <a:xfrm>
              <a:off x="384" y="2688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8" name="Line 113"/>
          <p:cNvSpPr>
            <a:spLocks noChangeShapeType="1"/>
          </p:cNvSpPr>
          <p:nvPr/>
        </p:nvSpPr>
        <p:spPr bwMode="auto">
          <a:xfrm>
            <a:off x="9982200" y="1781176"/>
            <a:ext cx="0" cy="41624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2133600" y="1828800"/>
            <a:ext cx="7848600" cy="719138"/>
            <a:chOff x="384" y="1392"/>
            <a:chExt cx="4944" cy="453"/>
          </a:xfrm>
        </p:grpSpPr>
        <p:sp>
          <p:nvSpPr>
            <p:cNvPr id="6168" name="Line 108"/>
            <p:cNvSpPr>
              <a:spLocks noChangeShapeType="1"/>
            </p:cNvSpPr>
            <p:nvPr/>
          </p:nvSpPr>
          <p:spPr bwMode="auto">
            <a:xfrm>
              <a:off x="384" y="1845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9" name="Group 134"/>
            <p:cNvGrpSpPr>
              <a:grpSpLocks/>
            </p:cNvGrpSpPr>
            <p:nvPr/>
          </p:nvGrpSpPr>
          <p:grpSpPr bwMode="auto">
            <a:xfrm>
              <a:off x="528" y="1392"/>
              <a:ext cx="4474" cy="430"/>
              <a:chOff x="624" y="1472"/>
              <a:chExt cx="4474" cy="430"/>
            </a:xfrm>
          </p:grpSpPr>
          <p:sp>
            <p:nvSpPr>
              <p:cNvPr id="6170" name="Text Box 124"/>
              <p:cNvSpPr txBox="1">
                <a:spLocks noChangeArrowheads="1"/>
              </p:cNvSpPr>
              <p:nvPr/>
            </p:nvSpPr>
            <p:spPr bwMode="auto">
              <a:xfrm>
                <a:off x="624" y="1500"/>
                <a:ext cx="94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Verdana" panose="020B0604030504040204" pitchFamily="34" charset="0"/>
                  </a:rPr>
                  <a:t>Step 1</a:t>
                </a:r>
              </a:p>
            </p:txBody>
          </p:sp>
          <p:sp>
            <p:nvSpPr>
              <p:cNvPr id="6171" name="Text Box 128"/>
              <p:cNvSpPr txBox="1">
                <a:spLocks noChangeArrowheads="1"/>
              </p:cNvSpPr>
              <p:nvPr/>
            </p:nvSpPr>
            <p:spPr bwMode="auto">
              <a:xfrm>
                <a:off x="1632" y="1472"/>
                <a:ext cx="3466" cy="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Verdana" panose="020B0604030504040204" pitchFamily="34" charset="0"/>
                  </a:rPr>
                  <a:t>Write the system so that like terms are aligned.</a:t>
                </a:r>
              </a:p>
            </p:txBody>
          </p:sp>
        </p:grpSp>
      </p:grpSp>
      <p:sp>
        <p:nvSpPr>
          <p:cNvPr id="6160" name="Line 111"/>
          <p:cNvSpPr>
            <a:spLocks noChangeShapeType="1"/>
          </p:cNvSpPr>
          <p:nvPr/>
        </p:nvSpPr>
        <p:spPr bwMode="auto">
          <a:xfrm>
            <a:off x="2133600" y="5943600"/>
            <a:ext cx="7848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152"/>
          <p:cNvGrpSpPr>
            <a:grpSpLocks/>
          </p:cNvGrpSpPr>
          <p:nvPr/>
        </p:nvGrpSpPr>
        <p:grpSpPr bwMode="auto">
          <a:xfrm>
            <a:off x="2357438" y="4984750"/>
            <a:ext cx="7853362" cy="915988"/>
            <a:chOff x="525" y="3380"/>
            <a:chExt cx="4947" cy="577"/>
          </a:xfrm>
        </p:grpSpPr>
        <p:sp>
          <p:nvSpPr>
            <p:cNvPr id="6166" name="Text Box 127"/>
            <p:cNvSpPr txBox="1">
              <a:spLocks noChangeArrowheads="1"/>
            </p:cNvSpPr>
            <p:nvPr/>
          </p:nvSpPr>
          <p:spPr bwMode="auto">
            <a:xfrm>
              <a:off x="525" y="3486"/>
              <a:ext cx="9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5</a:t>
              </a:r>
            </a:p>
          </p:txBody>
        </p:sp>
        <p:sp>
          <p:nvSpPr>
            <p:cNvPr id="6167" name="Text Box 133"/>
            <p:cNvSpPr txBox="1">
              <a:spLocks noChangeArrowheads="1"/>
            </p:cNvSpPr>
            <p:nvPr/>
          </p:nvSpPr>
          <p:spPr bwMode="auto">
            <a:xfrm>
              <a:off x="1536" y="3380"/>
              <a:ext cx="393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Write the answers from Steps 2 and 3 as an ordered pair, (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, </a:t>
              </a:r>
              <a:r>
                <a:rPr lang="en-US" altLang="en-US" sz="2400" i="1">
                  <a:latin typeface="Verdana" panose="020B0604030504040204" pitchFamily="34" charset="0"/>
                </a:rPr>
                <a:t>y</a:t>
              </a:r>
              <a:r>
                <a:rPr lang="en-US" altLang="en-US" sz="2400">
                  <a:latin typeface="Verdana" panose="020B0604030504040204" pitchFamily="34" charset="0"/>
                </a:rPr>
                <a:t>), and check your answer</a:t>
              </a:r>
              <a:r>
                <a:rPr lang="en-US" altLang="en-US" sz="2400" i="1">
                  <a:latin typeface="Verdana" panose="020B0604030504040204" pitchFamily="34" charset="0"/>
                </a:rPr>
                <a:t>.</a:t>
              </a:r>
            </a:p>
          </p:txBody>
        </p:sp>
      </p:grpSp>
      <p:grpSp>
        <p:nvGrpSpPr>
          <p:cNvPr id="7" name="Group 150"/>
          <p:cNvGrpSpPr>
            <a:grpSpLocks/>
          </p:cNvGrpSpPr>
          <p:nvPr/>
        </p:nvGrpSpPr>
        <p:grpSpPr bwMode="auto">
          <a:xfrm>
            <a:off x="2133600" y="3962400"/>
            <a:ext cx="7848600" cy="952500"/>
            <a:chOff x="384" y="2736"/>
            <a:chExt cx="4944" cy="600"/>
          </a:xfrm>
        </p:grpSpPr>
        <p:sp>
          <p:nvSpPr>
            <p:cNvPr id="6163" name="Text Box 144"/>
            <p:cNvSpPr txBox="1">
              <a:spLocks noChangeArrowheads="1"/>
            </p:cNvSpPr>
            <p:nvPr/>
          </p:nvSpPr>
          <p:spPr bwMode="auto">
            <a:xfrm>
              <a:off x="524" y="2862"/>
              <a:ext cx="8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4</a:t>
              </a:r>
            </a:p>
          </p:txBody>
        </p:sp>
        <p:sp>
          <p:nvSpPr>
            <p:cNvPr id="6164" name="Text Box 145"/>
            <p:cNvSpPr txBox="1">
              <a:spLocks noChangeArrowheads="1"/>
            </p:cNvSpPr>
            <p:nvPr/>
          </p:nvSpPr>
          <p:spPr bwMode="auto">
            <a:xfrm>
              <a:off x="1529" y="2736"/>
              <a:ext cx="370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Substitute the value of the variable into one of the original equations and solve for the other variable. </a:t>
              </a:r>
            </a:p>
          </p:txBody>
        </p:sp>
        <p:sp>
          <p:nvSpPr>
            <p:cNvPr id="6165" name="Line 146"/>
            <p:cNvSpPr>
              <a:spLocks noChangeShapeType="1"/>
            </p:cNvSpPr>
            <p:nvPr/>
          </p:nvSpPr>
          <p:spPr bwMode="auto">
            <a:xfrm>
              <a:off x="384" y="3336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444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6"/>
          <p:cNvSpPr>
            <a:spLocks noChangeArrowheads="1"/>
          </p:cNvSpPr>
          <p:nvPr/>
        </p:nvSpPr>
        <p:spPr bwMode="auto">
          <a:xfrm>
            <a:off x="2133600" y="685800"/>
            <a:ext cx="7848600" cy="1106488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6147" name="Line 117"/>
          <p:cNvSpPr>
            <a:spLocks noChangeShapeType="1"/>
          </p:cNvSpPr>
          <p:nvPr/>
        </p:nvSpPr>
        <p:spPr bwMode="auto">
          <a:xfrm>
            <a:off x="2133600" y="685800"/>
            <a:ext cx="7848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119"/>
          <p:cNvSpPr>
            <a:spLocks noChangeShapeType="1"/>
          </p:cNvSpPr>
          <p:nvPr/>
        </p:nvSpPr>
        <p:spPr bwMode="auto">
          <a:xfrm>
            <a:off x="2133600" y="685800"/>
            <a:ext cx="0" cy="11064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120"/>
          <p:cNvSpPr>
            <a:spLocks noChangeShapeType="1"/>
          </p:cNvSpPr>
          <p:nvPr/>
        </p:nvSpPr>
        <p:spPr bwMode="auto">
          <a:xfrm>
            <a:off x="9982200" y="685800"/>
            <a:ext cx="0" cy="11064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123"/>
          <p:cNvSpPr txBox="1">
            <a:spLocks noChangeArrowheads="1"/>
          </p:cNvSpPr>
          <p:nvPr/>
        </p:nvSpPr>
        <p:spPr bwMode="auto">
          <a:xfrm>
            <a:off x="2133600" y="762000"/>
            <a:ext cx="7848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ES" altLang="en-US" sz="2800" b="1" dirty="0">
                <a:solidFill>
                  <a:schemeClr val="tx2"/>
                </a:solidFill>
                <a:latin typeface="Verdana" panose="020B0604030504040204" pitchFamily="34" charset="0"/>
              </a:rPr>
              <a:t>Resolución de sistemas de ecuaciones por eliminación
</a:t>
            </a:r>
            <a:endParaRPr lang="en-US" altLang="en-US" sz="2800" b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6151" name="Rectangle 105"/>
          <p:cNvSpPr>
            <a:spLocks noChangeArrowheads="1"/>
          </p:cNvSpPr>
          <p:nvPr/>
        </p:nvSpPr>
        <p:spPr bwMode="auto">
          <a:xfrm>
            <a:off x="2133600" y="3786188"/>
            <a:ext cx="7848600" cy="2157412"/>
          </a:xfrm>
          <a:prstGeom prst="rect">
            <a:avLst/>
          </a:prstGeom>
          <a:solidFill>
            <a:srgbClr val="FF99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6152" name="Rectangle 104"/>
          <p:cNvSpPr>
            <a:spLocks noChangeArrowheads="1"/>
          </p:cNvSpPr>
          <p:nvPr/>
        </p:nvSpPr>
        <p:spPr bwMode="auto">
          <a:xfrm>
            <a:off x="2133600" y="2784476"/>
            <a:ext cx="7848600" cy="1001713"/>
          </a:xfrm>
          <a:prstGeom prst="rect">
            <a:avLst/>
          </a:prstGeom>
          <a:solidFill>
            <a:srgbClr val="FF9900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6153" name="Rectangle 103"/>
          <p:cNvSpPr>
            <a:spLocks noChangeArrowheads="1"/>
          </p:cNvSpPr>
          <p:nvPr/>
        </p:nvSpPr>
        <p:spPr bwMode="auto">
          <a:xfrm>
            <a:off x="2133599" y="1781175"/>
            <a:ext cx="8175311" cy="1003300"/>
          </a:xfrm>
          <a:prstGeom prst="rect">
            <a:avLst/>
          </a:prstGeom>
          <a:solidFill>
            <a:srgbClr val="FF99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6154" name="Line 107"/>
          <p:cNvSpPr>
            <a:spLocks noChangeShapeType="1"/>
          </p:cNvSpPr>
          <p:nvPr/>
        </p:nvSpPr>
        <p:spPr bwMode="auto">
          <a:xfrm>
            <a:off x="2133600" y="1781175"/>
            <a:ext cx="7848600" cy="0"/>
          </a:xfrm>
          <a:prstGeom prst="line">
            <a:avLst/>
          </a:prstGeom>
          <a:noFill/>
          <a:ln w="38100" cap="sq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2"/>
          <p:cNvSpPr>
            <a:spLocks noChangeShapeType="1"/>
          </p:cNvSpPr>
          <p:nvPr/>
        </p:nvSpPr>
        <p:spPr bwMode="auto">
          <a:xfrm>
            <a:off x="2133600" y="1752601"/>
            <a:ext cx="0" cy="41624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2133600" y="2590799"/>
            <a:ext cx="7848600" cy="722313"/>
            <a:chOff x="384" y="1872"/>
            <a:chExt cx="4944" cy="455"/>
          </a:xfrm>
        </p:grpSpPr>
        <p:sp>
          <p:nvSpPr>
            <p:cNvPr id="6175" name="Text Box 125"/>
            <p:cNvSpPr txBox="1">
              <a:spLocks noChangeArrowheads="1"/>
            </p:cNvSpPr>
            <p:nvPr/>
          </p:nvSpPr>
          <p:spPr bwMode="auto">
            <a:xfrm>
              <a:off x="528" y="1872"/>
              <a:ext cx="9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2</a:t>
              </a:r>
            </a:p>
          </p:txBody>
        </p:sp>
        <p:sp>
          <p:nvSpPr>
            <p:cNvPr id="6176" name="Text Box 129"/>
            <p:cNvSpPr txBox="1">
              <a:spLocks noChangeArrowheads="1"/>
            </p:cNvSpPr>
            <p:nvPr/>
          </p:nvSpPr>
          <p:spPr bwMode="auto">
            <a:xfrm>
              <a:off x="1536" y="1920"/>
              <a:ext cx="346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  <a:buNone/>
              </a:pPr>
              <a:r>
                <a:rPr lang="es-ES" altLang="en-US" sz="2400" dirty="0">
                  <a:latin typeface="Verdana" panose="020B0604030504040204" pitchFamily="34" charset="0"/>
                </a:rPr>
                <a:t>Elimina una de las variables.
</a:t>
              </a:r>
              <a:endParaRPr lang="en-US" altLang="en-US" sz="2400" dirty="0">
                <a:latin typeface="Verdana" panose="020B0604030504040204" pitchFamily="34" charset="0"/>
              </a:endParaRPr>
            </a:p>
          </p:txBody>
        </p:sp>
        <p:sp>
          <p:nvSpPr>
            <p:cNvPr id="6177" name="Line 109"/>
            <p:cNvSpPr>
              <a:spLocks noChangeShapeType="1"/>
            </p:cNvSpPr>
            <p:nvPr/>
          </p:nvSpPr>
          <p:spPr bwMode="auto">
            <a:xfrm>
              <a:off x="384" y="2181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9"/>
          <p:cNvGrpSpPr>
            <a:grpSpLocks/>
          </p:cNvGrpSpPr>
          <p:nvPr/>
        </p:nvGrpSpPr>
        <p:grpSpPr bwMode="auto">
          <a:xfrm>
            <a:off x="2133600" y="3168650"/>
            <a:ext cx="7848600" cy="923925"/>
            <a:chOff x="384" y="2236"/>
            <a:chExt cx="4944" cy="582"/>
          </a:xfrm>
        </p:grpSpPr>
        <p:sp>
          <p:nvSpPr>
            <p:cNvPr id="6172" name="Text Box 126"/>
            <p:cNvSpPr txBox="1">
              <a:spLocks noChangeArrowheads="1"/>
            </p:cNvSpPr>
            <p:nvPr/>
          </p:nvSpPr>
          <p:spPr bwMode="auto">
            <a:xfrm>
              <a:off x="528" y="2277"/>
              <a:ext cx="9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3</a:t>
              </a:r>
            </a:p>
          </p:txBody>
        </p:sp>
        <p:sp>
          <p:nvSpPr>
            <p:cNvPr id="6173" name="Text Box 130"/>
            <p:cNvSpPr txBox="1">
              <a:spLocks noChangeArrowheads="1"/>
            </p:cNvSpPr>
            <p:nvPr/>
          </p:nvSpPr>
          <p:spPr bwMode="auto">
            <a:xfrm>
              <a:off x="1536" y="2236"/>
              <a:ext cx="360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  <a:buNone/>
              </a:pPr>
              <a:r>
                <a:rPr lang="es-ES" altLang="en-US" sz="2400" dirty="0">
                  <a:latin typeface="Verdana" panose="020B0604030504040204" pitchFamily="34" charset="0"/>
                </a:rPr>
                <a:t>Resuelva la variable no eliminada en el paso 2.
</a:t>
              </a:r>
              <a:endParaRPr lang="en-US" altLang="en-US" sz="2400" dirty="0">
                <a:latin typeface="Verdana" panose="020B0604030504040204" pitchFamily="34" charset="0"/>
              </a:endParaRPr>
            </a:p>
          </p:txBody>
        </p:sp>
        <p:sp>
          <p:nvSpPr>
            <p:cNvPr id="6174" name="Line 110"/>
            <p:cNvSpPr>
              <a:spLocks noChangeShapeType="1"/>
            </p:cNvSpPr>
            <p:nvPr/>
          </p:nvSpPr>
          <p:spPr bwMode="auto">
            <a:xfrm>
              <a:off x="384" y="2688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8" name="Line 113"/>
          <p:cNvSpPr>
            <a:spLocks noChangeShapeType="1"/>
          </p:cNvSpPr>
          <p:nvPr/>
        </p:nvSpPr>
        <p:spPr bwMode="auto">
          <a:xfrm>
            <a:off x="9982200" y="1781176"/>
            <a:ext cx="0" cy="41624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2133600" y="1828799"/>
            <a:ext cx="7848600" cy="979488"/>
            <a:chOff x="384" y="1392"/>
            <a:chExt cx="4944" cy="617"/>
          </a:xfrm>
        </p:grpSpPr>
        <p:sp>
          <p:nvSpPr>
            <p:cNvPr id="6168" name="Line 108"/>
            <p:cNvSpPr>
              <a:spLocks noChangeShapeType="1"/>
            </p:cNvSpPr>
            <p:nvPr/>
          </p:nvSpPr>
          <p:spPr bwMode="auto">
            <a:xfrm>
              <a:off x="384" y="1845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9" name="Group 134"/>
            <p:cNvGrpSpPr>
              <a:grpSpLocks/>
            </p:cNvGrpSpPr>
            <p:nvPr/>
          </p:nvGrpSpPr>
          <p:grpSpPr bwMode="auto">
            <a:xfrm>
              <a:off x="528" y="1392"/>
              <a:ext cx="4656" cy="617"/>
              <a:chOff x="624" y="1472"/>
              <a:chExt cx="4656" cy="617"/>
            </a:xfrm>
          </p:grpSpPr>
          <p:sp>
            <p:nvSpPr>
              <p:cNvPr id="6170" name="Text Box 124"/>
              <p:cNvSpPr txBox="1">
                <a:spLocks noChangeArrowheads="1"/>
              </p:cNvSpPr>
              <p:nvPr/>
            </p:nvSpPr>
            <p:spPr bwMode="auto">
              <a:xfrm>
                <a:off x="624" y="1500"/>
                <a:ext cx="94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Verdana" panose="020B0604030504040204" pitchFamily="34" charset="0"/>
                  </a:rPr>
                  <a:t>Step 1</a:t>
                </a:r>
              </a:p>
            </p:txBody>
          </p:sp>
          <p:sp>
            <p:nvSpPr>
              <p:cNvPr id="6171" name="Text Box 128"/>
              <p:cNvSpPr txBox="1">
                <a:spLocks noChangeArrowheads="1"/>
              </p:cNvSpPr>
              <p:nvPr/>
            </p:nvSpPr>
            <p:spPr bwMode="auto">
              <a:xfrm>
                <a:off x="1632" y="1472"/>
                <a:ext cx="3648" cy="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0"/>
                  </a:spcBef>
                  <a:buNone/>
                </a:pPr>
                <a:r>
                  <a:rPr lang="es-ES" altLang="en-US" sz="2400" dirty="0">
                    <a:latin typeface="Verdana" panose="020B0604030504040204" pitchFamily="34" charset="0"/>
                  </a:rPr>
                  <a:t>Escriba el sistema para que los términos similares estén alineados.
</a:t>
                </a:r>
                <a:endParaRPr lang="en-US" altLang="en-US" sz="2400" dirty="0">
                  <a:latin typeface="Verdana" panose="020B0604030504040204" pitchFamily="34" charset="0"/>
                </a:endParaRPr>
              </a:p>
            </p:txBody>
          </p:sp>
        </p:grpSp>
      </p:grpSp>
      <p:sp>
        <p:nvSpPr>
          <p:cNvPr id="6160" name="Line 111"/>
          <p:cNvSpPr>
            <a:spLocks noChangeShapeType="1"/>
          </p:cNvSpPr>
          <p:nvPr/>
        </p:nvSpPr>
        <p:spPr bwMode="auto">
          <a:xfrm>
            <a:off x="2133600" y="5943600"/>
            <a:ext cx="7848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152"/>
          <p:cNvGrpSpPr>
            <a:grpSpLocks/>
          </p:cNvGrpSpPr>
          <p:nvPr/>
        </p:nvGrpSpPr>
        <p:grpSpPr bwMode="auto">
          <a:xfrm>
            <a:off x="2357438" y="4984752"/>
            <a:ext cx="7853362" cy="1200151"/>
            <a:chOff x="525" y="3380"/>
            <a:chExt cx="4947" cy="756"/>
          </a:xfrm>
        </p:grpSpPr>
        <p:sp>
          <p:nvSpPr>
            <p:cNvPr id="6166" name="Text Box 127"/>
            <p:cNvSpPr txBox="1">
              <a:spLocks noChangeArrowheads="1"/>
            </p:cNvSpPr>
            <p:nvPr/>
          </p:nvSpPr>
          <p:spPr bwMode="auto">
            <a:xfrm>
              <a:off x="525" y="3486"/>
              <a:ext cx="9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5</a:t>
              </a:r>
            </a:p>
          </p:txBody>
        </p:sp>
        <p:sp>
          <p:nvSpPr>
            <p:cNvPr id="6167" name="Text Box 133"/>
            <p:cNvSpPr txBox="1">
              <a:spLocks noChangeArrowheads="1"/>
            </p:cNvSpPr>
            <p:nvPr/>
          </p:nvSpPr>
          <p:spPr bwMode="auto">
            <a:xfrm>
              <a:off x="1536" y="3380"/>
              <a:ext cx="393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  <a:buNone/>
              </a:pPr>
              <a:r>
                <a:rPr lang="es-ES" altLang="en-US" sz="2400" dirty="0">
                  <a:latin typeface="Verdana" panose="020B0604030504040204" pitchFamily="34" charset="0"/>
                </a:rPr>
                <a:t>Escriba las respuestas de los pasos 2 y 3 como un par ordenado (x, y) y verifique su respuesta.
</a:t>
              </a:r>
              <a:endParaRPr lang="en-US" altLang="en-US" sz="2400" i="1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7" name="Group 150"/>
          <p:cNvGrpSpPr>
            <a:grpSpLocks/>
          </p:cNvGrpSpPr>
          <p:nvPr/>
        </p:nvGrpSpPr>
        <p:grpSpPr bwMode="auto">
          <a:xfrm>
            <a:off x="2133600" y="3962400"/>
            <a:ext cx="7848600" cy="1200150"/>
            <a:chOff x="384" y="2736"/>
            <a:chExt cx="4944" cy="756"/>
          </a:xfrm>
        </p:grpSpPr>
        <p:sp>
          <p:nvSpPr>
            <p:cNvPr id="6163" name="Text Box 144"/>
            <p:cNvSpPr txBox="1">
              <a:spLocks noChangeArrowheads="1"/>
            </p:cNvSpPr>
            <p:nvPr/>
          </p:nvSpPr>
          <p:spPr bwMode="auto">
            <a:xfrm>
              <a:off x="524" y="2862"/>
              <a:ext cx="8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4</a:t>
              </a:r>
            </a:p>
          </p:txBody>
        </p:sp>
        <p:sp>
          <p:nvSpPr>
            <p:cNvPr id="6164" name="Text Box 145"/>
            <p:cNvSpPr txBox="1">
              <a:spLocks noChangeArrowheads="1"/>
            </p:cNvSpPr>
            <p:nvPr/>
          </p:nvSpPr>
          <p:spPr bwMode="auto">
            <a:xfrm>
              <a:off x="1529" y="2736"/>
              <a:ext cx="370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  <a:buNone/>
              </a:pPr>
              <a:r>
                <a:rPr lang="es-ES" altLang="en-US" sz="2400" dirty="0">
                  <a:latin typeface="Verdana" panose="020B0604030504040204" pitchFamily="34" charset="0"/>
                </a:rPr>
                <a:t>Sustituya el valor de la variable en una de las ecuaciones originales y resuelva la otra variable. 
</a:t>
              </a:r>
              <a:endParaRPr lang="en-US" altLang="en-US" sz="2400" dirty="0">
                <a:latin typeface="Verdana" panose="020B0604030504040204" pitchFamily="34" charset="0"/>
              </a:endParaRPr>
            </a:p>
          </p:txBody>
        </p:sp>
        <p:sp>
          <p:nvSpPr>
            <p:cNvPr id="6165" name="Line 146"/>
            <p:cNvSpPr>
              <a:spLocks noChangeShapeType="1"/>
            </p:cNvSpPr>
            <p:nvPr/>
          </p:nvSpPr>
          <p:spPr bwMode="auto">
            <a:xfrm>
              <a:off x="384" y="3336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700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-368576" y="677154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Solving using elimination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" name="AutoShape 9"/>
          <p:cNvSpPr>
            <a:spLocks/>
          </p:cNvSpPr>
          <p:nvPr/>
        </p:nvSpPr>
        <p:spPr bwMode="auto">
          <a:xfrm>
            <a:off x="1136374" y="1348666"/>
            <a:ext cx="457200" cy="914400"/>
          </a:xfrm>
          <a:prstGeom prst="leftBrace">
            <a:avLst>
              <a:gd name="adj1" fmla="val 16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87199" y="1348666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3</a:t>
            </a:r>
            <a:r>
              <a:rPr lang="en-US" altLang="en-US" sz="2400" b="1" i="1">
                <a:latin typeface="Verdana" panose="020B0604030504040204" pitchFamily="34" charset="0"/>
              </a:rPr>
              <a:t>x </a:t>
            </a:r>
            <a:r>
              <a:rPr lang="en-US" altLang="en-US" sz="2400" b="1">
                <a:latin typeface="Verdana" panose="020B0604030504040204" pitchFamily="34" charset="0"/>
              </a:rPr>
              <a:t>–</a:t>
            </a:r>
            <a:r>
              <a:rPr lang="en-US" altLang="en-US" sz="2400" b="1" i="1">
                <a:latin typeface="Verdana" panose="020B0604030504040204" pitchFamily="34" charset="0"/>
              </a:rPr>
              <a:t> </a:t>
            </a:r>
            <a:r>
              <a:rPr lang="en-US" altLang="en-US" sz="2400" b="1">
                <a:latin typeface="Verdana" panose="020B0604030504040204" pitchFamily="34" charset="0"/>
              </a:rPr>
              <a:t>4</a:t>
            </a:r>
            <a:r>
              <a:rPr lang="en-US" altLang="en-US" sz="2400" b="1" i="1">
                <a:latin typeface="Verdana" panose="020B0604030504040204" pitchFamily="34" charset="0"/>
              </a:rPr>
              <a:t>y = </a:t>
            </a:r>
            <a:r>
              <a:rPr lang="en-US" altLang="en-US" sz="2400" b="1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376087" y="1729666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Verdana" panose="020B0604030504040204" pitchFamily="34" charset="0"/>
              </a:rPr>
              <a:t>x</a:t>
            </a:r>
            <a:r>
              <a:rPr lang="en-US" altLang="en-US" sz="2400" b="1">
                <a:latin typeface="Verdana" panose="020B0604030504040204" pitchFamily="34" charset="0"/>
              </a:rPr>
              <a:t> + 4</a:t>
            </a:r>
            <a:r>
              <a:rPr lang="en-US" altLang="en-US" sz="2400" b="1" i="1">
                <a:latin typeface="Verdana" panose="020B0604030504040204" pitchFamily="34" charset="0"/>
              </a:rPr>
              <a:t>y = </a:t>
            </a:r>
            <a:r>
              <a:rPr lang="en-US" altLang="en-US" sz="2400" b="1">
                <a:latin typeface="Verdana" panose="020B0604030504040204" pitchFamily="34" charset="0"/>
              </a:rPr>
              <a:t>–2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3699" y="1532816"/>
            <a:ext cx="862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68725" indent="-37687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Solve</a:t>
            </a: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01387" y="2415466"/>
            <a:ext cx="3663950" cy="460375"/>
            <a:chOff x="671" y="1728"/>
            <a:chExt cx="2308" cy="290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71" y="1728"/>
              <a:ext cx="9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1  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1574" y="1730"/>
              <a:ext cx="14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3</a:t>
              </a:r>
              <a:r>
                <a:rPr lang="en-US" altLang="en-US" sz="2400" i="1">
                  <a:solidFill>
                    <a:srgbClr val="3333FF"/>
                  </a:solidFill>
                  <a:latin typeface="Verdana" panose="020B0604030504040204" pitchFamily="34" charset="0"/>
                </a:rPr>
                <a:t>x</a:t>
              </a:r>
              <a:r>
                <a:rPr lang="en-US" altLang="en-US" sz="800" i="1">
                  <a:solidFill>
                    <a:srgbClr val="3333FF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n-US" sz="2400" i="1"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– 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4</a:t>
              </a:r>
              <a:r>
                <a:rPr lang="en-US" altLang="en-US" sz="2400" i="1">
                  <a:solidFill>
                    <a:srgbClr val="800080"/>
                  </a:solidFill>
                  <a:latin typeface="Verdana" panose="020B0604030504040204" pitchFamily="34" charset="0"/>
                </a:rPr>
                <a:t>y</a:t>
              </a:r>
              <a:r>
                <a:rPr lang="en-US" altLang="en-US" sz="2400">
                  <a:latin typeface="Verdana" panose="020B0604030504040204" pitchFamily="34" charset="0"/>
                </a:rPr>
                <a:t> = </a:t>
              </a:r>
              <a:r>
                <a:rPr lang="en-US" altLang="en-US" sz="2400">
                  <a:solidFill>
                    <a:srgbClr val="00CC00"/>
                  </a:solidFill>
                  <a:latin typeface="Verdana" panose="020B0604030504040204" pitchFamily="34" charset="0"/>
                </a:rPr>
                <a:t>10</a:t>
              </a:r>
            </a:p>
          </p:txBody>
        </p:sp>
      </p:grp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647695" y="2437692"/>
            <a:ext cx="3749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Write the system so that like terms are aligned.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4685794" y="3756682"/>
            <a:ext cx="3673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Add the equations to eliminate the y-terms.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2888974" y="4015666"/>
            <a:ext cx="150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4</a:t>
            </a:r>
            <a:r>
              <a:rPr lang="en-US" altLang="en-US" sz="2400" i="1">
                <a:latin typeface="Verdana" panose="020B0604030504040204" pitchFamily="34" charset="0"/>
              </a:rPr>
              <a:t>x = </a:t>
            </a:r>
            <a:r>
              <a:rPr lang="en-US" altLang="en-US" sz="2400"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31749" y="2948866"/>
            <a:ext cx="2055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</a:t>
            </a:r>
            <a:r>
              <a:rPr lang="en-US" altLang="en-US" sz="2400">
                <a:solidFill>
                  <a:srgbClr val="800080"/>
                </a:solidFill>
                <a:latin typeface="Verdana" panose="020B0604030504040204" pitchFamily="34" charset="0"/>
              </a:rPr>
              <a:t>4</a:t>
            </a:r>
            <a:r>
              <a:rPr lang="en-US" altLang="en-US" sz="2400" i="1">
                <a:solidFill>
                  <a:srgbClr val="800080"/>
                </a:solidFill>
                <a:latin typeface="Verdana" panose="020B0604030504040204" pitchFamily="34" charset="0"/>
              </a:rPr>
              <a:t>y</a:t>
            </a:r>
            <a:r>
              <a:rPr lang="en-US" altLang="en-US" sz="2400" i="1">
                <a:latin typeface="Verdana" panose="020B0604030504040204" pitchFamily="34" charset="0"/>
              </a:rPr>
              <a:t> = </a:t>
            </a:r>
            <a:r>
              <a:rPr lang="en-US" altLang="en-US" sz="2400">
                <a:solidFill>
                  <a:srgbClr val="00CC00"/>
                </a:solidFill>
                <a:latin typeface="Verdana" panose="020B0604030504040204" pitchFamily="34" charset="0"/>
              </a:rPr>
              <a:t>–2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1974574" y="3453691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042837" y="3406066"/>
            <a:ext cx="230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4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x </a:t>
            </a:r>
            <a:r>
              <a:rPr lang="en-US" altLang="en-US" sz="2400" i="1">
                <a:latin typeface="Verdana" panose="020B0604030504040204" pitchFamily="34" charset="0"/>
              </a:rPr>
              <a:t>+  </a:t>
            </a:r>
            <a:r>
              <a:rPr lang="en-US" altLang="en-US" sz="2400">
                <a:solidFill>
                  <a:srgbClr val="800080"/>
                </a:solidFill>
                <a:latin typeface="Verdana" panose="020B0604030504040204" pitchFamily="34" charset="0"/>
              </a:rPr>
              <a:t>0  =   </a:t>
            </a:r>
            <a:r>
              <a:rPr lang="en-US" altLang="en-US" sz="2400">
                <a:solidFill>
                  <a:srgbClr val="00CC00"/>
                </a:solidFill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602974" y="4015666"/>
            <a:ext cx="148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3  </a:t>
            </a:r>
          </a:p>
        </p:txBody>
      </p:sp>
      <p:grpSp>
        <p:nvGrpSpPr>
          <p:cNvPr id="18" name="Group 35"/>
          <p:cNvGrpSpPr>
            <a:grpSpLocks/>
          </p:cNvGrpSpPr>
          <p:nvPr/>
        </p:nvGrpSpPr>
        <p:grpSpPr bwMode="auto">
          <a:xfrm>
            <a:off x="2888974" y="4472866"/>
            <a:ext cx="1501775" cy="1219200"/>
            <a:chOff x="2112" y="3024"/>
            <a:chExt cx="946" cy="768"/>
          </a:xfrm>
        </p:grpSpPr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2112" y="3024"/>
              <a:ext cx="9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4</a:t>
              </a:r>
              <a:r>
                <a:rPr lang="en-US" altLang="en-US" sz="2400" i="1">
                  <a:latin typeface="Verdana" panose="020B0604030504040204" pitchFamily="34" charset="0"/>
                </a:rPr>
                <a:t>x = </a:t>
              </a:r>
              <a:r>
                <a:rPr lang="en-US" altLang="en-US" sz="2400">
                  <a:latin typeface="Verdana" panose="020B0604030504040204" pitchFamily="34" charset="0"/>
                </a:rPr>
                <a:t>8</a:t>
              </a:r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2160" y="3300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2592" y="3294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2112" y="326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4      4</a:t>
              </a: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2234" y="3504"/>
              <a:ext cx="7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x = 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2</a:t>
              </a:r>
            </a:p>
          </p:txBody>
        </p:sp>
      </p:grp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602974" y="2948866"/>
            <a:ext cx="148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2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98774" y="5234866"/>
            <a:ext cx="30480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Solve for x</a:t>
            </a:r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F4111457-EE1D-4449-90CE-A6E523746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131" y="2503236"/>
            <a:ext cx="409186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i="1" dirty="0">
                <a:latin typeface="Arial" panose="020B0604020202020204" pitchFamily="34" charset="0"/>
              </a:rPr>
              <a:t>Escriba el sistema para que los términos similares estén alineados.
</a:t>
            </a:r>
            <a:endParaRPr lang="en-US" altLang="en-US" sz="2400" i="1" dirty="0">
              <a:latin typeface="Arial" panose="020B0604020202020204" pitchFamily="34" charset="0"/>
            </a:endParaRPr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E1F1F880-DC6B-411A-ADE7-E6071DB78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131" y="4586116"/>
            <a:ext cx="36734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i="1" dirty="0">
                <a:latin typeface="Arial" panose="020B0604020202020204" pitchFamily="34" charset="0"/>
              </a:rPr>
              <a:t>Agregue las ecuaciones para eliminar los términos y.
</a:t>
            </a:r>
            <a:endParaRPr lang="en-US" altLang="en-US" sz="24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7" grpId="0"/>
      <p:bldP spid="24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5"/>
          <p:cNvGrpSpPr>
            <a:grpSpLocks/>
          </p:cNvGrpSpPr>
          <p:nvPr/>
        </p:nvGrpSpPr>
        <p:grpSpPr bwMode="auto">
          <a:xfrm>
            <a:off x="1066800" y="1524000"/>
            <a:ext cx="3429000" cy="457200"/>
            <a:chOff x="672" y="1200"/>
            <a:chExt cx="2160" cy="288"/>
          </a:xfrm>
        </p:grpSpPr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672" y="1200"/>
              <a:ext cx="9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4  </a:t>
              </a:r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1488" y="1200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+ 4</a:t>
              </a:r>
              <a:r>
                <a:rPr lang="en-US" altLang="en-US" sz="2400" i="1">
                  <a:latin typeface="Verdana" panose="020B0604030504040204" pitchFamily="34" charset="0"/>
                </a:rPr>
                <a:t>y = </a:t>
              </a:r>
              <a:r>
                <a:rPr lang="en-US" altLang="en-US" sz="2400">
                  <a:latin typeface="Verdana" panose="020B0604030504040204" pitchFamily="34" charset="0"/>
                </a:rPr>
                <a:t>–2  </a:t>
              </a:r>
              <a:endParaRPr lang="en-US" altLang="en-US" sz="2400" i="1">
                <a:latin typeface="Verdana" panose="020B0604030504040204" pitchFamily="34" charset="0"/>
              </a:endParaRPr>
            </a:p>
          </p:txBody>
        </p:sp>
      </p:grp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4937125" y="1636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079625" y="2286000"/>
            <a:ext cx="2416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rPr>
              <a:t>(2)</a:t>
            </a:r>
            <a:r>
              <a:rPr lang="en-US" altLang="en-US" sz="2400" dirty="0">
                <a:latin typeface="Verdana" panose="020B0604030504040204" pitchFamily="34" charset="0"/>
              </a:rPr>
              <a:t> + 4</a:t>
            </a:r>
            <a:r>
              <a:rPr lang="en-US" altLang="en-US" sz="2400" i="1" dirty="0">
                <a:latin typeface="Verdana" panose="020B0604030504040204" pitchFamily="34" charset="0"/>
              </a:rPr>
              <a:t>y = </a:t>
            </a:r>
            <a:r>
              <a:rPr lang="en-US" altLang="en-US" sz="2400" dirty="0">
                <a:latin typeface="Verdana" panose="020B0604030504040204" pitchFamily="34" charset="0"/>
              </a:rPr>
              <a:t>–2 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49423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Substitute 2 for x in either equation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and solve for y.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2133600" y="2667000"/>
            <a:ext cx="2416175" cy="914400"/>
            <a:chOff x="1344" y="1920"/>
            <a:chExt cx="1522" cy="576"/>
          </a:xfrm>
        </p:grpSpPr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1344" y="1920"/>
              <a:ext cx="1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–2            –2</a:t>
              </a:r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>
              <a:off x="1410" y="2190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2496" y="2190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1889" y="2208"/>
              <a:ext cx="8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4</a:t>
              </a:r>
              <a:r>
                <a:rPr lang="en-US" altLang="en-US" sz="2400" i="1">
                  <a:latin typeface="Verdana" panose="020B0604030504040204" pitchFamily="34" charset="0"/>
                </a:rPr>
                <a:t>y = </a:t>
              </a:r>
              <a:r>
                <a:rPr lang="en-US" altLang="en-US" sz="2400">
                  <a:latin typeface="Verdana" panose="020B0604030504040204" pitchFamily="34" charset="0"/>
                </a:rPr>
                <a:t>–4</a:t>
              </a:r>
            </a:p>
          </p:txBody>
        </p:sp>
      </p:grpSp>
      <p:grpSp>
        <p:nvGrpSpPr>
          <p:cNvPr id="32" name="Group 27"/>
          <p:cNvGrpSpPr>
            <a:grpSpLocks/>
          </p:cNvGrpSpPr>
          <p:nvPr/>
        </p:nvGrpSpPr>
        <p:grpSpPr bwMode="auto">
          <a:xfrm>
            <a:off x="3005138" y="3581400"/>
            <a:ext cx="1538287" cy="1219200"/>
            <a:chOff x="1893" y="2496"/>
            <a:chExt cx="969" cy="768"/>
          </a:xfrm>
        </p:grpSpPr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1893" y="2496"/>
              <a:ext cx="9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4</a:t>
              </a:r>
              <a:r>
                <a:rPr lang="en-US" altLang="en-US" sz="2400" i="1">
                  <a:latin typeface="Verdana" panose="020B0604030504040204" pitchFamily="34" charset="0"/>
                </a:rPr>
                <a:t>y     </a:t>
              </a:r>
              <a:r>
                <a:rPr lang="en-US" altLang="en-US" sz="2400">
                  <a:latin typeface="Verdana" panose="020B0604030504040204" pitchFamily="34" charset="0"/>
                </a:rPr>
                <a:t>–4</a:t>
              </a:r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>
              <a:off x="1947" y="2784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2496" y="2784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1902" y="2748"/>
              <a:ext cx="9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4</a:t>
              </a:r>
              <a:r>
                <a:rPr lang="en-US" altLang="en-US" sz="2400" i="1">
                  <a:solidFill>
                    <a:srgbClr val="FF0000"/>
                  </a:solidFill>
                  <a:latin typeface="Verdana" panose="020B0604030504040204" pitchFamily="34" charset="0"/>
                </a:rPr>
                <a:t>        </a:t>
              </a: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4</a:t>
              </a: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2012" y="2976"/>
              <a:ext cx="8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y = 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–1</a:t>
              </a:r>
              <a:endParaRPr lang="en-US" altLang="en-US" sz="2400" i="1">
                <a:solidFill>
                  <a:srgbClr val="80008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1066800" y="4876800"/>
            <a:ext cx="277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5  </a:t>
            </a:r>
            <a:r>
              <a:rPr lang="en-US" altLang="en-US" sz="2400">
                <a:latin typeface="Verdana" panose="020B0604030504040204" pitchFamily="34" charset="0"/>
              </a:rPr>
              <a:t>(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2, </a:t>
            </a:r>
            <a:r>
              <a:rPr lang="en-US" altLang="en-US" sz="2400">
                <a:solidFill>
                  <a:srgbClr val="800080"/>
                </a:solidFill>
                <a:latin typeface="Verdana" panose="020B0604030504040204" pitchFamily="34" charset="0"/>
              </a:rPr>
              <a:t>–1</a:t>
            </a:r>
            <a:r>
              <a:rPr lang="en-US" altLang="en-US" sz="2400">
                <a:latin typeface="Verdana" panose="020B0604030504040204" pitchFamily="34" charset="0"/>
              </a:rPr>
              <a:t>)</a:t>
            </a:r>
            <a:r>
              <a:rPr lang="en-US" altLang="en-US" sz="2400" b="1">
                <a:latin typeface="Verdana" panose="020B0604030504040204" pitchFamily="34" charset="0"/>
              </a:rPr>
              <a:t>  </a:t>
            </a: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408488" y="4922837"/>
            <a:ext cx="3902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Verdana" panose="020B0604030504040204" pitchFamily="34" charset="0"/>
              </a:rPr>
              <a:t>Write the solution as an ordered pair.</a:t>
            </a: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EAF97C47-317E-422E-B73D-1EFFC6BF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930" y="2598003"/>
            <a:ext cx="69653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i="1" dirty="0">
                <a:latin typeface="Arial" panose="020B0604020202020204" pitchFamily="34" charset="0"/>
              </a:rPr>
              <a:t>Sustituya 2 por x en cualquiera de las ecuaciones
y resuelve para y.
</a:t>
            </a:r>
            <a:endParaRPr lang="en-US" altLang="en-US" sz="2400" i="1" dirty="0">
              <a:latin typeface="Arial" panose="020B0604020202020204" pitchFamily="34" charset="0"/>
            </a:endParaRPr>
          </a:p>
        </p:txBody>
      </p:sp>
      <p:sp>
        <p:nvSpPr>
          <p:cNvPr id="41" name="Text Box 24">
            <a:extLst>
              <a:ext uri="{FF2B5EF4-FFF2-40B4-BE49-F238E27FC236}">
                <a16:creationId xmlns:a16="http://schemas.microsoft.com/office/drawing/2014/main" id="{CC3FDDE8-ACA9-4BFB-B3B9-4F0FD2B4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853" y="5745162"/>
            <a:ext cx="3902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i="1" dirty="0">
                <a:latin typeface="Verdana" panose="020B0604030504040204" pitchFamily="34" charset="0"/>
              </a:rPr>
              <a:t>Escriba la solución como un par ordenado.
</a:t>
            </a:r>
            <a:endParaRPr lang="en-US" altLang="en-US" sz="2400" i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3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/>
          </p:cNvSpPr>
          <p:nvPr/>
        </p:nvSpPr>
        <p:spPr bwMode="auto">
          <a:xfrm>
            <a:off x="1600200" y="1447800"/>
            <a:ext cx="457200" cy="914400"/>
          </a:xfrm>
          <a:prstGeom prst="leftBrace">
            <a:avLst>
              <a:gd name="adj1" fmla="val 16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51025" y="1447800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2</a:t>
            </a:r>
            <a:r>
              <a:rPr lang="en-US" altLang="en-US" sz="2400" b="1" i="1">
                <a:latin typeface="Verdana" panose="020B0604030504040204" pitchFamily="34" charset="0"/>
              </a:rPr>
              <a:t>x + y = </a:t>
            </a:r>
            <a:r>
              <a:rPr lang="en-US" altLang="en-US" sz="2400" b="1">
                <a:latin typeface="Verdana" panose="020B0604030504040204" pitchFamily="34" charset="0"/>
              </a:rPr>
              <a:t>–5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28800" y="1828800"/>
            <a:ext cx="2357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2</a:t>
            </a:r>
            <a:r>
              <a:rPr lang="en-US" altLang="en-US" sz="2400" b="1" i="1">
                <a:latin typeface="Verdana" panose="020B0604030504040204" pitchFamily="34" charset="0"/>
              </a:rPr>
              <a:t>x</a:t>
            </a:r>
            <a:r>
              <a:rPr lang="en-US" altLang="en-US" sz="2400" b="1">
                <a:latin typeface="Verdana" panose="020B0604030504040204" pitchFamily="34" charset="0"/>
              </a:rPr>
              <a:t> – 5</a:t>
            </a:r>
            <a:r>
              <a:rPr lang="en-US" altLang="en-US" sz="2400" b="1" i="1">
                <a:latin typeface="Verdana" panose="020B0604030504040204" pitchFamily="34" charset="0"/>
              </a:rPr>
              <a:t>y = </a:t>
            </a:r>
            <a:r>
              <a:rPr lang="en-US" altLang="en-US" sz="2400" b="1">
                <a:latin typeface="Verdana" panose="020B0604030504040204" pitchFamily="34" charset="0"/>
              </a:rPr>
              <a:t>13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17525" y="1600200"/>
            <a:ext cx="862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68725" indent="-37687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                          by elimination.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19269" y="388143"/>
            <a:ext cx="9144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rgbClr val="006699"/>
                </a:solidFill>
                <a:latin typeface="Arial Black" panose="020B0A04020102020204" pitchFamily="34" charset="0"/>
              </a:rPr>
              <a:t>Example 2: Elimination multiply by negative one</a:t>
            </a:r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209800" y="2971800"/>
            <a:ext cx="228600" cy="914400"/>
            <a:chOff x="1392" y="2016"/>
            <a:chExt cx="336" cy="576"/>
          </a:xfrm>
        </p:grpSpPr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1392" y="201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1392" y="2016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1392" y="259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5105400" y="3352800"/>
            <a:ext cx="228600" cy="914400"/>
            <a:chOff x="3504" y="2256"/>
            <a:chExt cx="144" cy="576"/>
          </a:xfrm>
        </p:grpSpPr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3504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3648" y="2256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H="1">
              <a:off x="3504" y="283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23913" y="2667000"/>
            <a:ext cx="127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1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403475" y="3124200"/>
            <a:ext cx="257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(2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– 5</a:t>
            </a:r>
            <a:r>
              <a:rPr lang="en-US" altLang="en-US" sz="2400" i="1">
                <a:latin typeface="Verdana" panose="020B0604030504040204" pitchFamily="34" charset="0"/>
              </a:rPr>
              <a:t>y  = </a:t>
            </a:r>
            <a:r>
              <a:rPr lang="en-US" altLang="en-US" sz="2400">
                <a:latin typeface="Verdana" panose="020B0604030504040204" pitchFamily="34" charset="0"/>
              </a:rPr>
              <a:t>13)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562225" y="2667000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latin typeface="Verdana" panose="020B0604030504040204" pitchFamily="34" charset="0"/>
              </a:rPr>
              <a:t>x +  y  = </a:t>
            </a:r>
            <a:r>
              <a:rPr lang="en-US" altLang="en-US" sz="2400">
                <a:latin typeface="Verdana" panose="020B0604030504040204" pitchFamily="34" charset="0"/>
              </a:rPr>
              <a:t>–5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2286000" y="3609975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576513" y="3581400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latin typeface="Verdana" panose="020B0604030504040204" pitchFamily="34" charset="0"/>
              </a:rPr>
              <a:t>x +  y  = </a:t>
            </a:r>
            <a:r>
              <a:rPr lang="en-US" altLang="en-US" sz="2400">
                <a:latin typeface="Verdana" panose="020B0604030504040204" pitchFamily="34" charset="0"/>
              </a:rPr>
              <a:t>–5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409825" y="3990975"/>
            <a:ext cx="263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–</a:t>
            </a:r>
            <a:r>
              <a:rPr lang="en-US" altLang="en-US" sz="2400"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+</a:t>
            </a:r>
            <a:r>
              <a:rPr lang="en-US" altLang="en-US" sz="2400">
                <a:latin typeface="Verdana" panose="020B0604030504040204" pitchFamily="34" charset="0"/>
              </a:rPr>
              <a:t> 5</a:t>
            </a:r>
            <a:r>
              <a:rPr lang="en-US" altLang="en-US" sz="2400" i="1">
                <a:latin typeface="Verdana" panose="020B0604030504040204" pitchFamily="34" charset="0"/>
              </a:rPr>
              <a:t>y = 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–</a:t>
            </a:r>
            <a:r>
              <a:rPr lang="en-US" altLang="en-US" sz="2400">
                <a:latin typeface="Verdana" panose="020B0604030504040204" pitchFamily="34" charset="0"/>
              </a:rPr>
              <a:t>13</a:t>
            </a: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2514600" y="44196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410200" y="4572000"/>
            <a:ext cx="1700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Solve for y.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2681288" y="4419600"/>
            <a:ext cx="256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0  + 6</a:t>
            </a:r>
            <a:r>
              <a:rPr lang="en-US" altLang="en-US" sz="2400" i="1">
                <a:latin typeface="Verdana" panose="020B0604030504040204" pitchFamily="34" charset="0"/>
              </a:rPr>
              <a:t>y = </a:t>
            </a:r>
            <a:r>
              <a:rPr lang="en-US" altLang="en-US" sz="2400">
                <a:latin typeface="Verdana" panose="020B0604030504040204" pitchFamily="34" charset="0"/>
              </a:rPr>
              <a:t>–18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747713" y="4419600"/>
            <a:ext cx="138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 Step 3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429000" y="4848225"/>
            <a:ext cx="179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6</a:t>
            </a:r>
            <a:r>
              <a:rPr lang="en-US" altLang="en-US" sz="2400" i="1">
                <a:latin typeface="Verdana" panose="020B0604030504040204" pitchFamily="34" charset="0"/>
              </a:rPr>
              <a:t>y = </a:t>
            </a:r>
            <a:r>
              <a:rPr lang="en-US" altLang="en-US" sz="2400">
                <a:latin typeface="Verdana" panose="020B0604030504040204" pitchFamily="34" charset="0"/>
              </a:rPr>
              <a:t>–18</a:t>
            </a: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3648075" y="525780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y = </a:t>
            </a:r>
            <a:r>
              <a:rPr lang="en-US" altLang="en-US" sz="2400">
                <a:solidFill>
                  <a:srgbClr val="800080"/>
                </a:solidFill>
                <a:latin typeface="Verdana" panose="020B0604030504040204" pitchFamily="34" charset="0"/>
              </a:rPr>
              <a:t>–3</a:t>
            </a:r>
            <a:endParaRPr lang="en-US" altLang="en-US" sz="2400" i="1">
              <a:solidFill>
                <a:srgbClr val="800080"/>
              </a:solidFill>
              <a:latin typeface="Verdana" panose="020B0604030504040204" pitchFamily="34" charset="0"/>
            </a:endParaRPr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838200" y="3200400"/>
            <a:ext cx="127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2</a:t>
            </a: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2057400" y="3143250"/>
            <a:ext cx="703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–1</a:t>
            </a: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7296150" y="3600272"/>
            <a:ext cx="3048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dirty="0">
                <a:latin typeface="Verdana" panose="020B0604030504040204" pitchFamily="34" charset="0"/>
              </a:rPr>
              <a:t>Multiplica cada término por -1.  
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CF1BD1D9-EFBA-457B-B87E-D906D38F3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1944"/>
            <a:ext cx="91440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s-ES" altLang="en-US" sz="2300" dirty="0">
              <a:latin typeface="Arial Black" panose="020B0A040201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" altLang="en-US" sz="2300" dirty="0">
                <a:latin typeface="Arial Black" panose="020B0A04020102020204" pitchFamily="34" charset="0"/>
              </a:rPr>
              <a:t>Ejemplo 2: Eliminación multiplicar por negativa
</a:t>
            </a:r>
            <a:endParaRPr lang="en-US" altLang="en-US" sz="2300" dirty="0">
              <a:latin typeface="Arial Black" panose="020B0A04020102020204" pitchFamily="34" charset="0"/>
            </a:endParaRPr>
          </a:p>
        </p:txBody>
      </p:sp>
      <p:sp>
        <p:nvSpPr>
          <p:cNvPr id="31" name="TextBox 32">
            <a:extLst>
              <a:ext uri="{FF2B5EF4-FFF2-40B4-BE49-F238E27FC236}">
                <a16:creationId xmlns:a16="http://schemas.microsoft.com/office/drawing/2014/main" id="{421482E7-B8BA-43D3-8A3F-47D3B4C27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Multiply each term by -1.  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F3111B94-3E84-40BD-894D-1612FD2E6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199" y="5306667"/>
            <a:ext cx="24733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 err="1">
                <a:solidFill>
                  <a:srgbClr val="3333FF"/>
                </a:solidFill>
                <a:latin typeface="Arial" panose="020B0604020202020204" pitchFamily="34" charset="0"/>
              </a:rPr>
              <a:t>Resuelve</a:t>
            </a: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 para y.
</a:t>
            </a:r>
          </a:p>
        </p:txBody>
      </p:sp>
    </p:spTree>
    <p:extLst>
      <p:ext uri="{BB962C8B-B14F-4D97-AF65-F5344CB8AC3E}">
        <p14:creationId xmlns:p14="http://schemas.microsoft.com/office/powerpoint/2010/main" val="426674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5800" y="1600200"/>
            <a:ext cx="3825875" cy="457200"/>
            <a:chOff x="432" y="1728"/>
            <a:chExt cx="2410" cy="288"/>
          </a:xfrm>
        </p:grpSpPr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432" y="1728"/>
              <a:ext cx="8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4</a:t>
              </a:r>
            </a:p>
          </p:txBody>
        </p:sp>
        <p:sp>
          <p:nvSpPr>
            <p:cNvPr id="4" name="Text Box 14"/>
            <p:cNvSpPr txBox="1">
              <a:spLocks noChangeArrowheads="1"/>
            </p:cNvSpPr>
            <p:nvPr/>
          </p:nvSpPr>
          <p:spPr bwMode="auto">
            <a:xfrm>
              <a:off x="1320" y="1728"/>
              <a:ext cx="1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2</a:t>
              </a:r>
              <a:r>
                <a:rPr lang="en-US" altLang="en-US" sz="2400" i="1">
                  <a:latin typeface="Verdana" panose="020B0604030504040204" pitchFamily="34" charset="0"/>
                </a:rPr>
                <a:t>x + y = </a:t>
              </a:r>
              <a:r>
                <a:rPr lang="en-US" altLang="en-US" sz="2400">
                  <a:latin typeface="Verdana" panose="020B0604030504040204" pitchFamily="34" charset="0"/>
                </a:rPr>
                <a:t>–5</a:t>
              </a:r>
            </a:p>
          </p:txBody>
        </p:sp>
      </p:grp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600200" y="2057400"/>
            <a:ext cx="303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latin typeface="Verdana" panose="020B0604030504040204" pitchFamily="34" charset="0"/>
              </a:rPr>
              <a:t>x + 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(–3)</a:t>
            </a:r>
            <a:r>
              <a:rPr lang="en-US" altLang="en-US" sz="2400" i="1">
                <a:latin typeface="Verdana" panose="020B0604030504040204" pitchFamily="34" charset="0"/>
              </a:rPr>
              <a:t> = </a:t>
            </a:r>
            <a:r>
              <a:rPr lang="en-US" altLang="en-US" sz="2400">
                <a:latin typeface="Verdana" panose="020B0604030504040204" pitchFamily="34" charset="0"/>
              </a:rPr>
              <a:t>–5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029200" y="1676400"/>
            <a:ext cx="272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Substitute </a:t>
            </a: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–3</a:t>
            </a: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 for y.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155825" y="2514600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– 3</a:t>
            </a:r>
            <a:r>
              <a:rPr lang="en-US" altLang="en-US" sz="2400" i="1">
                <a:latin typeface="Verdana" panose="020B0604030504040204" pitchFamily="34" charset="0"/>
              </a:rPr>
              <a:t> = </a:t>
            </a:r>
            <a:r>
              <a:rPr lang="en-US" altLang="en-US" sz="2400">
                <a:latin typeface="Verdana" panose="020B0604030504040204" pitchFamily="34" charset="0"/>
              </a:rPr>
              <a:t>–5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681288" y="2927350"/>
            <a:ext cx="1539875" cy="457200"/>
            <a:chOff x="1632" y="2084"/>
            <a:chExt cx="970" cy="288"/>
          </a:xfrm>
        </p:grpSpPr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1632" y="2084"/>
              <a:ext cx="9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+3    +3</a:t>
              </a:r>
            </a:p>
          </p:txBody>
        </p:sp>
        <p:sp>
          <p:nvSpPr>
            <p:cNvPr id="10" name="Line 20"/>
            <p:cNvSpPr>
              <a:spLocks noChangeShapeType="1"/>
            </p:cNvSpPr>
            <p:nvPr/>
          </p:nvSpPr>
          <p:spPr bwMode="auto">
            <a:xfrm>
              <a:off x="1642" y="2352"/>
              <a:ext cx="3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1"/>
            <p:cNvSpPr>
              <a:spLocks noChangeShapeType="1"/>
            </p:cNvSpPr>
            <p:nvPr/>
          </p:nvSpPr>
          <p:spPr bwMode="auto">
            <a:xfrm>
              <a:off x="2266" y="2352"/>
              <a:ext cx="3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2133600" y="3505200"/>
            <a:ext cx="2058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latin typeface="Verdana" panose="020B0604030504040204" pitchFamily="34" charset="0"/>
              </a:rPr>
              <a:t>x       = </a:t>
            </a:r>
            <a:r>
              <a:rPr lang="en-US" altLang="en-US" sz="2400">
                <a:latin typeface="Verdana" panose="020B0604030504040204" pitchFamily="34" charset="0"/>
              </a:rPr>
              <a:t>–2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2971800" y="4038600"/>
            <a:ext cx="134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 = </a:t>
            </a:r>
            <a:r>
              <a:rPr lang="en-US" altLang="en-US" sz="2400">
                <a:solidFill>
                  <a:srgbClr val="800080"/>
                </a:solidFill>
                <a:latin typeface="Verdana" panose="020B0604030504040204" pitchFamily="34" charset="0"/>
              </a:rPr>
              <a:t>–1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5072063" y="4511675"/>
            <a:ext cx="3902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solution as an ordered pair.</a:t>
            </a:r>
          </a:p>
        </p:txBody>
      </p: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685800" y="4495800"/>
            <a:ext cx="2749550" cy="457200"/>
            <a:chOff x="768" y="3696"/>
            <a:chExt cx="1732" cy="288"/>
          </a:xfrm>
        </p:grpSpPr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768" y="3696"/>
              <a:ext cx="8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5</a:t>
              </a: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1584" y="3696"/>
              <a:ext cx="9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(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–1</a:t>
              </a:r>
              <a:r>
                <a:rPr lang="en-US" altLang="en-US" sz="2400">
                  <a:latin typeface="Verdana" panose="020B0604030504040204" pitchFamily="34" charset="0"/>
                </a:rPr>
                <a:t>, 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–3</a:t>
              </a:r>
              <a:r>
                <a:rPr lang="en-US" altLang="en-US" sz="2400">
                  <a:latin typeface="Verdana" panose="020B0604030504040204" pitchFamily="34" charset="0"/>
                </a:rPr>
                <a:t>)</a:t>
              </a:r>
            </a:p>
          </p:txBody>
        </p:sp>
      </p:grpSp>
      <p:sp>
        <p:nvSpPr>
          <p:cNvPr id="18" name="Text Box 16">
            <a:extLst>
              <a:ext uri="{FF2B5EF4-FFF2-40B4-BE49-F238E27FC236}">
                <a16:creationId xmlns:a16="http://schemas.microsoft.com/office/drawing/2014/main" id="{1E53CB84-C678-4DE8-9076-D6F4B8C32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25" y="2443646"/>
            <a:ext cx="30360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 err="1">
                <a:latin typeface="Arial" panose="020B0604020202020204" pitchFamily="34" charset="0"/>
              </a:rPr>
              <a:t>Sustitúyase</a:t>
            </a:r>
            <a:r>
              <a:rPr lang="en-US" altLang="en-US" sz="2400" i="1" dirty="0">
                <a:latin typeface="Arial" panose="020B0604020202020204" pitchFamily="34" charset="0"/>
              </a:rPr>
              <a:t> –3 por y.
</a:t>
            </a:r>
          </a:p>
        </p:txBody>
      </p:sp>
    </p:spTree>
    <p:extLst>
      <p:ext uri="{BB962C8B-B14F-4D97-AF65-F5344CB8AC3E}">
        <p14:creationId xmlns:p14="http://schemas.microsoft.com/office/powerpoint/2010/main" val="50094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/>
          </p:cNvSpPr>
          <p:nvPr/>
        </p:nvSpPr>
        <p:spPr bwMode="auto">
          <a:xfrm>
            <a:off x="2438400" y="1935163"/>
            <a:ext cx="457200" cy="914400"/>
          </a:xfrm>
          <a:prstGeom prst="leftBrace">
            <a:avLst>
              <a:gd name="adj1" fmla="val 16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895601" y="1935163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latin typeface="Verdana" panose="020B0604030504040204" pitchFamily="34" charset="0"/>
              </a:rPr>
              <a:t>x + </a:t>
            </a:r>
            <a:r>
              <a:rPr lang="en-US" altLang="en-US" sz="2400" b="1" dirty="0">
                <a:latin typeface="Verdana" panose="020B0604030504040204" pitchFamily="34" charset="0"/>
              </a:rPr>
              <a:t>2</a:t>
            </a:r>
            <a:r>
              <a:rPr lang="en-US" altLang="en-US" sz="2400" b="1" i="1" dirty="0">
                <a:latin typeface="Verdana" panose="020B0604030504040204" pitchFamily="34" charset="0"/>
              </a:rPr>
              <a:t>y = </a:t>
            </a:r>
            <a:r>
              <a:rPr lang="en-US" altLang="en-US" sz="2400" b="1" dirty="0">
                <a:latin typeface="Verdana" panose="020B0604030504040204" pitchFamily="34" charset="0"/>
              </a:rPr>
              <a:t>11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667001" y="2316163"/>
            <a:ext cx="2405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–3</a:t>
            </a:r>
            <a:r>
              <a:rPr lang="en-US" altLang="en-US" sz="2400" b="1" i="1" dirty="0">
                <a:latin typeface="Verdana" panose="020B0604030504040204" pitchFamily="34" charset="0"/>
              </a:rPr>
              <a:t>x</a:t>
            </a:r>
            <a:r>
              <a:rPr lang="en-US" altLang="en-US" sz="2400" b="1" dirty="0">
                <a:latin typeface="Verdana" panose="020B0604030504040204" pitchFamily="34" charset="0"/>
              </a:rPr>
              <a:t> + </a:t>
            </a:r>
            <a:r>
              <a:rPr lang="en-US" altLang="en-US" sz="2400" b="1" i="1" dirty="0">
                <a:latin typeface="Verdana" panose="020B0604030504040204" pitchFamily="34" charset="0"/>
              </a:rPr>
              <a:t>y = </a:t>
            </a:r>
            <a:r>
              <a:rPr lang="en-US" altLang="en-US" sz="2400" b="1" dirty="0">
                <a:latin typeface="Verdana" panose="020B0604030504040204" pitchFamily="34" charset="0"/>
              </a:rPr>
              <a:t>–5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48459" y="39746"/>
            <a:ext cx="92756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Example : Elimination Using Multiplication of a number other than (-1)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432550" y="3109913"/>
            <a:ext cx="4311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810001" y="2849563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 + </a:t>
            </a:r>
            <a:r>
              <a:rPr lang="en-US" altLang="en-US" sz="2400"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latin typeface="Verdana" panose="020B0604030504040204" pitchFamily="34" charset="0"/>
              </a:rPr>
              <a:t>y = </a:t>
            </a:r>
            <a:r>
              <a:rPr lang="en-US" altLang="en-US" sz="2400">
                <a:latin typeface="Verdana" panose="020B0604030504040204" pitchFamily="34" charset="0"/>
              </a:rPr>
              <a:t>11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752601" y="2854325"/>
            <a:ext cx="134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1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2957513" y="3230563"/>
            <a:ext cx="306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     </a:t>
            </a:r>
            <a:r>
              <a:rPr lang="en-US" altLang="en-US" sz="2400">
                <a:latin typeface="Verdana" panose="020B0604030504040204" pitchFamily="34" charset="0"/>
              </a:rPr>
              <a:t>(–3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</a:t>
            </a:r>
            <a:r>
              <a:rPr lang="en-US" altLang="en-US" sz="2400" i="1">
                <a:latin typeface="Verdana" panose="020B0604030504040204" pitchFamily="34" charset="0"/>
              </a:rPr>
              <a:t>y = </a:t>
            </a:r>
            <a:r>
              <a:rPr lang="en-US" altLang="en-US" sz="2400">
                <a:latin typeface="Verdana" panose="020B0604030504040204" pitchFamily="34" charset="0"/>
              </a:rPr>
              <a:t>–5)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048000" y="3078163"/>
            <a:ext cx="685800" cy="914400"/>
            <a:chOff x="1392" y="2016"/>
            <a:chExt cx="336" cy="576"/>
          </a:xfrm>
        </p:grpSpPr>
        <p:sp>
          <p:nvSpPr>
            <p:cNvPr id="4127" name="Line 16"/>
            <p:cNvSpPr>
              <a:spLocks noChangeShapeType="1"/>
            </p:cNvSpPr>
            <p:nvPr/>
          </p:nvSpPr>
          <p:spPr bwMode="auto">
            <a:xfrm flipH="1">
              <a:off x="1392" y="201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7"/>
            <p:cNvSpPr>
              <a:spLocks noChangeShapeType="1"/>
            </p:cNvSpPr>
            <p:nvPr/>
          </p:nvSpPr>
          <p:spPr bwMode="auto">
            <a:xfrm>
              <a:off x="1392" y="2016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18"/>
            <p:cNvSpPr>
              <a:spLocks noChangeShapeType="1"/>
            </p:cNvSpPr>
            <p:nvPr/>
          </p:nvSpPr>
          <p:spPr bwMode="auto">
            <a:xfrm>
              <a:off x="1392" y="259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172200" y="3459163"/>
            <a:ext cx="228600" cy="914400"/>
            <a:chOff x="3504" y="2256"/>
            <a:chExt cx="144" cy="576"/>
          </a:xfrm>
        </p:grpSpPr>
        <p:sp>
          <p:nvSpPr>
            <p:cNvPr id="4124" name="Line 23"/>
            <p:cNvSpPr>
              <a:spLocks noChangeShapeType="1"/>
            </p:cNvSpPr>
            <p:nvPr/>
          </p:nvSpPr>
          <p:spPr bwMode="auto">
            <a:xfrm>
              <a:off x="3504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4"/>
            <p:cNvSpPr>
              <a:spLocks noChangeShapeType="1"/>
            </p:cNvSpPr>
            <p:nvPr/>
          </p:nvSpPr>
          <p:spPr bwMode="auto">
            <a:xfrm>
              <a:off x="3648" y="2256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25"/>
            <p:cNvSpPr>
              <a:spLocks noChangeShapeType="1"/>
            </p:cNvSpPr>
            <p:nvPr/>
          </p:nvSpPr>
          <p:spPr bwMode="auto">
            <a:xfrm flipH="1">
              <a:off x="3504" y="283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810001" y="3730625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 + </a:t>
            </a:r>
            <a:r>
              <a:rPr lang="en-US" altLang="en-US" sz="2400"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latin typeface="Verdana" panose="020B0604030504040204" pitchFamily="34" charset="0"/>
              </a:rPr>
              <a:t>y =   </a:t>
            </a:r>
            <a:r>
              <a:rPr lang="en-US" altLang="en-US" sz="2400">
                <a:latin typeface="Verdana" panose="020B0604030504040204" pitchFamily="34" charset="0"/>
              </a:rPr>
              <a:t>11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3395664" y="4116388"/>
            <a:ext cx="286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+(6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–2</a:t>
            </a:r>
            <a:r>
              <a:rPr lang="en-US" altLang="en-US" sz="2400" i="1">
                <a:latin typeface="Verdana" panose="020B0604030504040204" pitchFamily="34" charset="0"/>
              </a:rPr>
              <a:t>y = </a:t>
            </a:r>
            <a:r>
              <a:rPr lang="en-US" altLang="en-US" sz="2400">
                <a:latin typeface="Verdana" panose="020B0604030504040204" pitchFamily="34" charset="0"/>
              </a:rPr>
              <a:t>+10)</a:t>
            </a:r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3429000" y="46021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6462713" y="3308351"/>
            <a:ext cx="3559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2.Add the new equation to the first equation.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3489325" y="4678363"/>
            <a:ext cx="239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7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 +   0 = 21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774826" y="5105400"/>
            <a:ext cx="4168775" cy="914400"/>
            <a:chOff x="192" y="3264"/>
            <a:chExt cx="2626" cy="576"/>
          </a:xfrm>
        </p:grpSpPr>
        <p:sp>
          <p:nvSpPr>
            <p:cNvPr id="4121" name="Text Box 29"/>
            <p:cNvSpPr txBox="1">
              <a:spLocks noChangeArrowheads="1"/>
            </p:cNvSpPr>
            <p:nvPr/>
          </p:nvSpPr>
          <p:spPr bwMode="auto">
            <a:xfrm>
              <a:off x="192" y="3264"/>
              <a:ext cx="8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400" b="1">
                <a:latin typeface="Verdana" panose="020B0604030504040204" pitchFamily="34" charset="0"/>
              </a:endParaRPr>
            </a:p>
          </p:txBody>
        </p:sp>
        <p:sp>
          <p:nvSpPr>
            <p:cNvPr id="4122" name="Text Box 30"/>
            <p:cNvSpPr txBox="1">
              <a:spLocks noChangeArrowheads="1"/>
            </p:cNvSpPr>
            <p:nvPr/>
          </p:nvSpPr>
          <p:spPr bwMode="auto">
            <a:xfrm>
              <a:off x="1910" y="3264"/>
              <a:ext cx="8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7</a:t>
              </a:r>
              <a:r>
                <a:rPr lang="en-US" altLang="en-US" sz="2400" i="1">
                  <a:latin typeface="Verdana" panose="020B0604030504040204" pitchFamily="34" charset="0"/>
                </a:rPr>
                <a:t>x = </a:t>
              </a:r>
              <a:r>
                <a:rPr lang="en-US" altLang="en-US" sz="2400">
                  <a:latin typeface="Verdana" panose="020B0604030504040204" pitchFamily="34" charset="0"/>
                </a:rPr>
                <a:t>21</a:t>
              </a:r>
            </a:p>
          </p:txBody>
        </p:sp>
        <p:sp>
          <p:nvSpPr>
            <p:cNvPr id="4123" name="Text Box 31"/>
            <p:cNvSpPr txBox="1">
              <a:spLocks noChangeArrowheads="1"/>
            </p:cNvSpPr>
            <p:nvPr/>
          </p:nvSpPr>
          <p:spPr bwMode="auto">
            <a:xfrm>
              <a:off x="2016" y="3552"/>
              <a:ext cx="8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= 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3</a:t>
              </a:r>
            </a:p>
          </p:txBody>
        </p:sp>
      </p:grp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6002140" y="5002212"/>
            <a:ext cx="346170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3. solve for x.</a:t>
            </a:r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3124200" y="3687763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1752600" y="3687763"/>
            <a:ext cx="127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2</a:t>
            </a: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3095625" y="3230563"/>
            <a:ext cx="571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–2</a:t>
            </a:r>
          </a:p>
        </p:txBody>
      </p:sp>
      <p:sp>
        <p:nvSpPr>
          <p:cNvPr id="47146" name="Rectangle 42"/>
          <p:cNvSpPr>
            <a:spLocks noChangeArrowheads="1"/>
          </p:cNvSpPr>
          <p:nvPr/>
        </p:nvSpPr>
        <p:spPr bwMode="auto">
          <a:xfrm>
            <a:off x="1752600" y="4649788"/>
            <a:ext cx="127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3</a:t>
            </a:r>
          </a:p>
        </p:txBody>
      </p:sp>
      <p:sp>
        <p:nvSpPr>
          <p:cNvPr id="4120" name="TextBox 32"/>
          <p:cNvSpPr txBox="1">
            <a:spLocks noChangeArrowheads="1"/>
          </p:cNvSpPr>
          <p:nvPr/>
        </p:nvSpPr>
        <p:spPr bwMode="auto">
          <a:xfrm>
            <a:off x="5127369" y="1725385"/>
            <a:ext cx="44396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latin typeface="Verdana" panose="020B0604030504040204" pitchFamily="34" charset="0"/>
              </a:rPr>
              <a:t>1.To eliminate the y term, multiply by -2</a:t>
            </a:r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EBD95A3E-1096-4A39-9705-F1BF3FFCF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60" y="804027"/>
            <a:ext cx="927568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Ejemplo : Eliminación Usando la multiplicación de un número distinto de (-1)
</a:t>
            </a:r>
            <a:endParaRPr lang="en-US" altLang="en-US" sz="2400" dirty="0">
              <a:solidFill>
                <a:srgbClr val="006699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TextBox 32">
            <a:extLst>
              <a:ext uri="{FF2B5EF4-FFF2-40B4-BE49-F238E27FC236}">
                <a16:creationId xmlns:a16="http://schemas.microsoft.com/office/drawing/2014/main" id="{3F60E07E-9D97-41F2-81BD-C71176402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0" y="2530083"/>
            <a:ext cx="44396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dirty="0">
                <a:latin typeface="Verdana" panose="020B0604030504040204" pitchFamily="34" charset="0"/>
              </a:rPr>
              <a:t>1.To eliminar el término y, multiplicar por -2
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57A5C67B-C369-4135-B216-B38B3BB16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25" y="4214465"/>
            <a:ext cx="435959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2.Agregue la nueva ecuación a la primera ecuación.
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33">
            <a:extLst>
              <a:ext uri="{FF2B5EF4-FFF2-40B4-BE49-F238E27FC236}">
                <a16:creationId xmlns:a16="http://schemas.microsoft.com/office/drawing/2014/main" id="{C7D61E09-4E86-4DDC-AD15-CA9C5F0DD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1" y="5523993"/>
            <a:ext cx="346170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latin typeface="Arial" panose="020B0604020202020204" pitchFamily="34" charset="0"/>
              </a:rPr>
              <a:t>3. </a:t>
            </a:r>
            <a:r>
              <a:rPr lang="en-US" altLang="en-US" sz="2400" i="1" dirty="0" err="1">
                <a:latin typeface="Arial" panose="020B0604020202020204" pitchFamily="34" charset="0"/>
              </a:rPr>
              <a:t>resuelve</a:t>
            </a:r>
            <a:r>
              <a:rPr lang="en-US" altLang="en-US" sz="2400" i="1" dirty="0">
                <a:latin typeface="Arial" panose="020B0604020202020204" pitchFamily="34" charset="0"/>
              </a:rPr>
              <a:t> para x.
</a:t>
            </a:r>
          </a:p>
        </p:txBody>
      </p:sp>
    </p:spTree>
    <p:extLst>
      <p:ext uri="{BB962C8B-B14F-4D97-AF65-F5344CB8AC3E}">
        <p14:creationId xmlns:p14="http://schemas.microsoft.com/office/powerpoint/2010/main" val="409063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/>
      <p:bldP spid="47116" grpId="0"/>
      <p:bldP spid="47117" grpId="0"/>
      <p:bldP spid="47118" grpId="0"/>
      <p:bldP spid="47123" grpId="0"/>
      <p:bldP spid="47124" grpId="0"/>
      <p:bldP spid="47131" grpId="0"/>
      <p:bldP spid="47132" grpId="0"/>
      <p:bldP spid="47137" grpId="0"/>
      <p:bldP spid="47143" grpId="0"/>
      <p:bldP spid="47145" grpId="0"/>
      <p:bldP spid="47146" grpId="0"/>
      <p:bldP spid="4120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498726" y="1689101"/>
            <a:ext cx="3521075" cy="460375"/>
            <a:chOff x="614" y="1986"/>
            <a:chExt cx="2218" cy="290"/>
          </a:xfrm>
        </p:grpSpPr>
        <p:sp>
          <p:nvSpPr>
            <p:cNvPr id="5136" name="Text Box 9"/>
            <p:cNvSpPr txBox="1">
              <a:spLocks noChangeArrowheads="1"/>
            </p:cNvSpPr>
            <p:nvPr/>
          </p:nvSpPr>
          <p:spPr bwMode="auto">
            <a:xfrm>
              <a:off x="614" y="1988"/>
              <a:ext cx="8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4</a:t>
              </a:r>
            </a:p>
          </p:txBody>
        </p:sp>
        <p:sp>
          <p:nvSpPr>
            <p:cNvPr id="5137" name="Text Box 11"/>
            <p:cNvSpPr txBox="1">
              <a:spLocks noChangeArrowheads="1"/>
            </p:cNvSpPr>
            <p:nvPr/>
          </p:nvSpPr>
          <p:spPr bwMode="auto">
            <a:xfrm>
              <a:off x="1454" y="1986"/>
              <a:ext cx="13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x + </a:t>
              </a:r>
              <a:r>
                <a:rPr lang="en-US" altLang="en-US" sz="2400">
                  <a:latin typeface="Verdana" panose="020B0604030504040204" pitchFamily="34" charset="0"/>
                </a:rPr>
                <a:t>2</a:t>
              </a:r>
              <a:r>
                <a:rPr lang="en-US" altLang="en-US" sz="2400" i="1">
                  <a:latin typeface="Verdana" panose="020B0604030504040204" pitchFamily="34" charset="0"/>
                </a:rPr>
                <a:t>y = </a:t>
              </a:r>
              <a:r>
                <a:rPr lang="en-US" altLang="en-US" sz="2400">
                  <a:latin typeface="Verdana" panose="020B0604030504040204" pitchFamily="34" charset="0"/>
                </a:rPr>
                <a:t>11</a:t>
              </a:r>
            </a:p>
          </p:txBody>
        </p:sp>
      </p:grp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6431814" y="1362928"/>
            <a:ext cx="30001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3 for x into either equation. 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810001" y="2193925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rPr>
              <a:t>(3)</a:t>
            </a:r>
            <a:r>
              <a:rPr lang="en-US" altLang="en-US" sz="2400" i="1" dirty="0">
                <a:latin typeface="Verdana" panose="020B0604030504040204" pitchFamily="34" charset="0"/>
              </a:rPr>
              <a:t> + </a:t>
            </a:r>
            <a:r>
              <a:rPr lang="en-US" altLang="en-US" sz="2400" dirty="0">
                <a:latin typeface="Verdana" panose="020B0604030504040204" pitchFamily="34" charset="0"/>
              </a:rPr>
              <a:t>2</a:t>
            </a:r>
            <a:r>
              <a:rPr lang="en-US" altLang="en-US" sz="2400" i="1" dirty="0">
                <a:latin typeface="Verdana" panose="020B0604030504040204" pitchFamily="34" charset="0"/>
              </a:rPr>
              <a:t>y = </a:t>
            </a:r>
            <a:r>
              <a:rPr lang="en-US" altLang="en-US" sz="2400" dirty="0">
                <a:latin typeface="Verdana" panose="020B0604030504040204" pitchFamily="34" charset="0"/>
              </a:rPr>
              <a:t>11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581400" y="2530476"/>
            <a:ext cx="2362200" cy="854075"/>
            <a:chOff x="1296" y="2516"/>
            <a:chExt cx="1488" cy="538"/>
          </a:xfrm>
        </p:grpSpPr>
        <p:sp>
          <p:nvSpPr>
            <p:cNvPr id="5132" name="Text Box 17"/>
            <p:cNvSpPr txBox="1">
              <a:spLocks noChangeArrowheads="1"/>
            </p:cNvSpPr>
            <p:nvPr/>
          </p:nvSpPr>
          <p:spPr bwMode="auto">
            <a:xfrm>
              <a:off x="1296" y="2516"/>
              <a:ext cx="14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–3            –3</a:t>
              </a:r>
            </a:p>
          </p:txBody>
        </p:sp>
        <p:sp>
          <p:nvSpPr>
            <p:cNvPr id="5133" name="Line 18"/>
            <p:cNvSpPr>
              <a:spLocks noChangeShapeType="1"/>
            </p:cNvSpPr>
            <p:nvPr/>
          </p:nvSpPr>
          <p:spPr bwMode="auto">
            <a:xfrm>
              <a:off x="1344" y="2784"/>
              <a:ext cx="3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3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Text Box 20"/>
            <p:cNvSpPr txBox="1">
              <a:spLocks noChangeArrowheads="1"/>
            </p:cNvSpPr>
            <p:nvPr/>
          </p:nvSpPr>
          <p:spPr bwMode="auto">
            <a:xfrm>
              <a:off x="1814" y="2766"/>
              <a:ext cx="9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Verdana" panose="020B0604030504040204" pitchFamily="34" charset="0"/>
                </a:rPr>
                <a:t> 2</a:t>
              </a:r>
              <a:r>
                <a:rPr lang="en-US" altLang="en-US" sz="2400" i="1" dirty="0">
                  <a:latin typeface="Verdana" panose="020B0604030504040204" pitchFamily="34" charset="0"/>
                </a:rPr>
                <a:t>y =  </a:t>
              </a:r>
              <a:r>
                <a:rPr lang="en-US" altLang="en-US" sz="2400" dirty="0">
                  <a:latin typeface="Verdana" panose="020B0604030504040204" pitchFamily="34" charset="0"/>
                </a:rPr>
                <a:t>8</a:t>
              </a:r>
            </a:p>
          </p:txBody>
        </p:sp>
      </p:grp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4708525" y="3336925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y = </a:t>
            </a:r>
            <a:r>
              <a:rPr lang="en-US" altLang="en-US" sz="2400">
                <a:solidFill>
                  <a:srgbClr val="800080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5732790" y="4961413"/>
            <a:ext cx="3825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i="1" dirty="0">
                <a:latin typeface="Arial" panose="020B0604020202020204" pitchFamily="34" charset="0"/>
              </a:rPr>
              <a:t>Escriba la solución como un par de coordenadas. 
</a:t>
            </a:r>
            <a:endParaRPr lang="en-US" altLang="en-US" sz="2400" i="1" dirty="0">
              <a:latin typeface="Arial" panose="020B0604020202020204" pitchFamily="34" charset="0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514601" y="3946525"/>
            <a:ext cx="2727325" cy="457200"/>
            <a:chOff x="624" y="3408"/>
            <a:chExt cx="1718" cy="288"/>
          </a:xfrm>
        </p:grpSpPr>
        <p:sp>
          <p:nvSpPr>
            <p:cNvPr id="5130" name="Text Box 25"/>
            <p:cNvSpPr txBox="1">
              <a:spLocks noChangeArrowheads="1"/>
            </p:cNvSpPr>
            <p:nvPr/>
          </p:nvSpPr>
          <p:spPr bwMode="auto">
            <a:xfrm>
              <a:off x="624" y="3408"/>
              <a:ext cx="8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5</a:t>
              </a:r>
            </a:p>
          </p:txBody>
        </p:sp>
        <p:sp>
          <p:nvSpPr>
            <p:cNvPr id="5131" name="Text Box 26"/>
            <p:cNvSpPr txBox="1">
              <a:spLocks noChangeArrowheads="1"/>
            </p:cNvSpPr>
            <p:nvPr/>
          </p:nvSpPr>
          <p:spPr bwMode="auto">
            <a:xfrm>
              <a:off x="1670" y="3408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(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3</a:t>
              </a:r>
              <a:r>
                <a:rPr lang="en-US" altLang="en-US" sz="2400">
                  <a:latin typeface="Verdana" panose="020B0604030504040204" pitchFamily="34" charset="0"/>
                </a:rPr>
                <a:t>, 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4</a:t>
              </a:r>
              <a:r>
                <a:rPr lang="en-US" altLang="en-US" sz="2400">
                  <a:latin typeface="Verdana" panose="020B0604030504040204" pitchFamily="34" charset="0"/>
                </a:rPr>
                <a:t>)</a:t>
              </a:r>
            </a:p>
          </p:txBody>
        </p:sp>
      </p:grpSp>
      <p:sp>
        <p:nvSpPr>
          <p:cNvPr id="17" name="Text Box 13">
            <a:extLst>
              <a:ext uri="{FF2B5EF4-FFF2-40B4-BE49-F238E27FC236}">
                <a16:creationId xmlns:a16="http://schemas.microsoft.com/office/drawing/2014/main" id="{98312143-7B4A-4C80-8D8F-E4CE088FF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77" y="2324954"/>
            <a:ext cx="300010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Sustituya 3 por x en cualquiera de las ecuaciones. 
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2297271F-6ED8-480F-8768-05DE97962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8441" y="4012515"/>
            <a:ext cx="3825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Write the solution as an coordinate pair. </a:t>
            </a:r>
          </a:p>
        </p:txBody>
      </p:sp>
    </p:spTree>
    <p:extLst>
      <p:ext uri="{BB962C8B-B14F-4D97-AF65-F5344CB8AC3E}">
        <p14:creationId xmlns:p14="http://schemas.microsoft.com/office/powerpoint/2010/main" val="185272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1" grpId="0"/>
      <p:bldP spid="48143" grpId="0"/>
      <p:bldP spid="48149" grpId="0"/>
      <p:bldP spid="48152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592" y="462494"/>
            <a:ext cx="6172735" cy="922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95232" y="1737360"/>
                <a:ext cx="30124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𝑎𝑡h𝑙𝑒𝑡𝑖𝑐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𝑠𝑜𝑐𝑘𝑠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232" y="1737360"/>
                <a:ext cx="3012428" cy="276999"/>
              </a:xfrm>
              <a:prstGeom prst="rect">
                <a:avLst/>
              </a:prstGeom>
              <a:blipFill>
                <a:blip r:embed="rId3"/>
                <a:stretch>
                  <a:fillRect l="-405" r="-1215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46811" y="2100609"/>
                <a:ext cx="27792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𝑑𝑟𝑒𝑠𝑠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𝑠𝑜𝑐𝑘𝑠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811" y="2100609"/>
                <a:ext cx="2779222" cy="276999"/>
              </a:xfrm>
              <a:prstGeom prst="rect">
                <a:avLst/>
              </a:prstGeom>
              <a:blipFill>
                <a:blip r:embed="rId4"/>
                <a:stretch>
                  <a:fillRect l="-1319" t="-2222" r="-1538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2990160" y="465552"/>
              <a:ext cx="3411000" cy="2894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30040" y="345672"/>
                <a:ext cx="3531240" cy="52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6574680" y="621792"/>
              <a:ext cx="969480" cy="547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14560" y="501912"/>
                <a:ext cx="108972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2990160" y="926352"/>
              <a:ext cx="1372320" cy="26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30040" y="806112"/>
                <a:ext cx="149220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4517280" y="919512"/>
              <a:ext cx="1408320" cy="295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57160" y="799632"/>
                <a:ext cx="152856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6711840" y="965232"/>
              <a:ext cx="823680" cy="410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651720" y="844992"/>
                <a:ext cx="94356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/>
              <p14:cNvContentPartPr/>
              <p14:nvPr/>
            </p14:nvContentPartPr>
            <p14:xfrm>
              <a:off x="1591200" y="1261872"/>
              <a:ext cx="512280" cy="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31080" y="1141992"/>
                <a:ext cx="63252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239651" y="2960172"/>
                <a:ext cx="179350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651" y="2960172"/>
                <a:ext cx="1793504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14428" y="3676187"/>
                <a:ext cx="18884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8" y="3676187"/>
                <a:ext cx="1888466" cy="369332"/>
              </a:xfrm>
              <a:prstGeom prst="rect">
                <a:avLst/>
              </a:prstGeom>
              <a:blipFill>
                <a:blip r:embed="rId18"/>
                <a:stretch>
                  <a:fillRect l="-3226" r="-2581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1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</TotalTime>
  <Words>762</Words>
  <Application>Microsoft Macintosh PowerPoint</Application>
  <PresentationFormat>Widescreen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Arial MT Bl</vt:lpstr>
      <vt:lpstr>Cambria Math</vt:lpstr>
      <vt:lpstr>Trebuchet MS</vt:lpstr>
      <vt:lpstr>Verdana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DOOLIN</dc:creator>
  <cp:lastModifiedBy>ALISON DOOLIN</cp:lastModifiedBy>
  <cp:revision>12</cp:revision>
  <dcterms:created xsi:type="dcterms:W3CDTF">2019-03-11T00:53:17Z</dcterms:created>
  <dcterms:modified xsi:type="dcterms:W3CDTF">2024-01-18T23:04:26Z</dcterms:modified>
</cp:coreProperties>
</file>