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9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2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9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57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5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9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8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8E44C4-3D72-4D6E-86A4-F5491DC49E6D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0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17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one and two step inequalities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7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2209801" y="2438401"/>
            <a:ext cx="1863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–50 ≥ 5</a:t>
            </a:r>
            <a:r>
              <a:rPr lang="en-US" altLang="en-US" sz="2400" b="1" i="1">
                <a:latin typeface="Verdana" panose="020B0604030504040204" pitchFamily="34" charset="0"/>
              </a:rPr>
              <a:t>q</a:t>
            </a:r>
            <a:r>
              <a:rPr lang="en-US" altLang="en-US" sz="2400" b="1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420872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1"/>
            <a:ext cx="13906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874" name="Text Box 10"/>
          <p:cNvSpPr txBox="1">
            <a:spLocks noChangeArrowheads="1"/>
          </p:cNvSpPr>
          <p:nvPr/>
        </p:nvSpPr>
        <p:spPr bwMode="auto">
          <a:xfrm>
            <a:off x="5562601" y="3079751"/>
            <a:ext cx="3673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Since q is multiplied by 5, divide both sides by 5.</a:t>
            </a:r>
          </a:p>
        </p:txBody>
      </p:sp>
      <p:sp>
        <p:nvSpPr>
          <p:cNvPr id="4101" name="Text Box 35"/>
          <p:cNvSpPr txBox="1">
            <a:spLocks noChangeArrowheads="1"/>
          </p:cNvSpPr>
          <p:nvPr/>
        </p:nvSpPr>
        <p:spPr bwMode="auto">
          <a:xfrm>
            <a:off x="1981201" y="1371601"/>
            <a:ext cx="8359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inequality and graph the solutions. Check your answer.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981200" y="4873625"/>
            <a:ext cx="4478338" cy="568325"/>
            <a:chOff x="288" y="2926"/>
            <a:chExt cx="2821" cy="358"/>
          </a:xfrm>
        </p:grpSpPr>
        <p:sp>
          <p:nvSpPr>
            <p:cNvPr id="4107" name="Line 12"/>
            <p:cNvSpPr>
              <a:spLocks noChangeShapeType="1"/>
            </p:cNvSpPr>
            <p:nvPr/>
          </p:nvSpPr>
          <p:spPr bwMode="auto">
            <a:xfrm>
              <a:off x="516" y="295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8" name="Line 13"/>
            <p:cNvSpPr>
              <a:spLocks noChangeShapeType="1"/>
            </p:cNvSpPr>
            <p:nvPr/>
          </p:nvSpPr>
          <p:spPr bwMode="auto">
            <a:xfrm>
              <a:off x="996" y="295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09" name="Line 14"/>
            <p:cNvSpPr>
              <a:spLocks noChangeShapeType="1"/>
            </p:cNvSpPr>
            <p:nvPr/>
          </p:nvSpPr>
          <p:spPr bwMode="auto">
            <a:xfrm>
              <a:off x="1476" y="295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0" name="Line 15"/>
            <p:cNvSpPr>
              <a:spLocks noChangeShapeType="1"/>
            </p:cNvSpPr>
            <p:nvPr/>
          </p:nvSpPr>
          <p:spPr bwMode="auto">
            <a:xfrm>
              <a:off x="1956" y="295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1" name="Line 16"/>
            <p:cNvSpPr>
              <a:spLocks noChangeShapeType="1"/>
            </p:cNvSpPr>
            <p:nvPr/>
          </p:nvSpPr>
          <p:spPr bwMode="auto">
            <a:xfrm>
              <a:off x="2436" y="295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2" name="Text Box 17"/>
            <p:cNvSpPr txBox="1">
              <a:spLocks noChangeArrowheads="1"/>
            </p:cNvSpPr>
            <p:nvPr/>
          </p:nvSpPr>
          <p:spPr bwMode="auto">
            <a:xfrm>
              <a:off x="2352" y="307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5</a:t>
              </a:r>
            </a:p>
          </p:txBody>
        </p:sp>
        <p:sp>
          <p:nvSpPr>
            <p:cNvPr id="4113" name="Text Box 18"/>
            <p:cNvSpPr txBox="1">
              <a:spLocks noChangeArrowheads="1"/>
            </p:cNvSpPr>
            <p:nvPr/>
          </p:nvSpPr>
          <p:spPr bwMode="auto">
            <a:xfrm>
              <a:off x="900" y="300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 b="1">
                <a:latin typeface="Verdana" panose="020B0604030504040204" pitchFamily="34" charset="0"/>
              </a:endParaRPr>
            </a:p>
          </p:txBody>
        </p:sp>
        <p:sp>
          <p:nvSpPr>
            <p:cNvPr id="4114" name="Text Box 19"/>
            <p:cNvSpPr txBox="1">
              <a:spLocks noChangeArrowheads="1"/>
            </p:cNvSpPr>
            <p:nvPr/>
          </p:nvSpPr>
          <p:spPr bwMode="auto">
            <a:xfrm>
              <a:off x="1296" y="3072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–5</a:t>
              </a:r>
            </a:p>
          </p:txBody>
        </p:sp>
        <p:sp>
          <p:nvSpPr>
            <p:cNvPr id="4115" name="Text Box 20"/>
            <p:cNvSpPr txBox="1">
              <a:spLocks noChangeArrowheads="1"/>
            </p:cNvSpPr>
            <p:nvPr/>
          </p:nvSpPr>
          <p:spPr bwMode="auto">
            <a:xfrm>
              <a:off x="1857" y="307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4116" name="Text Box 21"/>
            <p:cNvSpPr txBox="1">
              <a:spLocks noChangeArrowheads="1"/>
            </p:cNvSpPr>
            <p:nvPr/>
          </p:nvSpPr>
          <p:spPr bwMode="auto">
            <a:xfrm>
              <a:off x="768" y="3052"/>
              <a:ext cx="38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–10</a:t>
              </a:r>
            </a:p>
          </p:txBody>
        </p:sp>
        <p:sp>
          <p:nvSpPr>
            <p:cNvPr id="4117" name="Line 22"/>
            <p:cNvSpPr>
              <a:spLocks noChangeShapeType="1"/>
            </p:cNvSpPr>
            <p:nvPr/>
          </p:nvSpPr>
          <p:spPr bwMode="auto">
            <a:xfrm>
              <a:off x="2916" y="296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18" name="Text Box 23"/>
            <p:cNvSpPr txBox="1">
              <a:spLocks noChangeArrowheads="1"/>
            </p:cNvSpPr>
            <p:nvPr/>
          </p:nvSpPr>
          <p:spPr bwMode="auto">
            <a:xfrm>
              <a:off x="288" y="3052"/>
              <a:ext cx="38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–15</a:t>
              </a:r>
            </a:p>
          </p:txBody>
        </p:sp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2811" y="3072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15</a:t>
              </a:r>
            </a:p>
          </p:txBody>
        </p:sp>
        <p:sp>
          <p:nvSpPr>
            <p:cNvPr id="4120" name="Line 25"/>
            <p:cNvSpPr>
              <a:spLocks noChangeShapeType="1"/>
            </p:cNvSpPr>
            <p:nvPr/>
          </p:nvSpPr>
          <p:spPr bwMode="auto">
            <a:xfrm>
              <a:off x="372" y="3022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4121" name="Group 38"/>
            <p:cNvGrpSpPr>
              <a:grpSpLocks/>
            </p:cNvGrpSpPr>
            <p:nvPr/>
          </p:nvGrpSpPr>
          <p:grpSpPr bwMode="auto">
            <a:xfrm>
              <a:off x="336" y="2926"/>
              <a:ext cx="746" cy="174"/>
              <a:chOff x="336" y="2926"/>
              <a:chExt cx="746" cy="174"/>
            </a:xfrm>
          </p:grpSpPr>
          <p:sp>
            <p:nvSpPr>
              <p:cNvPr id="4122" name="Line 28"/>
              <p:cNvSpPr>
                <a:spLocks noChangeShapeType="1"/>
              </p:cNvSpPr>
              <p:nvPr/>
            </p:nvSpPr>
            <p:spPr bwMode="auto">
              <a:xfrm flipH="1">
                <a:off x="336" y="3024"/>
                <a:ext cx="65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23" name="Oval 37"/>
              <p:cNvSpPr>
                <a:spLocks noChangeArrowheads="1"/>
              </p:cNvSpPr>
              <p:nvPr/>
            </p:nvSpPr>
            <p:spPr bwMode="auto">
              <a:xfrm>
                <a:off x="929" y="2926"/>
                <a:ext cx="153" cy="17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en-US" altLang="en-US" sz="2400">
                  <a:latin typeface="Verdana" panose="020B0604030504040204" pitchFamily="34" charset="0"/>
                </a:endParaRPr>
              </a:p>
            </p:txBody>
          </p:sp>
        </p:grp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286000" y="3962405"/>
            <a:ext cx="3241676" cy="495301"/>
            <a:chOff x="480" y="2352"/>
            <a:chExt cx="2042" cy="312"/>
          </a:xfrm>
        </p:grpSpPr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80" y="2352"/>
              <a:ext cx="9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–10 ≥ </a:t>
              </a:r>
              <a:r>
                <a:rPr lang="en-US" altLang="en-US" sz="2400" i="1">
                  <a:latin typeface="Verdana" panose="020B0604030504040204" pitchFamily="34" charset="0"/>
                </a:rPr>
                <a:t>q</a:t>
              </a: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4106" name="Text Box 40"/>
            <p:cNvSpPr txBox="1">
              <a:spLocks noChangeArrowheads="1"/>
            </p:cNvSpPr>
            <p:nvPr/>
          </p:nvSpPr>
          <p:spPr bwMode="auto">
            <a:xfrm>
              <a:off x="1296" y="2373"/>
              <a:ext cx="12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or </a:t>
              </a:r>
              <a:r>
                <a:rPr lang="en-US" altLang="en-US" sz="2400" i="1">
                  <a:latin typeface="Verdana" panose="020B0604030504040204" pitchFamily="34" charset="0"/>
                </a:rPr>
                <a:t>q ≤ </a:t>
              </a:r>
              <a:r>
                <a:rPr lang="en-US" altLang="en-US" sz="2400">
                  <a:latin typeface="Arial" panose="020B0604020202020204" pitchFamily="34" charset="0"/>
                </a:rPr>
                <a:t>–</a:t>
              </a:r>
              <a:r>
                <a:rPr lang="en-US" altLang="en-US" sz="2400">
                  <a:latin typeface="Verdana" panose="020B0604030504040204" pitchFamily="34" charset="0"/>
                </a:rPr>
                <a:t>10</a:t>
              </a:r>
              <a:r>
                <a:rPr lang="en-US" altLang="en-US" sz="2400" i="1">
                  <a:latin typeface="Verdana" panose="020B0604030504040204" pitchFamily="34" charset="0"/>
                </a:rPr>
                <a:t> </a:t>
              </a:r>
              <a:endParaRPr lang="en-US" altLang="en-US" sz="2400">
                <a:latin typeface="Verdana" panose="020B0604030504040204" pitchFamily="34" charset="0"/>
              </a:endParaRPr>
            </a:p>
          </p:txBody>
        </p:sp>
      </p:grpSp>
      <p:sp>
        <p:nvSpPr>
          <p:cNvPr id="420905" name="Text Box 41"/>
          <p:cNvSpPr txBox="1">
            <a:spLocks noChangeArrowheads="1"/>
          </p:cNvSpPr>
          <p:nvPr/>
        </p:nvSpPr>
        <p:spPr bwMode="auto">
          <a:xfrm>
            <a:off x="5638800" y="399415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0" indent="-3492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solution set is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{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q:q ≤ –10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}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111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4" grpId="0"/>
      <p:bldP spid="4209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00300"/>
            <a:ext cx="1295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825" name="Text Box 9"/>
          <p:cNvSpPr txBox="1">
            <a:spLocks noChangeArrowheads="1"/>
          </p:cNvSpPr>
          <p:nvPr/>
        </p:nvSpPr>
        <p:spPr bwMode="auto">
          <a:xfrm>
            <a:off x="2795588" y="4114800"/>
            <a:ext cx="1166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r</a:t>
            </a:r>
            <a:r>
              <a:rPr lang="en-US" altLang="en-US" sz="2400">
                <a:latin typeface="Verdana" panose="020B0604030504040204" pitchFamily="34" charset="0"/>
              </a:rPr>
              <a:t> &lt; 16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433639" y="5181600"/>
            <a:ext cx="4200525" cy="425450"/>
            <a:chOff x="196" y="3264"/>
            <a:chExt cx="2646" cy="268"/>
          </a:xfrm>
        </p:grpSpPr>
        <p:sp>
          <p:nvSpPr>
            <p:cNvPr id="5134" name="Line 10"/>
            <p:cNvSpPr>
              <a:spLocks noChangeShapeType="1"/>
            </p:cNvSpPr>
            <p:nvPr/>
          </p:nvSpPr>
          <p:spPr bwMode="auto">
            <a:xfrm>
              <a:off x="196" y="3312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>
              <a:off x="29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6" name="Line 12"/>
            <p:cNvSpPr>
              <a:spLocks noChangeShapeType="1"/>
            </p:cNvSpPr>
            <p:nvPr/>
          </p:nvSpPr>
          <p:spPr bwMode="auto">
            <a:xfrm>
              <a:off x="53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>
              <a:off x="77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>
              <a:off x="101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9" name="Line 15"/>
            <p:cNvSpPr>
              <a:spLocks noChangeShapeType="1"/>
            </p:cNvSpPr>
            <p:nvPr/>
          </p:nvSpPr>
          <p:spPr bwMode="auto">
            <a:xfrm>
              <a:off x="125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0" name="Line 16"/>
            <p:cNvSpPr>
              <a:spLocks noChangeShapeType="1"/>
            </p:cNvSpPr>
            <p:nvPr/>
          </p:nvSpPr>
          <p:spPr bwMode="auto">
            <a:xfrm>
              <a:off x="149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173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197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221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245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2692" y="326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6" name="Text Box 22"/>
            <p:cNvSpPr txBox="1">
              <a:spLocks noChangeArrowheads="1"/>
            </p:cNvSpPr>
            <p:nvPr/>
          </p:nvSpPr>
          <p:spPr bwMode="auto">
            <a:xfrm>
              <a:off x="196" y="331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5147" name="Text Box 23"/>
            <p:cNvSpPr txBox="1">
              <a:spLocks noChangeArrowheads="1"/>
            </p:cNvSpPr>
            <p:nvPr/>
          </p:nvSpPr>
          <p:spPr bwMode="auto">
            <a:xfrm>
              <a:off x="436" y="331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5148" name="Text Box 24"/>
            <p:cNvSpPr txBox="1">
              <a:spLocks noChangeArrowheads="1"/>
            </p:cNvSpPr>
            <p:nvPr/>
          </p:nvSpPr>
          <p:spPr bwMode="auto">
            <a:xfrm>
              <a:off x="658" y="331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4</a:t>
              </a:r>
            </a:p>
          </p:txBody>
        </p:sp>
        <p:sp>
          <p:nvSpPr>
            <p:cNvPr id="5149" name="Text Box 25"/>
            <p:cNvSpPr txBox="1">
              <a:spLocks noChangeArrowheads="1"/>
            </p:cNvSpPr>
            <p:nvPr/>
          </p:nvSpPr>
          <p:spPr bwMode="auto">
            <a:xfrm>
              <a:off x="907" y="331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5150" name="Text Box 26"/>
            <p:cNvSpPr txBox="1">
              <a:spLocks noChangeArrowheads="1"/>
            </p:cNvSpPr>
            <p:nvPr/>
          </p:nvSpPr>
          <p:spPr bwMode="auto">
            <a:xfrm>
              <a:off x="1147" y="3312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5151" name="Text Box 27"/>
            <p:cNvSpPr txBox="1">
              <a:spLocks noChangeArrowheads="1"/>
            </p:cNvSpPr>
            <p:nvPr/>
          </p:nvSpPr>
          <p:spPr bwMode="auto">
            <a:xfrm>
              <a:off x="1339" y="3312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5152" name="Text Box 28"/>
            <p:cNvSpPr txBox="1">
              <a:spLocks noChangeArrowheads="1"/>
            </p:cNvSpPr>
            <p:nvPr/>
          </p:nvSpPr>
          <p:spPr bwMode="auto">
            <a:xfrm>
              <a:off x="1578" y="331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12</a:t>
              </a:r>
            </a:p>
          </p:txBody>
        </p:sp>
        <p:sp>
          <p:nvSpPr>
            <p:cNvPr id="5153" name="Text Box 29"/>
            <p:cNvSpPr txBox="1">
              <a:spLocks noChangeArrowheads="1"/>
            </p:cNvSpPr>
            <p:nvPr/>
          </p:nvSpPr>
          <p:spPr bwMode="auto">
            <a:xfrm>
              <a:off x="1810" y="3312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14</a:t>
              </a:r>
            </a:p>
          </p:txBody>
        </p:sp>
        <p:sp>
          <p:nvSpPr>
            <p:cNvPr id="5154" name="Text Box 30"/>
            <p:cNvSpPr txBox="1">
              <a:spLocks noChangeArrowheads="1"/>
            </p:cNvSpPr>
            <p:nvPr/>
          </p:nvSpPr>
          <p:spPr bwMode="auto">
            <a:xfrm>
              <a:off x="2068" y="3320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16</a:t>
              </a:r>
            </a:p>
          </p:txBody>
        </p:sp>
        <p:sp>
          <p:nvSpPr>
            <p:cNvPr id="5155" name="Text Box 31"/>
            <p:cNvSpPr txBox="1">
              <a:spLocks noChangeArrowheads="1"/>
            </p:cNvSpPr>
            <p:nvPr/>
          </p:nvSpPr>
          <p:spPr bwMode="auto">
            <a:xfrm>
              <a:off x="2298" y="331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5156" name="Text Box 32"/>
            <p:cNvSpPr txBox="1">
              <a:spLocks noChangeArrowheads="1"/>
            </p:cNvSpPr>
            <p:nvPr/>
          </p:nvSpPr>
          <p:spPr bwMode="auto">
            <a:xfrm>
              <a:off x="2544" y="3312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20</a:t>
              </a:r>
            </a:p>
          </p:txBody>
        </p:sp>
      </p:grpSp>
      <p:sp>
        <p:nvSpPr>
          <p:cNvPr id="418851" name="AutoShape 35"/>
          <p:cNvSpPr>
            <a:spLocks noChangeArrowheads="1"/>
          </p:cNvSpPr>
          <p:nvPr/>
        </p:nvSpPr>
        <p:spPr bwMode="auto">
          <a:xfrm>
            <a:off x="5536068" y="5133603"/>
            <a:ext cx="225427" cy="248394"/>
          </a:xfrm>
          <a:prstGeom prst="flowChartConnector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erdana" panose="020B0604030504040204" pitchFamily="34" charset="0"/>
            </a:endParaRPr>
          </a:p>
        </p:txBody>
      </p:sp>
      <p:sp>
        <p:nvSpPr>
          <p:cNvPr id="418852" name="Line 36"/>
          <p:cNvSpPr>
            <a:spLocks noChangeShapeType="1"/>
          </p:cNvSpPr>
          <p:nvPr/>
        </p:nvSpPr>
        <p:spPr bwMode="auto">
          <a:xfrm flipH="1">
            <a:off x="2514600" y="5257800"/>
            <a:ext cx="3048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791200" y="2590801"/>
            <a:ext cx="4191000" cy="1609725"/>
            <a:chOff x="2688" y="2304"/>
            <a:chExt cx="2506" cy="1014"/>
          </a:xfrm>
        </p:grpSpPr>
        <p:sp>
          <p:nvSpPr>
            <p:cNvPr id="5131" name="Text Box 37"/>
            <p:cNvSpPr txBox="1">
              <a:spLocks noChangeArrowheads="1"/>
            </p:cNvSpPr>
            <p:nvPr/>
          </p:nvSpPr>
          <p:spPr bwMode="auto">
            <a:xfrm>
              <a:off x="2688" y="2310"/>
              <a:ext cx="2506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1313" indent="-341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25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3333FF"/>
                  </a:solidFill>
                  <a:latin typeface="Arial" panose="020B0604020202020204" pitchFamily="34" charset="0"/>
                </a:rPr>
                <a:t>Since r is multiplied by     , multiply both sides by the reciprocal of     .   </a:t>
              </a:r>
            </a:p>
          </p:txBody>
        </p:sp>
        <p:pic>
          <p:nvPicPr>
            <p:cNvPr id="5132" name="Picture 38" descr="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880"/>
              <a:ext cx="144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39" descr="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4" y="2304"/>
              <a:ext cx="144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8861" name="Picture 45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3200401"/>
            <a:ext cx="21431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48"/>
          <p:cNvSpPr txBox="1">
            <a:spLocks noChangeArrowheads="1"/>
          </p:cNvSpPr>
          <p:nvPr/>
        </p:nvSpPr>
        <p:spPr bwMode="auto">
          <a:xfrm>
            <a:off x="2019301" y="18288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inequality and graph the solutions.</a:t>
            </a:r>
          </a:p>
        </p:txBody>
      </p:sp>
      <p:sp>
        <p:nvSpPr>
          <p:cNvPr id="418866" name="Text Box 50"/>
          <p:cNvSpPr txBox="1">
            <a:spLocks noChangeArrowheads="1"/>
          </p:cNvSpPr>
          <p:nvPr/>
        </p:nvSpPr>
        <p:spPr bwMode="auto">
          <a:xfrm>
            <a:off x="5791200" y="4184650"/>
            <a:ext cx="425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solution set is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{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r:r &lt; 16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}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652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41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5" grpId="0"/>
      <p:bldP spid="418851" grpId="0" animBg="1"/>
      <p:bldP spid="418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4"/>
          <p:cNvSpPr txBox="1">
            <a:spLocks noChangeArrowheads="1"/>
          </p:cNvSpPr>
          <p:nvPr/>
        </p:nvSpPr>
        <p:spPr bwMode="auto">
          <a:xfrm>
            <a:off x="2181226" y="1524000"/>
            <a:ext cx="497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Look at the number line below.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3421602" y="2471738"/>
            <a:ext cx="4343400" cy="549275"/>
            <a:chOff x="1296" y="1584"/>
            <a:chExt cx="2736" cy="346"/>
          </a:xfrm>
        </p:grpSpPr>
        <p:sp>
          <p:nvSpPr>
            <p:cNvPr id="6154" name="Line 58"/>
            <p:cNvSpPr>
              <a:spLocks noChangeShapeType="1"/>
            </p:cNvSpPr>
            <p:nvPr/>
          </p:nvSpPr>
          <p:spPr bwMode="auto">
            <a:xfrm>
              <a:off x="1468" y="158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5" name="Line 60"/>
            <p:cNvSpPr>
              <a:spLocks noChangeShapeType="1"/>
            </p:cNvSpPr>
            <p:nvPr/>
          </p:nvSpPr>
          <p:spPr bwMode="auto">
            <a:xfrm>
              <a:off x="2260" y="158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6" name="Line 61"/>
            <p:cNvSpPr>
              <a:spLocks noChangeShapeType="1"/>
            </p:cNvSpPr>
            <p:nvPr/>
          </p:nvSpPr>
          <p:spPr bwMode="auto">
            <a:xfrm>
              <a:off x="2688" y="158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7" name="Line 62"/>
            <p:cNvSpPr>
              <a:spLocks noChangeShapeType="1"/>
            </p:cNvSpPr>
            <p:nvPr/>
          </p:nvSpPr>
          <p:spPr bwMode="auto">
            <a:xfrm>
              <a:off x="3120" y="158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8" name="Text Box 64"/>
            <p:cNvSpPr txBox="1">
              <a:spLocks noChangeArrowheads="1"/>
            </p:cNvSpPr>
            <p:nvPr/>
          </p:nvSpPr>
          <p:spPr bwMode="auto">
            <a:xfrm>
              <a:off x="2587" y="1680"/>
              <a:ext cx="2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6159" name="Line 67"/>
            <p:cNvSpPr>
              <a:spLocks noChangeShapeType="1"/>
            </p:cNvSpPr>
            <p:nvPr/>
          </p:nvSpPr>
          <p:spPr bwMode="auto">
            <a:xfrm>
              <a:off x="3868" y="1595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0" name="Line 70"/>
            <p:cNvSpPr>
              <a:spLocks noChangeShapeType="1"/>
            </p:cNvSpPr>
            <p:nvPr/>
          </p:nvSpPr>
          <p:spPr bwMode="auto">
            <a:xfrm>
              <a:off x="1324" y="1652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61" name="Text Box 71"/>
            <p:cNvSpPr txBox="1">
              <a:spLocks noChangeArrowheads="1"/>
            </p:cNvSpPr>
            <p:nvPr/>
          </p:nvSpPr>
          <p:spPr bwMode="auto">
            <a:xfrm>
              <a:off x="1296" y="1670"/>
              <a:ext cx="37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Verdana" panose="020B0604030504040204" pitchFamily="34" charset="0"/>
                </a:rPr>
                <a:t>–</a:t>
              </a:r>
              <a:r>
                <a:rPr lang="en-US" altLang="en-US" sz="2000" i="1">
                  <a:latin typeface="Verdana" panose="020B0604030504040204" pitchFamily="34" charset="0"/>
                </a:rPr>
                <a:t>b</a:t>
              </a:r>
              <a:r>
                <a:rPr lang="en-US" altLang="en-US" sz="2000"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6162" name="Text Box 75"/>
            <p:cNvSpPr txBox="1">
              <a:spLocks noChangeArrowheads="1"/>
            </p:cNvSpPr>
            <p:nvPr/>
          </p:nvSpPr>
          <p:spPr bwMode="auto">
            <a:xfrm>
              <a:off x="2078" y="1671"/>
              <a:ext cx="3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Verdana" panose="020B0604030504040204" pitchFamily="34" charset="0"/>
                </a:rPr>
                <a:t>–</a:t>
              </a:r>
              <a:r>
                <a:rPr lang="en-US" altLang="en-US" sz="2000" i="1">
                  <a:latin typeface="Verdana" panose="020B0604030504040204" pitchFamily="34" charset="0"/>
                </a:rPr>
                <a:t>a</a:t>
              </a:r>
              <a:r>
                <a:rPr lang="en-US" altLang="en-US" sz="2000"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6163" name="Text Box 76"/>
            <p:cNvSpPr txBox="1">
              <a:spLocks noChangeArrowheads="1"/>
            </p:cNvSpPr>
            <p:nvPr/>
          </p:nvSpPr>
          <p:spPr bwMode="auto">
            <a:xfrm>
              <a:off x="3024" y="1680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Verdana" panose="020B0604030504040204" pitchFamily="34" charset="0"/>
                </a:rPr>
                <a:t>a</a:t>
              </a:r>
              <a:r>
                <a:rPr lang="en-US" altLang="en-US" sz="2000">
                  <a:latin typeface="Verdana" panose="020B0604030504040204" pitchFamily="34" charset="0"/>
                </a:rPr>
                <a:t> </a:t>
              </a:r>
            </a:p>
          </p:txBody>
        </p:sp>
        <p:sp>
          <p:nvSpPr>
            <p:cNvPr id="6164" name="Text Box 77"/>
            <p:cNvSpPr txBox="1">
              <a:spLocks noChangeArrowheads="1"/>
            </p:cNvSpPr>
            <p:nvPr/>
          </p:nvSpPr>
          <p:spPr bwMode="auto">
            <a:xfrm>
              <a:off x="3760" y="1680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Verdana" panose="020B0604030504040204" pitchFamily="34" charset="0"/>
                </a:rPr>
                <a:t>b</a:t>
              </a:r>
              <a:r>
                <a:rPr lang="en-US" altLang="en-US" sz="2000">
                  <a:latin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3630613" y="3297238"/>
            <a:ext cx="3886200" cy="2208212"/>
            <a:chOff x="3072" y="1937"/>
            <a:chExt cx="2448" cy="1391"/>
          </a:xfrm>
        </p:grpSpPr>
        <p:sp>
          <p:nvSpPr>
            <p:cNvPr id="6149" name="Text Box 84"/>
            <p:cNvSpPr txBox="1">
              <a:spLocks noChangeArrowheads="1"/>
            </p:cNvSpPr>
            <p:nvPr/>
          </p:nvSpPr>
          <p:spPr bwMode="auto">
            <a:xfrm>
              <a:off x="3158" y="1937"/>
              <a:ext cx="7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Verdana" panose="020B0604030504040204" pitchFamily="34" charset="0"/>
                </a:rPr>
                <a:t>b &gt; </a:t>
              </a:r>
              <a:r>
                <a:rPr lang="en-US" altLang="en-US" sz="2400" i="1">
                  <a:latin typeface="Arial" panose="020B060402020202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6150" name="Text Box 85"/>
            <p:cNvSpPr txBox="1">
              <a:spLocks noChangeArrowheads="1"/>
            </p:cNvSpPr>
            <p:nvPr/>
          </p:nvSpPr>
          <p:spPr bwMode="auto">
            <a:xfrm>
              <a:off x="3072" y="2253"/>
              <a:ext cx="7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latin typeface="Arial" panose="020B060402020202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b     a</a:t>
              </a:r>
            </a:p>
          </p:txBody>
        </p:sp>
        <p:sp>
          <p:nvSpPr>
            <p:cNvPr id="6151" name="Rectangle 86"/>
            <p:cNvSpPr>
              <a:spLocks noChangeArrowheads="1"/>
            </p:cNvSpPr>
            <p:nvPr/>
          </p:nvSpPr>
          <p:spPr bwMode="auto">
            <a:xfrm>
              <a:off x="3408" y="2272"/>
              <a:ext cx="116" cy="291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6152" name="Text Box 87"/>
            <p:cNvSpPr txBox="1">
              <a:spLocks noChangeArrowheads="1"/>
            </p:cNvSpPr>
            <p:nvPr/>
          </p:nvSpPr>
          <p:spPr bwMode="auto">
            <a:xfrm>
              <a:off x="4214" y="2012"/>
              <a:ext cx="130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i="1">
                  <a:solidFill>
                    <a:srgbClr val="3333FF"/>
                  </a:solidFill>
                  <a:latin typeface="Arial" panose="020B0604020202020204" pitchFamily="34" charset="0"/>
                </a:rPr>
                <a:t>Multiply both sides by –1.</a:t>
              </a:r>
            </a:p>
          </p:txBody>
        </p:sp>
        <p:sp>
          <p:nvSpPr>
            <p:cNvPr id="6153" name="Text Box 88"/>
            <p:cNvSpPr txBox="1">
              <a:spLocks noChangeArrowheads="1"/>
            </p:cNvSpPr>
            <p:nvPr/>
          </p:nvSpPr>
          <p:spPr bwMode="auto">
            <a:xfrm>
              <a:off x="3120" y="2572"/>
              <a:ext cx="219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You can tell from the number line that      </a:t>
              </a:r>
              <a:r>
                <a:rPr lang="en-US" altLang="en-US" sz="2400">
                  <a:latin typeface="Arial" panose="020B0604020202020204" pitchFamily="34" charset="0"/>
                </a:rPr>
                <a:t>–</a:t>
              </a:r>
              <a:r>
                <a:rPr lang="en-US" altLang="en-US" sz="2400" i="1">
                  <a:latin typeface="Verdana" panose="020B0604030504040204" pitchFamily="34" charset="0"/>
                </a:rPr>
                <a:t>b &lt; a.</a:t>
              </a:r>
              <a:endParaRPr lang="en-US" altLang="en-US" sz="240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15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14576"/>
            <a:ext cx="11239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5181601" y="3124203"/>
            <a:ext cx="4968875" cy="830263"/>
            <a:chOff x="2630" y="2016"/>
            <a:chExt cx="3130" cy="523"/>
          </a:xfrm>
        </p:grpSpPr>
        <p:sp>
          <p:nvSpPr>
            <p:cNvPr id="8226" name="Text Box 17"/>
            <p:cNvSpPr txBox="1">
              <a:spLocks noChangeArrowheads="1"/>
            </p:cNvSpPr>
            <p:nvPr/>
          </p:nvSpPr>
          <p:spPr bwMode="auto">
            <a:xfrm>
              <a:off x="2630" y="2016"/>
              <a:ext cx="313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1313" indent="-341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i="1" dirty="0">
                  <a:solidFill>
                    <a:srgbClr val="3333FF"/>
                  </a:solidFill>
                  <a:latin typeface="Arial" panose="020B0604020202020204" pitchFamily="34" charset="0"/>
                </a:rPr>
                <a:t>Since x is divided by –3, </a:t>
              </a:r>
              <a:r>
                <a:rPr lang="en-US" altLang="en-US" sz="2400" b="1" i="1" dirty="0">
                  <a:solidFill>
                    <a:srgbClr val="3333FF"/>
                  </a:solidFill>
                  <a:latin typeface="Arial" panose="020B0604020202020204" pitchFamily="34" charset="0"/>
                </a:rPr>
                <a:t>multiply</a:t>
              </a:r>
              <a:r>
                <a:rPr lang="en-US" altLang="en-US" sz="2400" i="1" dirty="0">
                  <a:solidFill>
                    <a:srgbClr val="3333FF"/>
                  </a:solidFill>
                  <a:latin typeface="Arial" panose="020B0604020202020204" pitchFamily="34" charset="0"/>
                </a:rPr>
                <a:t> both sides by –3. Change    to   .    </a:t>
              </a:r>
            </a:p>
          </p:txBody>
        </p:sp>
        <p:pic>
          <p:nvPicPr>
            <p:cNvPr id="8227" name="Picture 19" descr="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" y="2342"/>
              <a:ext cx="13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8" name="Picture 20" descr="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" y="2336"/>
              <a:ext cx="13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209800" y="4913318"/>
            <a:ext cx="4318000" cy="471488"/>
            <a:chOff x="441" y="3275"/>
            <a:chExt cx="2720" cy="297"/>
          </a:xfrm>
        </p:grpSpPr>
        <p:sp>
          <p:nvSpPr>
            <p:cNvPr id="8201" name="Line 23"/>
            <p:cNvSpPr>
              <a:spLocks noChangeShapeType="1"/>
            </p:cNvSpPr>
            <p:nvPr/>
          </p:nvSpPr>
          <p:spPr bwMode="auto">
            <a:xfrm>
              <a:off x="513" y="3356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" name="Line 24"/>
            <p:cNvSpPr>
              <a:spLocks noChangeShapeType="1"/>
            </p:cNvSpPr>
            <p:nvPr/>
          </p:nvSpPr>
          <p:spPr bwMode="auto">
            <a:xfrm>
              <a:off x="60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3" name="Line 25"/>
            <p:cNvSpPr>
              <a:spLocks noChangeShapeType="1"/>
            </p:cNvSpPr>
            <p:nvPr/>
          </p:nvSpPr>
          <p:spPr bwMode="auto">
            <a:xfrm>
              <a:off x="84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4" name="Line 26"/>
            <p:cNvSpPr>
              <a:spLocks noChangeShapeType="1"/>
            </p:cNvSpPr>
            <p:nvPr/>
          </p:nvSpPr>
          <p:spPr bwMode="auto">
            <a:xfrm>
              <a:off x="108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5" name="Line 27"/>
            <p:cNvSpPr>
              <a:spLocks noChangeShapeType="1"/>
            </p:cNvSpPr>
            <p:nvPr/>
          </p:nvSpPr>
          <p:spPr bwMode="auto">
            <a:xfrm>
              <a:off x="132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6" name="Line 28"/>
            <p:cNvSpPr>
              <a:spLocks noChangeShapeType="1"/>
            </p:cNvSpPr>
            <p:nvPr/>
          </p:nvSpPr>
          <p:spPr bwMode="auto">
            <a:xfrm>
              <a:off x="156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7" name="Line 29"/>
            <p:cNvSpPr>
              <a:spLocks noChangeShapeType="1"/>
            </p:cNvSpPr>
            <p:nvPr/>
          </p:nvSpPr>
          <p:spPr bwMode="auto">
            <a:xfrm>
              <a:off x="180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8" name="Line 30"/>
            <p:cNvSpPr>
              <a:spLocks noChangeShapeType="1"/>
            </p:cNvSpPr>
            <p:nvPr/>
          </p:nvSpPr>
          <p:spPr bwMode="auto">
            <a:xfrm>
              <a:off x="204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9" name="Line 31"/>
            <p:cNvSpPr>
              <a:spLocks noChangeShapeType="1"/>
            </p:cNvSpPr>
            <p:nvPr/>
          </p:nvSpPr>
          <p:spPr bwMode="auto">
            <a:xfrm>
              <a:off x="228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0" name="Line 32"/>
            <p:cNvSpPr>
              <a:spLocks noChangeShapeType="1"/>
            </p:cNvSpPr>
            <p:nvPr/>
          </p:nvSpPr>
          <p:spPr bwMode="auto">
            <a:xfrm>
              <a:off x="252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1" name="Line 33"/>
            <p:cNvSpPr>
              <a:spLocks noChangeShapeType="1"/>
            </p:cNvSpPr>
            <p:nvPr/>
          </p:nvSpPr>
          <p:spPr bwMode="auto">
            <a:xfrm>
              <a:off x="276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2" name="Line 34"/>
            <p:cNvSpPr>
              <a:spLocks noChangeShapeType="1"/>
            </p:cNvSpPr>
            <p:nvPr/>
          </p:nvSpPr>
          <p:spPr bwMode="auto">
            <a:xfrm>
              <a:off x="3009" y="330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3" name="Text Box 35"/>
            <p:cNvSpPr txBox="1">
              <a:spLocks noChangeArrowheads="1"/>
            </p:cNvSpPr>
            <p:nvPr/>
          </p:nvSpPr>
          <p:spPr bwMode="auto">
            <a:xfrm>
              <a:off x="1161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16</a:t>
              </a:r>
            </a:p>
          </p:txBody>
        </p:sp>
        <p:sp>
          <p:nvSpPr>
            <p:cNvPr id="8214" name="Text Box 36"/>
            <p:cNvSpPr txBox="1">
              <a:spLocks noChangeArrowheads="1"/>
            </p:cNvSpPr>
            <p:nvPr/>
          </p:nvSpPr>
          <p:spPr bwMode="auto">
            <a:xfrm>
              <a:off x="1392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8215" name="Text Box 37"/>
            <p:cNvSpPr txBox="1">
              <a:spLocks noChangeArrowheads="1"/>
            </p:cNvSpPr>
            <p:nvPr/>
          </p:nvSpPr>
          <p:spPr bwMode="auto">
            <a:xfrm>
              <a:off x="1641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20</a:t>
              </a:r>
            </a:p>
          </p:txBody>
        </p:sp>
        <p:sp>
          <p:nvSpPr>
            <p:cNvPr id="8216" name="Text Box 38"/>
            <p:cNvSpPr txBox="1">
              <a:spLocks noChangeArrowheads="1"/>
            </p:cNvSpPr>
            <p:nvPr/>
          </p:nvSpPr>
          <p:spPr bwMode="auto">
            <a:xfrm>
              <a:off x="1889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22</a:t>
              </a:r>
            </a:p>
          </p:txBody>
        </p:sp>
        <p:sp>
          <p:nvSpPr>
            <p:cNvPr id="8217" name="Text Box 39"/>
            <p:cNvSpPr txBox="1">
              <a:spLocks noChangeArrowheads="1"/>
            </p:cNvSpPr>
            <p:nvPr/>
          </p:nvSpPr>
          <p:spPr bwMode="auto">
            <a:xfrm>
              <a:off x="2138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24</a:t>
              </a:r>
            </a:p>
          </p:txBody>
        </p:sp>
        <p:sp>
          <p:nvSpPr>
            <p:cNvPr id="8218" name="AutoShape 40"/>
            <p:cNvSpPr>
              <a:spLocks noChangeArrowheads="1"/>
            </p:cNvSpPr>
            <p:nvPr/>
          </p:nvSpPr>
          <p:spPr bwMode="auto">
            <a:xfrm>
              <a:off x="2225" y="3275"/>
              <a:ext cx="142" cy="164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  <p:sp>
          <p:nvSpPr>
            <p:cNvPr id="8219" name="Text Box 42"/>
            <p:cNvSpPr txBox="1">
              <a:spLocks noChangeArrowheads="1"/>
            </p:cNvSpPr>
            <p:nvPr/>
          </p:nvSpPr>
          <p:spPr bwMode="auto">
            <a:xfrm>
              <a:off x="441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8220" name="Text Box 43"/>
            <p:cNvSpPr txBox="1">
              <a:spLocks noChangeArrowheads="1"/>
            </p:cNvSpPr>
            <p:nvPr/>
          </p:nvSpPr>
          <p:spPr bwMode="auto">
            <a:xfrm>
              <a:off x="903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14</a:t>
              </a:r>
            </a:p>
          </p:txBody>
        </p:sp>
        <p:sp>
          <p:nvSpPr>
            <p:cNvPr id="8221" name="Text Box 44"/>
            <p:cNvSpPr txBox="1">
              <a:spLocks noChangeArrowheads="1"/>
            </p:cNvSpPr>
            <p:nvPr/>
          </p:nvSpPr>
          <p:spPr bwMode="auto">
            <a:xfrm>
              <a:off x="2383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26</a:t>
              </a:r>
            </a:p>
          </p:txBody>
        </p:sp>
        <p:sp>
          <p:nvSpPr>
            <p:cNvPr id="8222" name="Text Box 45"/>
            <p:cNvSpPr txBox="1">
              <a:spLocks noChangeArrowheads="1"/>
            </p:cNvSpPr>
            <p:nvPr/>
          </p:nvSpPr>
          <p:spPr bwMode="auto">
            <a:xfrm>
              <a:off x="2609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28</a:t>
              </a:r>
            </a:p>
          </p:txBody>
        </p:sp>
        <p:sp>
          <p:nvSpPr>
            <p:cNvPr id="8223" name="Text Box 46"/>
            <p:cNvSpPr txBox="1">
              <a:spLocks noChangeArrowheads="1"/>
            </p:cNvSpPr>
            <p:nvPr/>
          </p:nvSpPr>
          <p:spPr bwMode="auto">
            <a:xfrm>
              <a:off x="2863" y="335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30</a:t>
              </a:r>
            </a:p>
          </p:txBody>
        </p:sp>
        <p:sp>
          <p:nvSpPr>
            <p:cNvPr id="8224" name="Text Box 49"/>
            <p:cNvSpPr txBox="1">
              <a:spLocks noChangeArrowheads="1"/>
            </p:cNvSpPr>
            <p:nvPr/>
          </p:nvSpPr>
          <p:spPr bwMode="auto">
            <a:xfrm>
              <a:off x="672" y="3360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12</a:t>
              </a:r>
            </a:p>
          </p:txBody>
        </p:sp>
        <p:sp>
          <p:nvSpPr>
            <p:cNvPr id="8225" name="Line 53"/>
            <p:cNvSpPr>
              <a:spLocks noChangeShapeType="1"/>
            </p:cNvSpPr>
            <p:nvPr/>
          </p:nvSpPr>
          <p:spPr bwMode="auto">
            <a:xfrm flipH="1">
              <a:off x="489" y="3360"/>
              <a:ext cx="177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197" name="Text Box 59"/>
          <p:cNvSpPr txBox="1">
            <a:spLocks noChangeArrowheads="1"/>
          </p:cNvSpPr>
          <p:nvPr/>
        </p:nvSpPr>
        <p:spPr bwMode="auto">
          <a:xfrm>
            <a:off x="1905001" y="17526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inequality and graph the solutions.</a:t>
            </a:r>
          </a:p>
        </p:txBody>
      </p:sp>
      <p:sp>
        <p:nvSpPr>
          <p:cNvPr id="428092" name="Text Box 60"/>
          <p:cNvSpPr txBox="1">
            <a:spLocks noChangeArrowheads="1"/>
          </p:cNvSpPr>
          <p:nvPr/>
        </p:nvSpPr>
        <p:spPr bwMode="auto">
          <a:xfrm>
            <a:off x="2503488" y="3962400"/>
            <a:ext cx="113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24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 </a:t>
            </a:r>
            <a:r>
              <a:rPr lang="en-US" altLang="en-US" sz="2400" i="1"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endParaRPr lang="en-US" altLang="en-US" sz="2400"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428093" name="Text Box 61"/>
          <p:cNvSpPr txBox="1">
            <a:spLocks noChangeArrowheads="1"/>
          </p:cNvSpPr>
          <p:nvPr/>
        </p:nvSpPr>
        <p:spPr bwMode="auto">
          <a:xfrm>
            <a:off x="3600450" y="3962400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(or 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>
                <a:latin typeface="Verdana" panose="020B0604030504040204" pitchFamily="34" charset="0"/>
              </a:rPr>
              <a:t> 24)</a:t>
            </a:r>
          </a:p>
        </p:txBody>
      </p:sp>
      <p:pic>
        <p:nvPicPr>
          <p:cNvPr id="428097" name="Picture 65" descr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2495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8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2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8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92" grpId="0"/>
      <p:bldP spid="4280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727326" y="2319339"/>
            <a:ext cx="22220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8 + 3</a:t>
            </a:r>
            <a:r>
              <a:rPr lang="en-US" altLang="en-US" sz="2400" b="1" i="1" dirty="0">
                <a:latin typeface="Verdana" panose="020B0604030504040204" pitchFamily="34" charset="0"/>
              </a:rPr>
              <a:t>y</a:t>
            </a:r>
            <a:r>
              <a:rPr lang="en-US" altLang="en-US" sz="2400" b="1" dirty="0">
                <a:latin typeface="Verdana" panose="020B0604030504040204" pitchFamily="34" charset="0"/>
              </a:rPr>
              <a:t> ≥ 29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638425" y="2743200"/>
            <a:ext cx="2259013" cy="869950"/>
            <a:chOff x="798" y="1872"/>
            <a:chExt cx="1423" cy="548"/>
          </a:xfrm>
        </p:grpSpPr>
        <p:sp>
          <p:nvSpPr>
            <p:cNvPr id="3108" name="Text Box 7"/>
            <p:cNvSpPr txBox="1">
              <a:spLocks noChangeArrowheads="1"/>
            </p:cNvSpPr>
            <p:nvPr/>
          </p:nvSpPr>
          <p:spPr bwMode="auto">
            <a:xfrm>
              <a:off x="906" y="1872"/>
              <a:ext cx="13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Verdana" panose="020B0604030504040204" pitchFamily="34" charset="0"/>
                </a:rPr>
                <a:t>8 + 3</a:t>
              </a:r>
              <a:r>
                <a:rPr lang="en-US" altLang="en-US" sz="2400" i="1" dirty="0">
                  <a:latin typeface="Verdana" panose="020B0604030504040204" pitchFamily="34" charset="0"/>
                </a:rPr>
                <a:t>y</a:t>
              </a:r>
              <a:r>
                <a:rPr lang="en-US" altLang="en-US" sz="2400" dirty="0">
                  <a:latin typeface="Verdana" panose="020B0604030504040204" pitchFamily="34" charset="0"/>
                </a:rPr>
                <a:t> ≥ 29</a:t>
              </a:r>
            </a:p>
          </p:txBody>
        </p:sp>
        <p:sp>
          <p:nvSpPr>
            <p:cNvPr id="3109" name="Text Box 8"/>
            <p:cNvSpPr txBox="1">
              <a:spLocks noChangeArrowheads="1"/>
            </p:cNvSpPr>
            <p:nvPr/>
          </p:nvSpPr>
          <p:spPr bwMode="auto">
            <a:xfrm>
              <a:off x="798" y="2132"/>
              <a:ext cx="13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</a:rPr>
                <a:t>–8           –8</a:t>
              </a:r>
            </a:p>
          </p:txBody>
        </p:sp>
        <p:sp>
          <p:nvSpPr>
            <p:cNvPr id="3110" name="Line 9"/>
            <p:cNvSpPr>
              <a:spLocks noChangeShapeType="1"/>
            </p:cNvSpPr>
            <p:nvPr/>
          </p:nvSpPr>
          <p:spPr bwMode="auto">
            <a:xfrm>
              <a:off x="864" y="2400"/>
              <a:ext cx="72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11" name="Line 10"/>
            <p:cNvSpPr>
              <a:spLocks noChangeShapeType="1"/>
            </p:cNvSpPr>
            <p:nvPr/>
          </p:nvSpPr>
          <p:spPr bwMode="auto">
            <a:xfrm>
              <a:off x="1824" y="2400"/>
              <a:ext cx="33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3198814" y="3657601"/>
            <a:ext cx="1422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3</a:t>
            </a:r>
            <a:r>
              <a:rPr lang="en-US" altLang="en-US" sz="2400" i="1" dirty="0">
                <a:latin typeface="Verdana" panose="020B0604030504040204" pitchFamily="34" charset="0"/>
              </a:rPr>
              <a:t>y </a:t>
            </a:r>
            <a:r>
              <a:rPr lang="en-US" altLang="en-US" sz="2400" dirty="0">
                <a:latin typeface="Verdana" panose="020B0604030504040204" pitchFamily="34" charset="0"/>
              </a:rPr>
              <a:t>≥</a:t>
            </a:r>
            <a:r>
              <a:rPr lang="en-US" altLang="en-US" sz="2400" i="1" dirty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21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3579813" y="4876801"/>
            <a:ext cx="922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 dirty="0">
                <a:latin typeface="Verdana" panose="020B0604030504040204" pitchFamily="34" charset="0"/>
              </a:rPr>
              <a:t>y</a:t>
            </a:r>
            <a:r>
              <a:rPr lang="en-US" altLang="en-US" sz="2400" dirty="0">
                <a:latin typeface="Verdana" panose="020B0604030504040204" pitchFamily="34" charset="0"/>
              </a:rPr>
              <a:t> ≥7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893026" y="5591176"/>
            <a:ext cx="4457700" cy="504825"/>
            <a:chOff x="312" y="3648"/>
            <a:chExt cx="2808" cy="318"/>
          </a:xfrm>
        </p:grpSpPr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480" y="3744"/>
              <a:ext cx="264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3" name="Line 17"/>
            <p:cNvSpPr>
              <a:spLocks noChangeShapeType="1"/>
            </p:cNvSpPr>
            <p:nvPr/>
          </p:nvSpPr>
          <p:spPr bwMode="auto">
            <a:xfrm>
              <a:off x="57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>
              <a:off x="81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5" name="Line 19"/>
            <p:cNvSpPr>
              <a:spLocks noChangeShapeType="1"/>
            </p:cNvSpPr>
            <p:nvPr/>
          </p:nvSpPr>
          <p:spPr bwMode="auto">
            <a:xfrm>
              <a:off x="105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6" name="Line 20"/>
            <p:cNvSpPr>
              <a:spLocks noChangeShapeType="1"/>
            </p:cNvSpPr>
            <p:nvPr/>
          </p:nvSpPr>
          <p:spPr bwMode="auto">
            <a:xfrm>
              <a:off x="129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7" name="Line 21"/>
            <p:cNvSpPr>
              <a:spLocks noChangeShapeType="1"/>
            </p:cNvSpPr>
            <p:nvPr/>
          </p:nvSpPr>
          <p:spPr bwMode="auto">
            <a:xfrm>
              <a:off x="153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8" name="Line 22"/>
            <p:cNvSpPr>
              <a:spLocks noChangeShapeType="1"/>
            </p:cNvSpPr>
            <p:nvPr/>
          </p:nvSpPr>
          <p:spPr bwMode="auto">
            <a:xfrm>
              <a:off x="177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89" name="Line 23"/>
            <p:cNvSpPr>
              <a:spLocks noChangeShapeType="1"/>
            </p:cNvSpPr>
            <p:nvPr/>
          </p:nvSpPr>
          <p:spPr bwMode="auto">
            <a:xfrm>
              <a:off x="201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0" name="Line 24"/>
            <p:cNvSpPr>
              <a:spLocks noChangeShapeType="1"/>
            </p:cNvSpPr>
            <p:nvPr/>
          </p:nvSpPr>
          <p:spPr bwMode="auto">
            <a:xfrm>
              <a:off x="225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1" name="Line 25"/>
            <p:cNvSpPr>
              <a:spLocks noChangeShapeType="1"/>
            </p:cNvSpPr>
            <p:nvPr/>
          </p:nvSpPr>
          <p:spPr bwMode="auto">
            <a:xfrm>
              <a:off x="249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" name="Line 26"/>
            <p:cNvSpPr>
              <a:spLocks noChangeShapeType="1"/>
            </p:cNvSpPr>
            <p:nvPr/>
          </p:nvSpPr>
          <p:spPr bwMode="auto">
            <a:xfrm>
              <a:off x="273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3" name="Line 27"/>
            <p:cNvSpPr>
              <a:spLocks noChangeShapeType="1"/>
            </p:cNvSpPr>
            <p:nvPr/>
          </p:nvSpPr>
          <p:spPr bwMode="auto">
            <a:xfrm>
              <a:off x="2976" y="369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4" name="Text Box 28"/>
            <p:cNvSpPr txBox="1">
              <a:spLocks noChangeArrowheads="1"/>
            </p:cNvSpPr>
            <p:nvPr/>
          </p:nvSpPr>
          <p:spPr bwMode="auto">
            <a:xfrm>
              <a:off x="312" y="3744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–10</a:t>
              </a:r>
            </a:p>
          </p:txBody>
        </p:sp>
        <p:sp>
          <p:nvSpPr>
            <p:cNvPr id="3095" name="Text Box 29"/>
            <p:cNvSpPr txBox="1">
              <a:spLocks noChangeArrowheads="1"/>
            </p:cNvSpPr>
            <p:nvPr/>
          </p:nvSpPr>
          <p:spPr bwMode="auto">
            <a:xfrm>
              <a:off x="640" y="3740"/>
              <a:ext cx="3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–8</a:t>
              </a:r>
            </a:p>
          </p:txBody>
        </p:sp>
        <p:sp>
          <p:nvSpPr>
            <p:cNvPr id="3096" name="Text Box 30"/>
            <p:cNvSpPr txBox="1">
              <a:spLocks noChangeArrowheads="1"/>
            </p:cNvSpPr>
            <p:nvPr/>
          </p:nvSpPr>
          <p:spPr bwMode="auto">
            <a:xfrm>
              <a:off x="880" y="374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–6</a:t>
              </a:r>
            </a:p>
          </p:txBody>
        </p:sp>
        <p:sp>
          <p:nvSpPr>
            <p:cNvPr id="3097" name="Text Box 31"/>
            <p:cNvSpPr txBox="1">
              <a:spLocks noChangeArrowheads="1"/>
            </p:cNvSpPr>
            <p:nvPr/>
          </p:nvSpPr>
          <p:spPr bwMode="auto">
            <a:xfrm>
              <a:off x="1104" y="374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–4</a:t>
              </a:r>
            </a:p>
          </p:txBody>
        </p:sp>
        <p:sp>
          <p:nvSpPr>
            <p:cNvPr id="3098" name="Text Box 32"/>
            <p:cNvSpPr txBox="1">
              <a:spLocks noChangeArrowheads="1"/>
            </p:cNvSpPr>
            <p:nvPr/>
          </p:nvSpPr>
          <p:spPr bwMode="auto">
            <a:xfrm>
              <a:off x="1360" y="375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–2</a:t>
              </a:r>
            </a:p>
          </p:txBody>
        </p:sp>
        <p:sp>
          <p:nvSpPr>
            <p:cNvPr id="3099" name="Text Box 33"/>
            <p:cNvSpPr txBox="1">
              <a:spLocks noChangeArrowheads="1"/>
            </p:cNvSpPr>
            <p:nvPr/>
          </p:nvSpPr>
          <p:spPr bwMode="auto">
            <a:xfrm>
              <a:off x="1672" y="374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3100" name="Text Box 34"/>
            <p:cNvSpPr txBox="1">
              <a:spLocks noChangeArrowheads="1"/>
            </p:cNvSpPr>
            <p:nvPr/>
          </p:nvSpPr>
          <p:spPr bwMode="auto">
            <a:xfrm>
              <a:off x="1920" y="374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3101" name="Text Box 35"/>
            <p:cNvSpPr txBox="1">
              <a:spLocks noChangeArrowheads="1"/>
            </p:cNvSpPr>
            <p:nvPr/>
          </p:nvSpPr>
          <p:spPr bwMode="auto">
            <a:xfrm>
              <a:off x="2152" y="374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4</a:t>
              </a:r>
            </a:p>
          </p:txBody>
        </p:sp>
        <p:sp>
          <p:nvSpPr>
            <p:cNvPr id="3102" name="Text Box 36"/>
            <p:cNvSpPr txBox="1">
              <a:spLocks noChangeArrowheads="1"/>
            </p:cNvSpPr>
            <p:nvPr/>
          </p:nvSpPr>
          <p:spPr bwMode="auto">
            <a:xfrm>
              <a:off x="2406" y="374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3103" name="Text Box 37"/>
            <p:cNvSpPr txBox="1">
              <a:spLocks noChangeArrowheads="1"/>
            </p:cNvSpPr>
            <p:nvPr/>
          </p:nvSpPr>
          <p:spPr bwMode="auto">
            <a:xfrm>
              <a:off x="2640" y="3744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3104" name="Text Box 38"/>
            <p:cNvSpPr txBox="1">
              <a:spLocks noChangeArrowheads="1"/>
            </p:cNvSpPr>
            <p:nvPr/>
          </p:nvSpPr>
          <p:spPr bwMode="auto">
            <a:xfrm>
              <a:off x="2808" y="374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3105" name="AutoShape 45"/>
            <p:cNvSpPr>
              <a:spLocks noChangeArrowheads="1"/>
            </p:cNvSpPr>
            <p:nvPr/>
          </p:nvSpPr>
          <p:spPr bwMode="auto">
            <a:xfrm>
              <a:off x="2529" y="3648"/>
              <a:ext cx="168" cy="183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</p:grpSp>
      <p:sp>
        <p:nvSpPr>
          <p:cNvPr id="3080" name="Text Box 51"/>
          <p:cNvSpPr txBox="1">
            <a:spLocks noChangeArrowheads="1"/>
          </p:cNvSpPr>
          <p:nvPr/>
        </p:nvSpPr>
        <p:spPr bwMode="auto">
          <a:xfrm>
            <a:off x="1828801" y="15240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inequality and graph the solutions.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303" name="Text Box 55"/>
              <p:cNvSpPr txBox="1">
                <a:spLocks noChangeArrowheads="1"/>
              </p:cNvSpPr>
              <p:nvPr/>
            </p:nvSpPr>
            <p:spPr bwMode="auto">
              <a:xfrm>
                <a:off x="5791200" y="4872038"/>
                <a:ext cx="41910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i="1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The solution set is </a:t>
                </a:r>
                <a:r>
                  <a:rPr lang="en-US" altLang="en-US" sz="2400" i="1" dirty="0">
                    <a:solidFill>
                      <a:srgbClr val="3333FF"/>
                    </a:solidFill>
                    <a:latin typeface="Verdana" panose="020B0604030504040204" pitchFamily="34" charset="0"/>
                  </a:rPr>
                  <a:t>{</a:t>
                </a:r>
                <a:r>
                  <a:rPr lang="en-US" altLang="en-US" sz="2400" i="1" dirty="0" err="1">
                    <a:solidFill>
                      <a:srgbClr val="3333FF"/>
                    </a:solidFill>
                    <a:latin typeface="Arial" panose="020B0604020202020204" pitchFamily="34" charset="0"/>
                  </a:rPr>
                  <a:t>y:y</a:t>
                </a:r>
                <a:r>
                  <a:rPr lang="en-US" altLang="en-US" sz="2400" i="1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≥</m:t>
                    </m:r>
                    <m:r>
                      <a:rPr lang="en-US" altLang="en-US" sz="2400" b="0" i="1" dirty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7</m:t>
                    </m:r>
                  </m:oMath>
                </a14:m>
                <a:r>
                  <a:rPr lang="en-US" altLang="en-US" sz="2400" i="1" dirty="0">
                    <a:solidFill>
                      <a:srgbClr val="3333FF"/>
                    </a:solidFill>
                    <a:latin typeface="Verdana" panose="020B0604030504040204" pitchFamily="34" charset="0"/>
                  </a:rPr>
                  <a:t>}</a:t>
                </a:r>
                <a:r>
                  <a:rPr lang="en-US" altLang="en-US" sz="2400" i="1" dirty="0">
                    <a:solidFill>
                      <a:srgbClr val="3333FF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37303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1200" y="4872038"/>
                <a:ext cx="4191084" cy="461665"/>
              </a:xfrm>
              <a:prstGeom prst="rect">
                <a:avLst/>
              </a:prstGeom>
              <a:blipFill>
                <a:blip r:embed="rId2"/>
                <a:stretch>
                  <a:fillRect l="-2180" t="-11842" r="-1163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91137" y="4287989"/>
                <a:ext cx="83753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nor/>
                        </m:rPr>
                        <a:rPr lang="en-US" altLang="en-US" dirty="0">
                          <a:latin typeface="Verdana" panose="020B0604030504040204" pitchFamily="34" charset="0"/>
                        </a:rPr>
                        <m:t>≥</m:t>
                      </m:r>
                      <m:f>
                        <m:f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137" y="4287989"/>
                <a:ext cx="837537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stCxn id="3105" idx="6"/>
          </p:cNvCxnSpPr>
          <p:nvPr/>
        </p:nvCxnSpPr>
        <p:spPr>
          <a:xfrm>
            <a:off x="5679214" y="5736433"/>
            <a:ext cx="588962" cy="230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42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9" grpId="0"/>
      <p:bldP spid="437261" grpId="0"/>
      <p:bldP spid="437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981201" y="1295400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Solve the inequality and graph the solutions.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536826" y="1752600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–4(2 – </a:t>
            </a:r>
            <a:r>
              <a:rPr lang="en-US" altLang="en-US" sz="2400" b="1" i="1" dirty="0">
                <a:latin typeface="Verdana" panose="020B0604030504040204" pitchFamily="34" charset="0"/>
              </a:rPr>
              <a:t>x</a:t>
            </a:r>
            <a:r>
              <a:rPr lang="en-US" altLang="en-US" sz="2400" b="1" dirty="0">
                <a:latin typeface="Verdana" panose="020B0604030504040204" pitchFamily="34" charset="0"/>
              </a:rPr>
              <a:t>) ≤ 8</a:t>
            </a:r>
          </a:p>
        </p:txBody>
      </p:sp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2689226" y="2362200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Verdana" panose="020B0604030504040204" pitchFamily="34" charset="0"/>
              </a:rPr>
              <a:t>−4</a:t>
            </a:r>
            <a:r>
              <a:rPr lang="en-US" altLang="en-US" sz="2400">
                <a:latin typeface="Verdana" panose="020B0604030504040204" pitchFamily="34" charset="0"/>
              </a:rPr>
              <a:t>(2 – 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) ≤ 8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 rot="-272750">
            <a:off x="3198251" y="2220412"/>
            <a:ext cx="633619" cy="482601"/>
            <a:chOff x="1016" y="1883"/>
            <a:chExt cx="349" cy="304"/>
          </a:xfrm>
        </p:grpSpPr>
        <p:sp>
          <p:nvSpPr>
            <p:cNvPr id="5163" name="Arc 14"/>
            <p:cNvSpPr>
              <a:spLocks/>
            </p:cNvSpPr>
            <p:nvPr/>
          </p:nvSpPr>
          <p:spPr bwMode="auto">
            <a:xfrm rot="19045264">
              <a:off x="1024" y="1883"/>
              <a:ext cx="341" cy="233"/>
            </a:xfrm>
            <a:custGeom>
              <a:avLst/>
              <a:gdLst>
                <a:gd name="T0" fmla="*/ 0 w 21600"/>
                <a:gd name="T1" fmla="*/ 0 h 26380"/>
                <a:gd name="T2" fmla="*/ 0 w 21600"/>
                <a:gd name="T3" fmla="*/ 0 h 26380"/>
                <a:gd name="T4" fmla="*/ 0 w 21600"/>
                <a:gd name="T5" fmla="*/ 0 h 2638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380"/>
                <a:gd name="T11" fmla="*/ 21600 w 21600"/>
                <a:gd name="T12" fmla="*/ 26380 h 263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38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</a:path>
                <a:path w="21600" h="2638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208"/>
                    <a:pt x="21420" y="24811"/>
                    <a:pt x="21064" y="2638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Arc 21"/>
            <p:cNvSpPr>
              <a:spLocks/>
            </p:cNvSpPr>
            <p:nvPr/>
          </p:nvSpPr>
          <p:spPr bwMode="auto">
            <a:xfrm rot="20212749">
              <a:off x="1016" y="1954"/>
              <a:ext cx="192" cy="233"/>
            </a:xfrm>
            <a:custGeom>
              <a:avLst/>
              <a:gdLst>
                <a:gd name="T0" fmla="*/ 0 w 19626"/>
                <a:gd name="T1" fmla="*/ 0 h 21422"/>
                <a:gd name="T2" fmla="*/ 0 w 19626"/>
                <a:gd name="T3" fmla="*/ 0 h 21422"/>
                <a:gd name="T4" fmla="*/ 0 w 19626"/>
                <a:gd name="T5" fmla="*/ 0 h 21422"/>
                <a:gd name="T6" fmla="*/ 0 60000 65536"/>
                <a:gd name="T7" fmla="*/ 0 60000 65536"/>
                <a:gd name="T8" fmla="*/ 0 60000 65536"/>
                <a:gd name="T9" fmla="*/ 0 w 19626"/>
                <a:gd name="T10" fmla="*/ 0 h 21422"/>
                <a:gd name="T11" fmla="*/ 19626 w 19626"/>
                <a:gd name="T12" fmla="*/ 21422 h 214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26" h="21422" fill="none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</a:path>
                <a:path w="19626" h="21422" stroke="0" extrusionOk="0">
                  <a:moveTo>
                    <a:pt x="2767" y="-1"/>
                  </a:moveTo>
                  <a:cubicBezTo>
                    <a:pt x="10147" y="953"/>
                    <a:pt x="16517" y="5638"/>
                    <a:pt x="19625" y="12400"/>
                  </a:cubicBezTo>
                  <a:lnTo>
                    <a:pt x="0" y="21422"/>
                  </a:lnTo>
                  <a:lnTo>
                    <a:pt x="2767" y="-1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44439" name="Text Box 23"/>
          <p:cNvSpPr txBox="1">
            <a:spLocks noChangeArrowheads="1"/>
          </p:cNvSpPr>
          <p:nvPr/>
        </p:nvSpPr>
        <p:spPr bwMode="auto">
          <a:xfrm>
            <a:off x="2057401" y="2819401"/>
            <a:ext cx="2873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Verdana" panose="020B0604030504040204" pitchFamily="34" charset="0"/>
              </a:rPr>
              <a:t>−4</a:t>
            </a:r>
            <a:r>
              <a:rPr lang="en-US" altLang="en-US" sz="2400">
                <a:latin typeface="Verdana" panose="020B0604030504040204" pitchFamily="34" charset="0"/>
              </a:rPr>
              <a:t>(2) </a:t>
            </a:r>
            <a:r>
              <a:rPr lang="en-US" altLang="en-US" sz="2400">
                <a:solidFill>
                  <a:srgbClr val="FF3300"/>
                </a:solidFill>
                <a:latin typeface="Verdana" panose="020B0604030504040204" pitchFamily="34" charset="0"/>
              </a:rPr>
              <a:t>− 4</a:t>
            </a:r>
            <a:r>
              <a:rPr lang="en-US" altLang="en-US" sz="2400">
                <a:latin typeface="Verdana" panose="020B0604030504040204" pitchFamily="34" charset="0"/>
              </a:rPr>
              <a:t>(−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</a:rPr>
              <a:t>) ≤ 8</a:t>
            </a: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2819401" y="3233738"/>
            <a:ext cx="2151063" cy="804862"/>
            <a:chOff x="816" y="2229"/>
            <a:chExt cx="1355" cy="507"/>
          </a:xfrm>
        </p:grpSpPr>
        <p:sp>
          <p:nvSpPr>
            <p:cNvPr id="5159" name="Text Box 24"/>
            <p:cNvSpPr txBox="1">
              <a:spLocks noChangeArrowheads="1"/>
            </p:cNvSpPr>
            <p:nvPr/>
          </p:nvSpPr>
          <p:spPr bwMode="auto">
            <a:xfrm>
              <a:off x="855" y="2229"/>
              <a:ext cx="13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Verdana" panose="020B0604030504040204" pitchFamily="34" charset="0"/>
                </a:rPr>
                <a:t>–8 + 4</a:t>
              </a:r>
              <a:r>
                <a:rPr lang="en-US" altLang="en-US" sz="2400" i="1">
                  <a:latin typeface="Verdana" panose="020B0604030504040204" pitchFamily="34" charset="0"/>
                </a:rPr>
                <a:t>x</a:t>
              </a:r>
              <a:r>
                <a:rPr lang="en-US" altLang="en-US" sz="2400">
                  <a:latin typeface="Verdana" panose="020B0604030504040204" pitchFamily="34" charset="0"/>
                </a:rPr>
                <a:t> ≤ 8</a:t>
              </a:r>
            </a:p>
          </p:txBody>
        </p:sp>
        <p:sp>
          <p:nvSpPr>
            <p:cNvPr id="5160" name="Text Box 25"/>
            <p:cNvSpPr txBox="1">
              <a:spLocks noChangeArrowheads="1"/>
            </p:cNvSpPr>
            <p:nvPr/>
          </p:nvSpPr>
          <p:spPr bwMode="auto">
            <a:xfrm>
              <a:off x="816" y="2448"/>
              <a:ext cx="12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solidFill>
                    <a:srgbClr val="FF3300"/>
                  </a:solidFill>
                  <a:latin typeface="Verdana" panose="020B0604030504040204" pitchFamily="34" charset="0"/>
                </a:rPr>
                <a:t>+8         +8</a:t>
              </a:r>
            </a:p>
          </p:txBody>
        </p:sp>
        <p:sp>
          <p:nvSpPr>
            <p:cNvPr id="5161" name="Line 26"/>
            <p:cNvSpPr>
              <a:spLocks noChangeShapeType="1"/>
            </p:cNvSpPr>
            <p:nvPr/>
          </p:nvSpPr>
          <p:spPr bwMode="auto">
            <a:xfrm>
              <a:off x="930" y="2709"/>
              <a:ext cx="70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62" name="Line 27"/>
            <p:cNvSpPr>
              <a:spLocks noChangeShapeType="1"/>
            </p:cNvSpPr>
            <p:nvPr/>
          </p:nvSpPr>
          <p:spPr bwMode="auto">
            <a:xfrm>
              <a:off x="1824" y="2700"/>
              <a:ext cx="24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44444" name="Text Box 28"/>
          <p:cNvSpPr txBox="1">
            <a:spLocks noChangeArrowheads="1"/>
          </p:cNvSpPr>
          <p:nvPr/>
        </p:nvSpPr>
        <p:spPr bwMode="auto">
          <a:xfrm>
            <a:off x="3708401" y="39624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4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≤</a:t>
            </a:r>
            <a:r>
              <a:rPr lang="en-US" altLang="en-US" sz="2400" i="1">
                <a:latin typeface="Verdana" panose="020B0604030504040204" pitchFamily="34" charset="0"/>
              </a:rPr>
              <a:t> </a:t>
            </a:r>
            <a:r>
              <a:rPr lang="en-US" altLang="en-US" sz="2400">
                <a:latin typeface="Verdana" panose="020B0604030504040204" pitchFamily="34" charset="0"/>
              </a:rPr>
              <a:t>16</a:t>
            </a:r>
          </a:p>
        </p:txBody>
      </p:sp>
      <p:pic>
        <p:nvPicPr>
          <p:cNvPr id="444445" name="Picture 2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19600"/>
            <a:ext cx="11811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4446" name="Text Box 30"/>
          <p:cNvSpPr txBox="1">
            <a:spLocks noChangeArrowheads="1"/>
          </p:cNvSpPr>
          <p:nvPr/>
        </p:nvSpPr>
        <p:spPr bwMode="auto">
          <a:xfrm>
            <a:off x="3946526" y="5105401"/>
            <a:ext cx="1032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≤ 4</a:t>
            </a:r>
            <a:endParaRPr lang="en-US" altLang="en-US" sz="2400" i="1">
              <a:latin typeface="Verdana" panose="020B0604030504040204" pitchFamily="34" charset="0"/>
            </a:endParaRPr>
          </a:p>
        </p:txBody>
      </p:sp>
      <p:sp>
        <p:nvSpPr>
          <p:cNvPr id="5131" name="Text Box 73"/>
          <p:cNvSpPr txBox="1">
            <a:spLocks noChangeArrowheads="1"/>
          </p:cNvSpPr>
          <p:nvPr/>
        </p:nvSpPr>
        <p:spPr bwMode="auto">
          <a:xfrm>
            <a:off x="5122863" y="5259388"/>
            <a:ext cx="25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>
                <a:latin typeface="Verdana" panose="020B0604030504040204" pitchFamily="34" charset="0"/>
              </a:rPr>
              <a:t> </a:t>
            </a:r>
          </a:p>
        </p:txBody>
      </p: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2286000" y="5616575"/>
            <a:ext cx="4457700" cy="479425"/>
            <a:chOff x="480" y="3538"/>
            <a:chExt cx="2808" cy="302"/>
          </a:xfrm>
        </p:grpSpPr>
        <p:sp>
          <p:nvSpPr>
            <p:cNvPr id="5134" name="Line 74"/>
            <p:cNvSpPr>
              <a:spLocks noChangeShapeType="1"/>
            </p:cNvSpPr>
            <p:nvPr/>
          </p:nvSpPr>
          <p:spPr bwMode="auto">
            <a:xfrm>
              <a:off x="648" y="3618"/>
              <a:ext cx="264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5" name="Line 75"/>
            <p:cNvSpPr>
              <a:spLocks noChangeShapeType="1"/>
            </p:cNvSpPr>
            <p:nvPr/>
          </p:nvSpPr>
          <p:spPr bwMode="auto">
            <a:xfrm>
              <a:off x="74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6" name="Line 76"/>
            <p:cNvSpPr>
              <a:spLocks noChangeShapeType="1"/>
            </p:cNvSpPr>
            <p:nvPr/>
          </p:nvSpPr>
          <p:spPr bwMode="auto">
            <a:xfrm>
              <a:off x="98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7" name="Line 77"/>
            <p:cNvSpPr>
              <a:spLocks noChangeShapeType="1"/>
            </p:cNvSpPr>
            <p:nvPr/>
          </p:nvSpPr>
          <p:spPr bwMode="auto">
            <a:xfrm>
              <a:off x="122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8" name="Line 78"/>
            <p:cNvSpPr>
              <a:spLocks noChangeShapeType="1"/>
            </p:cNvSpPr>
            <p:nvPr/>
          </p:nvSpPr>
          <p:spPr bwMode="auto">
            <a:xfrm>
              <a:off x="146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39" name="Line 79"/>
            <p:cNvSpPr>
              <a:spLocks noChangeShapeType="1"/>
            </p:cNvSpPr>
            <p:nvPr/>
          </p:nvSpPr>
          <p:spPr bwMode="auto">
            <a:xfrm>
              <a:off x="170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0" name="Line 80"/>
            <p:cNvSpPr>
              <a:spLocks noChangeShapeType="1"/>
            </p:cNvSpPr>
            <p:nvPr/>
          </p:nvSpPr>
          <p:spPr bwMode="auto">
            <a:xfrm>
              <a:off x="194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1" name="Line 81"/>
            <p:cNvSpPr>
              <a:spLocks noChangeShapeType="1"/>
            </p:cNvSpPr>
            <p:nvPr/>
          </p:nvSpPr>
          <p:spPr bwMode="auto">
            <a:xfrm>
              <a:off x="218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2" name="Line 82"/>
            <p:cNvSpPr>
              <a:spLocks noChangeShapeType="1"/>
            </p:cNvSpPr>
            <p:nvPr/>
          </p:nvSpPr>
          <p:spPr bwMode="auto">
            <a:xfrm>
              <a:off x="242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3" name="Line 83"/>
            <p:cNvSpPr>
              <a:spLocks noChangeShapeType="1"/>
            </p:cNvSpPr>
            <p:nvPr/>
          </p:nvSpPr>
          <p:spPr bwMode="auto">
            <a:xfrm>
              <a:off x="266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4" name="Line 84"/>
            <p:cNvSpPr>
              <a:spLocks noChangeShapeType="1"/>
            </p:cNvSpPr>
            <p:nvPr/>
          </p:nvSpPr>
          <p:spPr bwMode="auto">
            <a:xfrm>
              <a:off x="290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5" name="Line 85"/>
            <p:cNvSpPr>
              <a:spLocks noChangeShapeType="1"/>
            </p:cNvSpPr>
            <p:nvPr/>
          </p:nvSpPr>
          <p:spPr bwMode="auto">
            <a:xfrm>
              <a:off x="3144" y="357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46" name="Text Box 86"/>
            <p:cNvSpPr txBox="1">
              <a:spLocks noChangeArrowheads="1"/>
            </p:cNvSpPr>
            <p:nvPr/>
          </p:nvSpPr>
          <p:spPr bwMode="auto">
            <a:xfrm>
              <a:off x="480" y="3618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–10</a:t>
              </a:r>
            </a:p>
          </p:txBody>
        </p:sp>
        <p:sp>
          <p:nvSpPr>
            <p:cNvPr id="5147" name="Text Box 87"/>
            <p:cNvSpPr txBox="1">
              <a:spLocks noChangeArrowheads="1"/>
            </p:cNvSpPr>
            <p:nvPr/>
          </p:nvSpPr>
          <p:spPr bwMode="auto">
            <a:xfrm>
              <a:off x="808" y="3614"/>
              <a:ext cx="3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–8</a:t>
              </a:r>
            </a:p>
          </p:txBody>
        </p:sp>
        <p:sp>
          <p:nvSpPr>
            <p:cNvPr id="5148" name="Text Box 88"/>
            <p:cNvSpPr txBox="1">
              <a:spLocks noChangeArrowheads="1"/>
            </p:cNvSpPr>
            <p:nvPr/>
          </p:nvSpPr>
          <p:spPr bwMode="auto">
            <a:xfrm>
              <a:off x="1048" y="361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–6</a:t>
              </a:r>
            </a:p>
          </p:txBody>
        </p:sp>
        <p:sp>
          <p:nvSpPr>
            <p:cNvPr id="5149" name="Text Box 89"/>
            <p:cNvSpPr txBox="1">
              <a:spLocks noChangeArrowheads="1"/>
            </p:cNvSpPr>
            <p:nvPr/>
          </p:nvSpPr>
          <p:spPr bwMode="auto">
            <a:xfrm>
              <a:off x="1272" y="361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–4</a:t>
              </a:r>
            </a:p>
          </p:txBody>
        </p:sp>
        <p:sp>
          <p:nvSpPr>
            <p:cNvPr id="5150" name="Text Box 90"/>
            <p:cNvSpPr txBox="1">
              <a:spLocks noChangeArrowheads="1"/>
            </p:cNvSpPr>
            <p:nvPr/>
          </p:nvSpPr>
          <p:spPr bwMode="auto">
            <a:xfrm>
              <a:off x="1528" y="362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–2</a:t>
              </a:r>
            </a:p>
          </p:txBody>
        </p:sp>
        <p:sp>
          <p:nvSpPr>
            <p:cNvPr id="5151" name="Text Box 91"/>
            <p:cNvSpPr txBox="1">
              <a:spLocks noChangeArrowheads="1"/>
            </p:cNvSpPr>
            <p:nvPr/>
          </p:nvSpPr>
          <p:spPr bwMode="auto">
            <a:xfrm>
              <a:off x="1840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5152" name="Text Box 92"/>
            <p:cNvSpPr txBox="1">
              <a:spLocks noChangeArrowheads="1"/>
            </p:cNvSpPr>
            <p:nvPr/>
          </p:nvSpPr>
          <p:spPr bwMode="auto">
            <a:xfrm>
              <a:off x="2088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2</a:t>
              </a:r>
            </a:p>
          </p:txBody>
        </p:sp>
        <p:sp>
          <p:nvSpPr>
            <p:cNvPr id="5153" name="Text Box 93"/>
            <p:cNvSpPr txBox="1">
              <a:spLocks noChangeArrowheads="1"/>
            </p:cNvSpPr>
            <p:nvPr/>
          </p:nvSpPr>
          <p:spPr bwMode="auto">
            <a:xfrm>
              <a:off x="2320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4</a:t>
              </a:r>
            </a:p>
          </p:txBody>
        </p:sp>
        <p:sp>
          <p:nvSpPr>
            <p:cNvPr id="5154" name="Text Box 94"/>
            <p:cNvSpPr txBox="1">
              <a:spLocks noChangeArrowheads="1"/>
            </p:cNvSpPr>
            <p:nvPr/>
          </p:nvSpPr>
          <p:spPr bwMode="auto">
            <a:xfrm>
              <a:off x="2574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5155" name="Text Box 95"/>
            <p:cNvSpPr txBox="1">
              <a:spLocks noChangeArrowheads="1"/>
            </p:cNvSpPr>
            <p:nvPr/>
          </p:nvSpPr>
          <p:spPr bwMode="auto">
            <a:xfrm>
              <a:off x="2808" y="3618"/>
              <a:ext cx="2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5156" name="Text Box 96"/>
            <p:cNvSpPr txBox="1">
              <a:spLocks noChangeArrowheads="1"/>
            </p:cNvSpPr>
            <p:nvPr/>
          </p:nvSpPr>
          <p:spPr bwMode="auto">
            <a:xfrm>
              <a:off x="2976" y="362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5157" name="Line 97"/>
            <p:cNvSpPr>
              <a:spLocks noChangeShapeType="1"/>
            </p:cNvSpPr>
            <p:nvPr/>
          </p:nvSpPr>
          <p:spPr bwMode="auto">
            <a:xfrm flipH="1">
              <a:off x="507" y="3621"/>
              <a:ext cx="187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58" name="AutoShape 98"/>
            <p:cNvSpPr>
              <a:spLocks noChangeArrowheads="1"/>
            </p:cNvSpPr>
            <p:nvPr/>
          </p:nvSpPr>
          <p:spPr bwMode="auto">
            <a:xfrm>
              <a:off x="2361" y="3538"/>
              <a:ext cx="141" cy="151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latin typeface="Verdana" panose="020B0604030504040204" pitchFamily="34" charset="0"/>
              </a:endParaRPr>
            </a:p>
          </p:txBody>
        </p:sp>
      </p:grpSp>
      <p:sp>
        <p:nvSpPr>
          <p:cNvPr id="444516" name="Text Box 100"/>
          <p:cNvSpPr txBox="1">
            <a:spLocks noChangeArrowheads="1"/>
          </p:cNvSpPr>
          <p:nvPr/>
        </p:nvSpPr>
        <p:spPr bwMode="auto">
          <a:xfrm>
            <a:off x="5638801" y="5105400"/>
            <a:ext cx="417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The solution set is 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{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x:x ≤ 4</a:t>
            </a:r>
            <a:r>
              <a:rPr lang="en-US" altLang="en-US" sz="2400" i="1">
                <a:solidFill>
                  <a:srgbClr val="3333FF"/>
                </a:solidFill>
                <a:latin typeface="Verdana" panose="020B0604030504040204" pitchFamily="34" charset="0"/>
              </a:rPr>
              <a:t>}</a:t>
            </a:r>
            <a:r>
              <a:rPr lang="en-US" altLang="en-US" sz="2400" i="1">
                <a:solidFill>
                  <a:srgbClr val="3333FF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8365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4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4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3" grpId="0"/>
      <p:bldP spid="444439" grpId="0"/>
      <p:bldP spid="444444" grpId="0"/>
      <p:bldP spid="444446" grpId="0"/>
      <p:bldP spid="44451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334</Words>
  <Application>Microsoft Office PowerPoint</Application>
  <PresentationFormat>Widescreen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Verdana</vt:lpstr>
      <vt:lpstr>Retrospect</vt:lpstr>
      <vt:lpstr>Solving one and two step inequalities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one and two step inequalities</dc:title>
  <dc:creator>ALISON DOOLIN</dc:creator>
  <cp:lastModifiedBy>ALISON DOOLIN</cp:lastModifiedBy>
  <cp:revision>3</cp:revision>
  <dcterms:created xsi:type="dcterms:W3CDTF">2021-09-22T20:12:58Z</dcterms:created>
  <dcterms:modified xsi:type="dcterms:W3CDTF">2022-09-21T15:23:18Z</dcterms:modified>
</cp:coreProperties>
</file>