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0"/>
  </p:notesMasterIdLst>
  <p:sldIdLst>
    <p:sldId id="256" r:id="rId2"/>
    <p:sldId id="259" r:id="rId3"/>
    <p:sldId id="258" r:id="rId4"/>
    <p:sldId id="265" r:id="rId5"/>
    <p:sldId id="266" r:id="rId6"/>
    <p:sldId id="267" r:id="rId7"/>
    <p:sldId id="264" r:id="rId8"/>
    <p:sldId id="26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D6AD8-5EB6-4CEC-8271-2C08E83639EC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698AB-0C5B-414C-82BD-414E417CB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97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AB3A824-1A51-4B26-AD58-A6D8E14F6C04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386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38781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0047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57815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41432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2599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73042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138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87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2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946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4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45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30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016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773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87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BC1C18-307B-4F68-A007-B5B542270E8D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22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0.png"/><Relationship Id="rId7" Type="http://schemas.openxmlformats.org/officeDocument/2006/relationships/image" Target="../media/image17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Solving Equations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88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692400" y="2293938"/>
            <a:ext cx="2090738" cy="906462"/>
            <a:chOff x="784" y="1445"/>
            <a:chExt cx="1317" cy="571"/>
          </a:xfrm>
        </p:grpSpPr>
        <p:sp>
          <p:nvSpPr>
            <p:cNvPr id="13327" name="Text Box 6"/>
            <p:cNvSpPr txBox="1">
              <a:spLocks noChangeArrowheads="1"/>
            </p:cNvSpPr>
            <p:nvPr/>
          </p:nvSpPr>
          <p:spPr bwMode="auto">
            <a:xfrm>
              <a:off x="1070" y="1445"/>
              <a:ext cx="10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Arial" panose="020B0604020202020204" pitchFamily="34" charset="0"/>
                </a:rPr>
                <a:t>+ 5      +5  </a:t>
              </a:r>
            </a:p>
          </p:txBody>
        </p:sp>
        <p:sp>
          <p:nvSpPr>
            <p:cNvPr id="13328" name="Line 7"/>
            <p:cNvSpPr>
              <a:spLocks noChangeShapeType="1"/>
            </p:cNvSpPr>
            <p:nvPr/>
          </p:nvSpPr>
          <p:spPr bwMode="auto">
            <a:xfrm>
              <a:off x="1104" y="1708"/>
              <a:ext cx="33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329" name="Line 8"/>
            <p:cNvSpPr>
              <a:spLocks noChangeShapeType="1"/>
            </p:cNvSpPr>
            <p:nvPr/>
          </p:nvSpPr>
          <p:spPr bwMode="auto">
            <a:xfrm>
              <a:off x="1584" y="1708"/>
              <a:ext cx="33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330" name="Text Box 9"/>
            <p:cNvSpPr txBox="1">
              <a:spLocks noChangeArrowheads="1"/>
            </p:cNvSpPr>
            <p:nvPr/>
          </p:nvSpPr>
          <p:spPr bwMode="auto">
            <a:xfrm>
              <a:off x="784" y="1728"/>
              <a:ext cx="12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Verdana" panose="020B0604030504040204" pitchFamily="34" charset="0"/>
                </a:rPr>
                <a:t>4</a:t>
              </a:r>
              <a:r>
                <a:rPr lang="en-US" altLang="en-US" sz="2400" i="1">
                  <a:latin typeface="Verdana" panose="020B0604030504040204" pitchFamily="34" charset="0"/>
                </a:rPr>
                <a:t>x      = </a:t>
              </a:r>
              <a:r>
                <a:rPr lang="en-US" altLang="en-US" sz="2400">
                  <a:latin typeface="Verdana" panose="020B0604030504040204" pitchFamily="34" charset="0"/>
                </a:rPr>
                <a:t>55</a:t>
              </a:r>
              <a:r>
                <a:rPr lang="en-US" altLang="en-US" sz="2400" i="1">
                  <a:latin typeface="Verdana" panose="020B0604030504040204" pitchFamily="34" charset="0"/>
                </a:rPr>
                <a:t> </a:t>
              </a:r>
              <a:endParaRPr lang="en-US" altLang="en-US" sz="2400">
                <a:latin typeface="Verdana" panose="020B0604030504040204" pitchFamily="34" charset="0"/>
              </a:endParaRPr>
            </a:p>
          </p:txBody>
        </p:sp>
      </p:grpSp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4954814" y="1191869"/>
            <a:ext cx="5410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i="1" dirty="0">
                <a:solidFill>
                  <a:srgbClr val="3333FF"/>
                </a:solidFill>
                <a:latin typeface="Arial" panose="020B0604020202020204" pitchFamily="34" charset="0"/>
              </a:rPr>
              <a:t>Step 1-3 is not applicable.  Step  4:  Collect variable terms on one side and constant terms on the other side. Use the inverse of subtraction and add 5 to both sides.    </a:t>
            </a:r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5105400" y="3292476"/>
            <a:ext cx="5410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i="1" dirty="0">
                <a:solidFill>
                  <a:srgbClr val="3333FF"/>
                </a:solidFill>
                <a:latin typeface="Arial" panose="020B0604020202020204" pitchFamily="34" charset="0"/>
              </a:rPr>
              <a:t>Step 5:  Use the inverse of multiplication and divide by 4 to isolate the variable.  </a:t>
            </a:r>
          </a:p>
        </p:txBody>
      </p:sp>
      <p:sp>
        <p:nvSpPr>
          <p:cNvPr id="13318" name="Text Box 18"/>
          <p:cNvSpPr txBox="1">
            <a:spLocks noChangeArrowheads="1"/>
          </p:cNvSpPr>
          <p:nvPr/>
        </p:nvSpPr>
        <p:spPr bwMode="auto">
          <a:xfrm>
            <a:off x="2608264" y="1981200"/>
            <a:ext cx="2014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4</a:t>
            </a:r>
            <a:r>
              <a:rPr lang="en-US" altLang="en-US" sz="2400" i="1">
                <a:latin typeface="Verdana" panose="020B0604030504040204" pitchFamily="34" charset="0"/>
              </a:rPr>
              <a:t>x</a:t>
            </a:r>
            <a:r>
              <a:rPr lang="en-US" altLang="en-US" sz="2400">
                <a:latin typeface="Verdana" panose="020B0604030504040204" pitchFamily="34" charset="0"/>
              </a:rPr>
              <a:t> – 5 = 50</a:t>
            </a:r>
          </a:p>
        </p:txBody>
      </p:sp>
      <p:pic>
        <p:nvPicPr>
          <p:cNvPr id="108564" name="Picture 20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81376"/>
            <a:ext cx="12763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65" name="Picture 21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4524376"/>
            <a:ext cx="10382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Rectangle 28"/>
          <p:cNvSpPr>
            <a:spLocks noChangeArrowheads="1"/>
          </p:cNvSpPr>
          <p:nvPr/>
        </p:nvSpPr>
        <p:spPr bwMode="auto">
          <a:xfrm>
            <a:off x="1447801" y="277906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3322" name="Rectangle 30"/>
          <p:cNvSpPr>
            <a:spLocks noChangeArrowheads="1"/>
          </p:cNvSpPr>
          <p:nvPr/>
        </p:nvSpPr>
        <p:spPr bwMode="auto">
          <a:xfrm>
            <a:off x="1447801" y="277906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3325" name="Text Box 15"/>
          <p:cNvSpPr txBox="1">
            <a:spLocks noChangeArrowheads="1"/>
          </p:cNvSpPr>
          <p:nvPr/>
        </p:nvSpPr>
        <p:spPr bwMode="auto">
          <a:xfrm>
            <a:off x="5254689" y="4524376"/>
            <a:ext cx="1838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i="1" dirty="0">
                <a:solidFill>
                  <a:srgbClr val="3333FF"/>
                </a:solidFill>
                <a:latin typeface="Arial" panose="020B0604020202020204" pitchFamily="34" charset="0"/>
              </a:rPr>
              <a:t>The solution</a:t>
            </a:r>
          </a:p>
        </p:txBody>
      </p:sp>
      <p:sp>
        <p:nvSpPr>
          <p:cNvPr id="13324" name="Text Box 34"/>
          <p:cNvSpPr txBox="1">
            <a:spLocks noChangeArrowheads="1"/>
          </p:cNvSpPr>
          <p:nvPr/>
        </p:nvSpPr>
        <p:spPr bwMode="auto">
          <a:xfrm>
            <a:off x="1674520" y="851604"/>
            <a:ext cx="8237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Verdana" panose="020B0604030504040204" pitchFamily="34" charset="0"/>
              </a:rPr>
              <a:t>Warm up:   Solve the two step equation.</a:t>
            </a:r>
            <a:endParaRPr lang="en-US" altLang="en-US" sz="2400" dirty="0">
              <a:latin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25681" y="5667376"/>
                <a:ext cx="75704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𝐴𝐿𝑊𝐴𝑌𝑆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𝑐h𝑒𝑐𝑘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𝑦𝑜𝑢𝑟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𝑝𝑙𝑢𝑔𝑔𝑖𝑛𝑔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𝑏𝑎𝑐𝑘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𝑖𝑛𝑡𝑜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𝑒𝑞𝑢𝑎𝑡𝑖𝑜𝑛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681" y="5667376"/>
                <a:ext cx="7570406" cy="276999"/>
              </a:xfrm>
              <a:prstGeom prst="rect">
                <a:avLst/>
              </a:prstGeom>
              <a:blipFill>
                <a:blip r:embed="rId4"/>
                <a:stretch>
                  <a:fillRect l="-242" t="-4444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866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8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6" grpId="0"/>
      <p:bldP spid="108557" grpId="0"/>
      <p:bldP spid="13325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2853612" y="816428"/>
            <a:ext cx="6324600" cy="609600"/>
          </a:xfrm>
        </p:spPr>
        <p:txBody>
          <a:bodyPr/>
          <a:lstStyle/>
          <a:p>
            <a:r>
              <a:rPr lang="en-US" altLang="en-US" sz="3600"/>
              <a:t>Solving Equations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2582150" y="1524453"/>
            <a:ext cx="8534400" cy="609600"/>
          </a:xfrm>
        </p:spPr>
        <p:txBody>
          <a:bodyPr>
            <a:normAutofit/>
          </a:bodyPr>
          <a:lstStyle/>
          <a:p>
            <a:pPr algn="l"/>
            <a:r>
              <a:rPr lang="en-US" altLang="en-US" sz="3200" dirty="0"/>
              <a:t>1.  Clear fractions and decimals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83705" y="1967721"/>
            <a:ext cx="83137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latin typeface="+mj-lt"/>
              </a:rPr>
              <a:t>2.   Distribute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90606" y="2468639"/>
            <a:ext cx="8313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Collect like terms on </a:t>
            </a:r>
            <a:r>
              <a:rPr lang="en-US" alt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separate side.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90606" y="2995189"/>
            <a:ext cx="7543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dirty="0"/>
              <a:t>4.   </a:t>
            </a:r>
            <a:r>
              <a:rPr lang="en-US" altLang="en-US" sz="2800" dirty="0"/>
              <a:t>Collect variable terms on one side and number terms (constants) on the opposite side.  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11489" y="4299577"/>
            <a:ext cx="754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dirty="0"/>
              <a:t>5.  Isolate </a:t>
            </a:r>
            <a:r>
              <a:rPr lang="en-US" altLang="en-US" sz="2800"/>
              <a:t>the variable.  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922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1"/>
          <p:cNvSpPr txBox="1">
            <a:spLocks noChangeArrowheads="1"/>
          </p:cNvSpPr>
          <p:nvPr/>
        </p:nvSpPr>
        <p:spPr bwMode="auto">
          <a:xfrm>
            <a:off x="1828800" y="1828800"/>
            <a:ext cx="8237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Verdana" panose="020B0604030504040204" pitchFamily="34" charset="0"/>
              </a:rPr>
              <a:t>Solve 7</a:t>
            </a:r>
            <a:r>
              <a:rPr lang="en-US" altLang="en-US" sz="2400" b="1" i="1">
                <a:latin typeface="Verdana" panose="020B0604030504040204" pitchFamily="34" charset="0"/>
              </a:rPr>
              <a:t>n</a:t>
            </a:r>
            <a:r>
              <a:rPr lang="en-US" altLang="en-US" sz="2400" b="1">
                <a:latin typeface="Verdana" panose="020B0604030504040204" pitchFamily="34" charset="0"/>
              </a:rPr>
              <a:t> – 2 = 5</a:t>
            </a:r>
            <a:r>
              <a:rPr lang="en-US" altLang="en-US" sz="2400" b="1" i="1">
                <a:latin typeface="Verdana" panose="020B0604030504040204" pitchFamily="34" charset="0"/>
              </a:rPr>
              <a:t>n</a:t>
            </a:r>
            <a:r>
              <a:rPr lang="en-US" altLang="en-US" sz="2400" b="1">
                <a:latin typeface="Verdana" panose="020B0604030504040204" pitchFamily="34" charset="0"/>
              </a:rPr>
              <a:t> + 6.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4099" name="Text Box 32"/>
          <p:cNvSpPr txBox="1">
            <a:spLocks noChangeArrowheads="1"/>
          </p:cNvSpPr>
          <p:nvPr/>
        </p:nvSpPr>
        <p:spPr bwMode="auto">
          <a:xfrm>
            <a:off x="1811338" y="833865"/>
            <a:ext cx="88566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6699"/>
                </a:solidFill>
                <a:latin typeface="Arial Black" panose="020B0A04020102020204" pitchFamily="34" charset="0"/>
              </a:rPr>
              <a:t>Example 1 : Solving Equations with Variables on Both Sides</a:t>
            </a:r>
          </a:p>
        </p:txBody>
      </p:sp>
      <p:sp>
        <p:nvSpPr>
          <p:cNvPr id="179233" name="Text Box 33"/>
          <p:cNvSpPr txBox="1">
            <a:spLocks noChangeArrowheads="1"/>
          </p:cNvSpPr>
          <p:nvPr/>
        </p:nvSpPr>
        <p:spPr bwMode="auto">
          <a:xfrm>
            <a:off x="4800600" y="2648378"/>
            <a:ext cx="5486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6075" indent="-3460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chemeClr val="accent2"/>
                </a:solidFill>
                <a:latin typeface="Arial" panose="020B0604020202020204" pitchFamily="34" charset="0"/>
              </a:rPr>
              <a:t>To collect the variable terms on one side, subtract 5n from both sides.</a:t>
            </a:r>
            <a:endParaRPr lang="en-US" altLang="en-US" sz="2400" i="1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179234" name="Text Box 34"/>
          <p:cNvSpPr txBox="1">
            <a:spLocks noChangeArrowheads="1"/>
          </p:cNvSpPr>
          <p:nvPr/>
        </p:nvSpPr>
        <p:spPr bwMode="auto">
          <a:xfrm>
            <a:off x="1905000" y="24384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7</a:t>
            </a:r>
            <a:r>
              <a:rPr lang="en-US" altLang="en-US" sz="2400" i="1">
                <a:latin typeface="Verdana" panose="020B0604030504040204" pitchFamily="34" charset="0"/>
              </a:rPr>
              <a:t>n</a:t>
            </a:r>
            <a:r>
              <a:rPr lang="en-US" altLang="en-US" sz="2400">
                <a:latin typeface="Verdana" panose="020B0604030504040204" pitchFamily="34" charset="0"/>
              </a:rPr>
              <a:t> – 2 = 5</a:t>
            </a:r>
            <a:r>
              <a:rPr lang="en-US" altLang="en-US" sz="2400" i="1">
                <a:latin typeface="Verdana" panose="020B0604030504040204" pitchFamily="34" charset="0"/>
              </a:rPr>
              <a:t>n</a:t>
            </a:r>
            <a:r>
              <a:rPr lang="en-US" altLang="en-US" sz="2400">
                <a:latin typeface="Verdana" panose="020B0604030504040204" pitchFamily="34" charset="0"/>
              </a:rPr>
              <a:t> + 6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752600" y="2895600"/>
            <a:ext cx="2895600" cy="457200"/>
            <a:chOff x="144" y="1824"/>
            <a:chExt cx="1824" cy="288"/>
          </a:xfrm>
        </p:grpSpPr>
        <p:sp>
          <p:nvSpPr>
            <p:cNvPr id="4113" name="Text Box 36"/>
            <p:cNvSpPr txBox="1">
              <a:spLocks noChangeArrowheads="1"/>
            </p:cNvSpPr>
            <p:nvPr/>
          </p:nvSpPr>
          <p:spPr bwMode="auto">
            <a:xfrm>
              <a:off x="144" y="1824"/>
              <a:ext cx="18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FF3300"/>
                  </a:solidFill>
                  <a:latin typeface="Verdana" panose="020B0604030504040204" pitchFamily="34" charset="0"/>
                </a:rPr>
                <a:t>–5</a:t>
              </a:r>
              <a:r>
                <a:rPr lang="en-US" altLang="en-US" sz="2400" i="1">
                  <a:solidFill>
                    <a:srgbClr val="FF3300"/>
                  </a:solidFill>
                  <a:latin typeface="Verdana" panose="020B0604030504040204" pitchFamily="34" charset="0"/>
                </a:rPr>
                <a:t>n</a:t>
              </a:r>
              <a:r>
                <a:rPr lang="en-US" altLang="en-US" sz="2400">
                  <a:solidFill>
                    <a:srgbClr val="FF3300"/>
                  </a:solidFill>
                  <a:latin typeface="Verdana" panose="020B0604030504040204" pitchFamily="34" charset="0"/>
                </a:rPr>
                <a:t>        –5</a:t>
              </a:r>
              <a:r>
                <a:rPr lang="en-US" altLang="en-US" sz="2400" i="1">
                  <a:solidFill>
                    <a:srgbClr val="FF3300"/>
                  </a:solidFill>
                  <a:latin typeface="Verdana" panose="020B0604030504040204" pitchFamily="34" charset="0"/>
                </a:rPr>
                <a:t>n </a:t>
              </a:r>
            </a:p>
          </p:txBody>
        </p:sp>
        <p:sp>
          <p:nvSpPr>
            <p:cNvPr id="4114" name="Line 37"/>
            <p:cNvSpPr>
              <a:spLocks noChangeShapeType="1"/>
            </p:cNvSpPr>
            <p:nvPr/>
          </p:nvSpPr>
          <p:spPr bwMode="auto">
            <a:xfrm>
              <a:off x="240" y="2064"/>
              <a:ext cx="72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15" name="Line 38"/>
            <p:cNvSpPr>
              <a:spLocks noChangeShapeType="1"/>
            </p:cNvSpPr>
            <p:nvPr/>
          </p:nvSpPr>
          <p:spPr bwMode="auto">
            <a:xfrm>
              <a:off x="1152" y="2064"/>
              <a:ext cx="76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79239" name="Text Box 39"/>
          <p:cNvSpPr txBox="1">
            <a:spLocks noChangeArrowheads="1"/>
          </p:cNvSpPr>
          <p:nvPr/>
        </p:nvSpPr>
        <p:spPr bwMode="auto">
          <a:xfrm>
            <a:off x="1882775" y="34290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2</a:t>
            </a:r>
            <a:r>
              <a:rPr lang="en-US" altLang="en-US" sz="2400" i="1">
                <a:latin typeface="Verdana" panose="020B0604030504040204" pitchFamily="34" charset="0"/>
              </a:rPr>
              <a:t>n </a:t>
            </a:r>
            <a:r>
              <a:rPr lang="en-US" altLang="en-US" sz="2400">
                <a:latin typeface="Verdana" panose="020B0604030504040204" pitchFamily="34" charset="0"/>
              </a:rPr>
              <a:t>– 2 =        6</a:t>
            </a:r>
            <a:r>
              <a:rPr lang="en-US" altLang="en-US" sz="2400" i="1">
                <a:latin typeface="Verdana" panose="020B0604030504040204" pitchFamily="34" charset="0"/>
              </a:rPr>
              <a:t> 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79240" name="Text Box 40"/>
          <p:cNvSpPr txBox="1">
            <a:spLocks noChangeArrowheads="1"/>
          </p:cNvSpPr>
          <p:nvPr/>
        </p:nvSpPr>
        <p:spPr bwMode="auto">
          <a:xfrm>
            <a:off x="4800600" y="4735940"/>
            <a:ext cx="5486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6075" indent="-3460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chemeClr val="accent2"/>
                </a:solidFill>
                <a:latin typeface="Arial" panose="020B0604020202020204" pitchFamily="34" charset="0"/>
              </a:rPr>
              <a:t>Since n is multiplied by 2, divide both sides by 2 to undo the multiplication.</a:t>
            </a:r>
            <a:endParaRPr lang="en-US" altLang="en-US" sz="2400" i="1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179242" name="Text Box 42"/>
          <p:cNvSpPr txBox="1">
            <a:spLocks noChangeArrowheads="1"/>
          </p:cNvSpPr>
          <p:nvPr/>
        </p:nvSpPr>
        <p:spPr bwMode="auto">
          <a:xfrm>
            <a:off x="1825625" y="42672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2</a:t>
            </a:r>
            <a:r>
              <a:rPr lang="en-US" altLang="en-US" sz="2400" i="1">
                <a:latin typeface="Verdana" panose="020B0604030504040204" pitchFamily="34" charset="0"/>
              </a:rPr>
              <a:t>n</a:t>
            </a:r>
            <a:r>
              <a:rPr lang="en-US" altLang="en-US" sz="2400">
                <a:latin typeface="Verdana" panose="020B0604030504040204" pitchFamily="34" charset="0"/>
              </a:rPr>
              <a:t>       =        8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1981200" y="3748088"/>
            <a:ext cx="2630488" cy="457200"/>
            <a:chOff x="288" y="2361"/>
            <a:chExt cx="1657" cy="288"/>
          </a:xfrm>
        </p:grpSpPr>
        <p:sp>
          <p:nvSpPr>
            <p:cNvPr id="4110" name="Line 43"/>
            <p:cNvSpPr>
              <a:spLocks noChangeShapeType="1"/>
            </p:cNvSpPr>
            <p:nvPr/>
          </p:nvSpPr>
          <p:spPr bwMode="auto">
            <a:xfrm>
              <a:off x="288" y="2640"/>
              <a:ext cx="768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11" name="Line 44"/>
            <p:cNvSpPr>
              <a:spLocks noChangeShapeType="1"/>
            </p:cNvSpPr>
            <p:nvPr/>
          </p:nvSpPr>
          <p:spPr bwMode="auto">
            <a:xfrm>
              <a:off x="1440" y="2640"/>
              <a:ext cx="43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12" name="Text Box 45"/>
            <p:cNvSpPr txBox="1">
              <a:spLocks noChangeArrowheads="1"/>
            </p:cNvSpPr>
            <p:nvPr/>
          </p:nvSpPr>
          <p:spPr bwMode="auto">
            <a:xfrm>
              <a:off x="505" y="2361"/>
              <a:ext cx="14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Verdana" panose="020B0604030504040204" pitchFamily="34" charset="0"/>
                </a:rPr>
                <a:t>+ 2        + 2</a:t>
              </a:r>
            </a:p>
          </p:txBody>
        </p:sp>
      </p:grpSp>
      <p:pic>
        <p:nvPicPr>
          <p:cNvPr id="179246" name="Picture 46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4" y="4762500"/>
            <a:ext cx="9620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47" name="Text Box 47"/>
          <p:cNvSpPr txBox="1">
            <a:spLocks noChangeArrowheads="1"/>
          </p:cNvSpPr>
          <p:nvPr/>
        </p:nvSpPr>
        <p:spPr bwMode="auto">
          <a:xfrm>
            <a:off x="2678114" y="5562600"/>
            <a:ext cx="1220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i="1">
                <a:latin typeface="Verdana" panose="020B0604030504040204" pitchFamily="34" charset="0"/>
              </a:rPr>
              <a:t>n </a:t>
            </a:r>
            <a:r>
              <a:rPr lang="en-US" altLang="en-US" sz="2400">
                <a:latin typeface="Verdana" panose="020B0604030504040204" pitchFamily="34" charset="0"/>
              </a:rPr>
              <a:t>= 4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79248" name="Text Box 48"/>
          <p:cNvSpPr txBox="1">
            <a:spLocks noChangeArrowheads="1"/>
          </p:cNvSpPr>
          <p:nvPr/>
        </p:nvSpPr>
        <p:spPr bwMode="auto">
          <a:xfrm>
            <a:off x="4824413" y="3614739"/>
            <a:ext cx="52768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0000FF"/>
                </a:solidFill>
                <a:latin typeface="Arial" panose="020B0604020202020204" pitchFamily="34" charset="0"/>
              </a:rPr>
              <a:t>Since 2 is subtracted from 2n, add 2 to both sides.</a:t>
            </a:r>
          </a:p>
        </p:txBody>
      </p:sp>
    </p:spTree>
    <p:extLst>
      <p:ext uri="{BB962C8B-B14F-4D97-AF65-F5344CB8AC3E}">
        <p14:creationId xmlns:p14="http://schemas.microsoft.com/office/powerpoint/2010/main" val="10797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7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7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33" grpId="0" autoUpdateAnimBg="0"/>
      <p:bldP spid="179234" grpId="0"/>
      <p:bldP spid="179239" grpId="0"/>
      <p:bldP spid="179240" grpId="0" autoUpdateAnimBg="0"/>
      <p:bldP spid="179242" grpId="0"/>
      <p:bldP spid="179247" grpId="0"/>
      <p:bldP spid="1792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8"/>
          <p:cNvSpPr txBox="1">
            <a:spLocks noChangeArrowheads="1"/>
          </p:cNvSpPr>
          <p:nvPr/>
        </p:nvSpPr>
        <p:spPr bwMode="auto">
          <a:xfrm>
            <a:off x="2057400" y="1736725"/>
            <a:ext cx="4122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Verdana" panose="020B0604030504040204" pitchFamily="34" charset="0"/>
              </a:rPr>
              <a:t>Solve the equation.            </a:t>
            </a:r>
          </a:p>
        </p:txBody>
      </p:sp>
      <p:sp>
        <p:nvSpPr>
          <p:cNvPr id="5123" name="Text Box 19"/>
          <p:cNvSpPr txBox="1">
            <a:spLocks noChangeArrowheads="1"/>
          </p:cNvSpPr>
          <p:nvPr/>
        </p:nvSpPr>
        <p:spPr bwMode="auto">
          <a:xfrm>
            <a:off x="1738313" y="757665"/>
            <a:ext cx="87487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6699"/>
                </a:solidFill>
                <a:latin typeface="Arial Black" panose="020B0A04020102020204" pitchFamily="34" charset="0"/>
              </a:rPr>
              <a:t>Example 2: Simplifying Each Side Before</a:t>
            </a:r>
            <a:br>
              <a:rPr lang="en-US" altLang="en-US" sz="2400" dirty="0">
                <a:solidFill>
                  <a:srgbClr val="006699"/>
                </a:solidFill>
                <a:latin typeface="Arial Black" panose="020B0A04020102020204" pitchFamily="34" charset="0"/>
              </a:rPr>
            </a:br>
            <a:r>
              <a:rPr lang="en-US" altLang="en-US" sz="2400" dirty="0">
                <a:solidFill>
                  <a:srgbClr val="006699"/>
                </a:solidFill>
                <a:latin typeface="Arial Black" panose="020B0A04020102020204" pitchFamily="34" charset="0"/>
              </a:rPr>
              <a:t>Solving Equations</a:t>
            </a:r>
          </a:p>
        </p:txBody>
      </p:sp>
      <p:sp>
        <p:nvSpPr>
          <p:cNvPr id="184340" name="Text Box 20"/>
          <p:cNvSpPr txBox="1">
            <a:spLocks noChangeArrowheads="1"/>
          </p:cNvSpPr>
          <p:nvPr/>
        </p:nvSpPr>
        <p:spPr bwMode="auto">
          <a:xfrm>
            <a:off x="7232650" y="4292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chemeClr val="accent2"/>
                </a:solidFill>
                <a:latin typeface="Arial" panose="020B0604020202020204" pitchFamily="34" charset="0"/>
              </a:rPr>
              <a:t>Combine like terms.</a:t>
            </a:r>
            <a:endParaRPr lang="en-US" altLang="en-US" sz="2400" i="1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184341" name="Text Box 21"/>
          <p:cNvSpPr txBox="1">
            <a:spLocks noChangeArrowheads="1"/>
          </p:cNvSpPr>
          <p:nvPr/>
        </p:nvSpPr>
        <p:spPr bwMode="auto">
          <a:xfrm>
            <a:off x="7212013" y="2882812"/>
            <a:ext cx="30607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6075" indent="-3460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chemeClr val="accent2"/>
                </a:solidFill>
                <a:latin typeface="Arial" panose="020B0604020202020204" pitchFamily="34" charset="0"/>
              </a:rPr>
              <a:t>Distribute –5 to the expression in parentheses.</a:t>
            </a:r>
            <a:endParaRPr lang="en-US" altLang="en-US" sz="2400" i="1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184342" name="Text Box 22"/>
          <p:cNvSpPr txBox="1">
            <a:spLocks noChangeArrowheads="1"/>
          </p:cNvSpPr>
          <p:nvPr/>
        </p:nvSpPr>
        <p:spPr bwMode="auto">
          <a:xfrm>
            <a:off x="2133600" y="2874963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4 – 6</a:t>
            </a:r>
            <a:r>
              <a:rPr lang="en-US" altLang="en-US" sz="2400" i="1" dirty="0">
                <a:latin typeface="Verdana" panose="020B0604030504040204" pitchFamily="34" charset="0"/>
              </a:rPr>
              <a:t>a</a:t>
            </a:r>
            <a:r>
              <a:rPr lang="en-US" altLang="en-US" sz="2400" dirty="0">
                <a:latin typeface="Verdana" panose="020B0604030504040204" pitchFamily="34" charset="0"/>
              </a:rPr>
              <a:t> + 4</a:t>
            </a:r>
            <a:r>
              <a:rPr lang="en-US" altLang="en-US" sz="2400" i="1" dirty="0">
                <a:latin typeface="Verdana" panose="020B0604030504040204" pitchFamily="34" charset="0"/>
              </a:rPr>
              <a:t>a</a:t>
            </a:r>
            <a:r>
              <a:rPr lang="en-US" altLang="en-US" sz="2400" dirty="0">
                <a:latin typeface="Verdana" panose="020B0604030504040204" pitchFamily="34" charset="0"/>
              </a:rPr>
              <a:t> = –1 </a:t>
            </a:r>
            <a:r>
              <a:rPr lang="en-US" altLang="en-US" sz="2400" dirty="0">
                <a:solidFill>
                  <a:srgbClr val="800080"/>
                </a:solidFill>
                <a:latin typeface="Verdana" panose="020B0604030504040204" pitchFamily="34" charset="0"/>
              </a:rPr>
              <a:t>–5</a:t>
            </a:r>
            <a:r>
              <a:rPr lang="en-US" altLang="en-US" sz="2400" dirty="0">
                <a:latin typeface="Verdana" panose="020B0604030504040204" pitchFamily="34" charset="0"/>
              </a:rPr>
              <a:t>(7 – 2</a:t>
            </a:r>
            <a:r>
              <a:rPr lang="en-US" altLang="en-US" sz="2400" i="1" dirty="0">
                <a:latin typeface="Verdana" panose="020B0604030504040204" pitchFamily="34" charset="0"/>
              </a:rPr>
              <a:t>a</a:t>
            </a:r>
            <a:r>
              <a:rPr lang="en-US" altLang="en-US" sz="2400" dirty="0">
                <a:latin typeface="Verdana" panose="020B0604030504040204" pitchFamily="34" charset="0"/>
              </a:rPr>
              <a:t>)</a:t>
            </a:r>
          </a:p>
        </p:txBody>
      </p:sp>
      <p:sp>
        <p:nvSpPr>
          <p:cNvPr id="184343" name="Text Box 23"/>
          <p:cNvSpPr txBox="1">
            <a:spLocks noChangeArrowheads="1"/>
          </p:cNvSpPr>
          <p:nvPr/>
        </p:nvSpPr>
        <p:spPr bwMode="auto">
          <a:xfrm>
            <a:off x="2133600" y="3446463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4 – 6</a:t>
            </a:r>
            <a:r>
              <a:rPr lang="en-US" altLang="en-US" sz="2400" i="1">
                <a:latin typeface="Verdana" panose="020B0604030504040204" pitchFamily="34" charset="0"/>
              </a:rPr>
              <a:t>a</a:t>
            </a:r>
            <a:r>
              <a:rPr lang="en-US" altLang="en-US" sz="2400">
                <a:latin typeface="Verdana" panose="020B0604030504040204" pitchFamily="34" charset="0"/>
              </a:rPr>
              <a:t> + 4</a:t>
            </a:r>
            <a:r>
              <a:rPr lang="en-US" altLang="en-US" sz="2400" i="1">
                <a:latin typeface="Verdana" panose="020B0604030504040204" pitchFamily="34" charset="0"/>
              </a:rPr>
              <a:t>a</a:t>
            </a:r>
            <a:r>
              <a:rPr lang="en-US" altLang="en-US" sz="2400">
                <a:latin typeface="Verdana" panose="020B0604030504040204" pitchFamily="34" charset="0"/>
              </a:rPr>
              <a:t> = –1 </a:t>
            </a:r>
            <a:r>
              <a:rPr lang="en-US" altLang="en-US" sz="2400">
                <a:solidFill>
                  <a:srgbClr val="FF0000"/>
                </a:solidFill>
                <a:latin typeface="Verdana" panose="020B0604030504040204" pitchFamily="34" charset="0"/>
              </a:rPr>
              <a:t>–5</a:t>
            </a:r>
            <a:r>
              <a:rPr lang="en-US" altLang="en-US" sz="2400">
                <a:latin typeface="Verdana" panose="020B0604030504040204" pitchFamily="34" charset="0"/>
              </a:rPr>
              <a:t>(7) </a:t>
            </a:r>
            <a:r>
              <a:rPr lang="en-US" altLang="en-US" sz="2400">
                <a:solidFill>
                  <a:srgbClr val="FF0000"/>
                </a:solidFill>
                <a:latin typeface="Verdana" panose="020B0604030504040204" pitchFamily="34" charset="0"/>
              </a:rPr>
              <a:t>–5</a:t>
            </a:r>
            <a:r>
              <a:rPr lang="en-US" altLang="en-US" sz="2400">
                <a:latin typeface="Verdana" panose="020B0604030504040204" pitchFamily="34" charset="0"/>
              </a:rPr>
              <a:t>(–2</a:t>
            </a:r>
            <a:r>
              <a:rPr lang="en-US" altLang="en-US" sz="2400" i="1">
                <a:latin typeface="Verdana" panose="020B0604030504040204" pitchFamily="34" charset="0"/>
              </a:rPr>
              <a:t>a</a:t>
            </a:r>
            <a:r>
              <a:rPr lang="en-US" altLang="en-US" sz="2400">
                <a:latin typeface="Verdana" panose="020B0604030504040204" pitchFamily="34" charset="0"/>
              </a:rPr>
              <a:t>)</a:t>
            </a:r>
          </a:p>
        </p:txBody>
      </p:sp>
      <p:sp>
        <p:nvSpPr>
          <p:cNvPr id="184344" name="Text Box 24"/>
          <p:cNvSpPr txBox="1">
            <a:spLocks noChangeArrowheads="1"/>
          </p:cNvSpPr>
          <p:nvPr/>
        </p:nvSpPr>
        <p:spPr bwMode="auto">
          <a:xfrm>
            <a:off x="2133601" y="3979863"/>
            <a:ext cx="498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4 </a:t>
            </a:r>
            <a:r>
              <a:rPr lang="en-US" altLang="en-US" sz="2400">
                <a:solidFill>
                  <a:srgbClr val="CC0099"/>
                </a:solidFill>
                <a:latin typeface="Verdana" panose="020B0604030504040204" pitchFamily="34" charset="0"/>
              </a:rPr>
              <a:t>– </a:t>
            </a:r>
            <a:r>
              <a:rPr lang="en-US" altLang="en-US" sz="2400">
                <a:solidFill>
                  <a:srgbClr val="D60093"/>
                </a:solidFill>
                <a:latin typeface="Verdana" panose="020B0604030504040204" pitchFamily="34" charset="0"/>
              </a:rPr>
              <a:t>6</a:t>
            </a:r>
            <a:r>
              <a:rPr lang="en-US" altLang="en-US" sz="2400" i="1">
                <a:solidFill>
                  <a:srgbClr val="D60093"/>
                </a:solidFill>
                <a:latin typeface="Verdana" panose="020B0604030504040204" pitchFamily="34" charset="0"/>
              </a:rPr>
              <a:t>a</a:t>
            </a:r>
            <a:r>
              <a:rPr lang="en-US" altLang="en-US" sz="2400">
                <a:solidFill>
                  <a:srgbClr val="D60093"/>
                </a:solidFill>
                <a:latin typeface="Verdana" panose="020B0604030504040204" pitchFamily="34" charset="0"/>
              </a:rPr>
              <a:t> + 4</a:t>
            </a:r>
            <a:r>
              <a:rPr lang="en-US" altLang="en-US" sz="2400" i="1">
                <a:solidFill>
                  <a:srgbClr val="D60093"/>
                </a:solidFill>
                <a:latin typeface="Verdana" panose="020B0604030504040204" pitchFamily="34" charset="0"/>
              </a:rPr>
              <a:t>a</a:t>
            </a:r>
            <a:r>
              <a:rPr lang="en-US" altLang="en-US" sz="2400">
                <a:latin typeface="Verdana" panose="020B0604030504040204" pitchFamily="34" charset="0"/>
              </a:rPr>
              <a:t> = </a:t>
            </a:r>
            <a:r>
              <a:rPr lang="en-US" altLang="en-US" sz="2400">
                <a:solidFill>
                  <a:schemeClr val="accent1"/>
                </a:solidFill>
                <a:latin typeface="Verdana" panose="020B0604030504040204" pitchFamily="34" charset="0"/>
              </a:rPr>
              <a:t>–1 – 35</a:t>
            </a:r>
            <a:r>
              <a:rPr lang="en-US" altLang="en-US" sz="2400">
                <a:latin typeface="Verdana" panose="020B0604030504040204" pitchFamily="34" charset="0"/>
              </a:rPr>
              <a:t> + 10</a:t>
            </a:r>
            <a:r>
              <a:rPr lang="en-US" altLang="en-US" sz="2400" i="1">
                <a:latin typeface="Verdana" panose="020B0604030504040204" pitchFamily="34" charset="0"/>
              </a:rPr>
              <a:t>a</a:t>
            </a: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84345" name="Text Box 25"/>
          <p:cNvSpPr txBox="1">
            <a:spLocks noChangeArrowheads="1"/>
          </p:cNvSpPr>
          <p:nvPr/>
        </p:nvSpPr>
        <p:spPr bwMode="auto">
          <a:xfrm>
            <a:off x="2971800" y="4645025"/>
            <a:ext cx="3500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4 </a:t>
            </a:r>
            <a:r>
              <a:rPr lang="en-US" altLang="en-US" sz="2400">
                <a:solidFill>
                  <a:srgbClr val="D60093"/>
                </a:solidFill>
                <a:latin typeface="Verdana" panose="020B0604030504040204" pitchFamily="34" charset="0"/>
              </a:rPr>
              <a:t>– 2</a:t>
            </a:r>
            <a:r>
              <a:rPr lang="en-US" altLang="en-US" sz="2400" i="1">
                <a:solidFill>
                  <a:srgbClr val="D60093"/>
                </a:solidFill>
                <a:latin typeface="Verdana" panose="020B0604030504040204" pitchFamily="34" charset="0"/>
              </a:rPr>
              <a:t>a</a:t>
            </a:r>
            <a:r>
              <a:rPr lang="en-US" altLang="en-US" sz="2400" i="1">
                <a:latin typeface="Verdana" panose="020B0604030504040204" pitchFamily="34" charset="0"/>
              </a:rPr>
              <a:t> </a:t>
            </a:r>
            <a:r>
              <a:rPr lang="en-US" altLang="en-US" sz="2400">
                <a:latin typeface="Verdana" panose="020B0604030504040204" pitchFamily="34" charset="0"/>
              </a:rPr>
              <a:t>= </a:t>
            </a:r>
            <a:r>
              <a:rPr lang="en-US" altLang="en-US" sz="2400">
                <a:solidFill>
                  <a:schemeClr val="accent1"/>
                </a:solidFill>
                <a:latin typeface="Verdana" panose="020B0604030504040204" pitchFamily="34" charset="0"/>
              </a:rPr>
              <a:t>–36</a:t>
            </a:r>
            <a:r>
              <a:rPr lang="en-US" altLang="en-US" sz="2400">
                <a:latin typeface="Verdana" panose="020B0604030504040204" pitchFamily="34" charset="0"/>
              </a:rPr>
              <a:t> + 10</a:t>
            </a:r>
            <a:r>
              <a:rPr lang="en-US" altLang="en-US" sz="2400" i="1">
                <a:latin typeface="Verdana" panose="020B0604030504040204" pitchFamily="34" charset="0"/>
              </a:rPr>
              <a:t>a</a:t>
            </a:r>
            <a:endParaRPr lang="en-US" altLang="en-US" sz="2400">
              <a:latin typeface="Verdana" panose="020B0604030504040204" pitchFamily="34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565400" y="5102225"/>
            <a:ext cx="3733800" cy="457200"/>
            <a:chOff x="464" y="2784"/>
            <a:chExt cx="2352" cy="288"/>
          </a:xfrm>
        </p:grpSpPr>
        <p:sp>
          <p:nvSpPr>
            <p:cNvPr id="5137" name="Text Box 27"/>
            <p:cNvSpPr txBox="1">
              <a:spLocks noChangeArrowheads="1"/>
            </p:cNvSpPr>
            <p:nvPr/>
          </p:nvSpPr>
          <p:spPr bwMode="auto">
            <a:xfrm>
              <a:off x="464" y="2784"/>
              <a:ext cx="23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Verdana" panose="020B0604030504040204" pitchFamily="34" charset="0"/>
                </a:rPr>
                <a:t>+36           +36</a:t>
              </a:r>
            </a:p>
          </p:txBody>
        </p:sp>
        <p:sp>
          <p:nvSpPr>
            <p:cNvPr id="5138" name="Line 28"/>
            <p:cNvSpPr>
              <a:spLocks noChangeShapeType="1"/>
            </p:cNvSpPr>
            <p:nvPr/>
          </p:nvSpPr>
          <p:spPr bwMode="auto">
            <a:xfrm>
              <a:off x="528" y="3024"/>
              <a:ext cx="89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139" name="Line 29"/>
            <p:cNvSpPr>
              <a:spLocks noChangeShapeType="1"/>
            </p:cNvSpPr>
            <p:nvPr/>
          </p:nvSpPr>
          <p:spPr bwMode="auto">
            <a:xfrm>
              <a:off x="1664" y="3024"/>
              <a:ext cx="115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84350" name="Text Box 30"/>
          <p:cNvSpPr txBox="1">
            <a:spLocks noChangeArrowheads="1"/>
          </p:cNvSpPr>
          <p:nvPr/>
        </p:nvSpPr>
        <p:spPr bwMode="auto">
          <a:xfrm>
            <a:off x="2819400" y="5635625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40 – 2</a:t>
            </a:r>
            <a:r>
              <a:rPr lang="en-US" altLang="en-US" sz="2400" i="1">
                <a:latin typeface="Verdana" panose="020B0604030504040204" pitchFamily="34" charset="0"/>
              </a:rPr>
              <a:t>a </a:t>
            </a:r>
            <a:r>
              <a:rPr lang="en-US" altLang="en-US" sz="2400">
                <a:latin typeface="Verdana" panose="020B0604030504040204" pitchFamily="34" charset="0"/>
              </a:rPr>
              <a:t>=           10</a:t>
            </a:r>
            <a:r>
              <a:rPr lang="en-US" altLang="en-US" sz="2400" i="1">
                <a:latin typeface="Verdana" panose="020B0604030504040204" pitchFamily="34" charset="0"/>
              </a:rPr>
              <a:t>a</a:t>
            </a: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84351" name="Text Box 31"/>
          <p:cNvSpPr txBox="1">
            <a:spLocks noChangeArrowheads="1"/>
          </p:cNvSpPr>
          <p:nvPr/>
        </p:nvSpPr>
        <p:spPr bwMode="auto">
          <a:xfrm>
            <a:off x="7246939" y="4869568"/>
            <a:ext cx="34575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6075" indent="-3460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chemeClr val="accent2"/>
                </a:solidFill>
                <a:latin typeface="Arial" panose="020B0604020202020204" pitchFamily="34" charset="0"/>
              </a:rPr>
              <a:t>Since –36 is added to 10a, add 36 to both sides.</a:t>
            </a:r>
          </a:p>
        </p:txBody>
      </p:sp>
      <p:sp>
        <p:nvSpPr>
          <p:cNvPr id="5134" name="Rectangle 35"/>
          <p:cNvSpPr>
            <a:spLocks noChangeArrowheads="1"/>
          </p:cNvSpPr>
          <p:nvPr/>
        </p:nvSpPr>
        <p:spPr bwMode="auto">
          <a:xfrm>
            <a:off x="1976439" y="2241550"/>
            <a:ext cx="5094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Verdana" panose="020B0604030504040204" pitchFamily="34" charset="0"/>
              </a:rPr>
              <a:t>4 – 6</a:t>
            </a:r>
            <a:r>
              <a:rPr lang="en-US" altLang="en-US" sz="2400" b="1" i="1">
                <a:latin typeface="Verdana" panose="020B0604030504040204" pitchFamily="34" charset="0"/>
              </a:rPr>
              <a:t>a</a:t>
            </a:r>
            <a:r>
              <a:rPr lang="en-US" altLang="en-US" sz="2400" b="1">
                <a:latin typeface="Verdana" panose="020B0604030504040204" pitchFamily="34" charset="0"/>
              </a:rPr>
              <a:t> + 4</a:t>
            </a:r>
            <a:r>
              <a:rPr lang="en-US" altLang="en-US" sz="2400" b="1" i="1">
                <a:latin typeface="Verdana" panose="020B0604030504040204" pitchFamily="34" charset="0"/>
              </a:rPr>
              <a:t>a</a:t>
            </a:r>
            <a:r>
              <a:rPr lang="en-US" altLang="en-US" sz="2400" b="1">
                <a:latin typeface="Verdana" panose="020B0604030504040204" pitchFamily="34" charset="0"/>
              </a:rPr>
              <a:t> = –1 – 5(7 – 2</a:t>
            </a:r>
            <a:r>
              <a:rPr lang="en-US" altLang="en-US" sz="2400" b="1" i="1">
                <a:latin typeface="Verdana" panose="020B0604030504040204" pitchFamily="34" charset="0"/>
              </a:rPr>
              <a:t>a</a:t>
            </a:r>
            <a:r>
              <a:rPr lang="en-US" altLang="en-US" sz="2400" b="1">
                <a:latin typeface="Verdan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875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8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8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8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0" grpId="0" autoUpdateAnimBg="0"/>
      <p:bldP spid="184341" grpId="0"/>
      <p:bldP spid="184342" grpId="0"/>
      <p:bldP spid="184343" grpId="0"/>
      <p:bldP spid="184344" grpId="0"/>
      <p:bldP spid="184345" grpId="0"/>
      <p:bldP spid="184350" grpId="0"/>
      <p:bldP spid="18435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7"/>
          <p:cNvSpPr txBox="1">
            <a:spLocks noChangeArrowheads="1"/>
          </p:cNvSpPr>
          <p:nvPr/>
        </p:nvSpPr>
        <p:spPr bwMode="auto">
          <a:xfrm>
            <a:off x="1828800" y="1600200"/>
            <a:ext cx="7505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Verdana" panose="020B0604030504040204" pitchFamily="34" charset="0"/>
              </a:rPr>
              <a:t>Solve 4 – 6</a:t>
            </a:r>
            <a:r>
              <a:rPr lang="en-US" altLang="en-US" sz="2400" b="1" i="1">
                <a:latin typeface="Verdana" panose="020B0604030504040204" pitchFamily="34" charset="0"/>
              </a:rPr>
              <a:t>a</a:t>
            </a:r>
            <a:r>
              <a:rPr lang="en-US" altLang="en-US" sz="2400" b="1">
                <a:latin typeface="Verdana" panose="020B0604030504040204" pitchFamily="34" charset="0"/>
              </a:rPr>
              <a:t> + 4</a:t>
            </a:r>
            <a:r>
              <a:rPr lang="en-US" altLang="en-US" sz="2400" b="1" i="1">
                <a:latin typeface="Verdana" panose="020B0604030504040204" pitchFamily="34" charset="0"/>
              </a:rPr>
              <a:t>a</a:t>
            </a:r>
            <a:r>
              <a:rPr lang="en-US" altLang="en-US" sz="2400" b="1">
                <a:latin typeface="Verdana" panose="020B0604030504040204" pitchFamily="34" charset="0"/>
              </a:rPr>
              <a:t> = –1 – 5(7 – 2</a:t>
            </a:r>
            <a:r>
              <a:rPr lang="en-US" altLang="en-US" sz="2400" b="1" i="1">
                <a:latin typeface="Verdana" panose="020B0604030504040204" pitchFamily="34" charset="0"/>
              </a:rPr>
              <a:t>a</a:t>
            </a:r>
            <a:r>
              <a:rPr lang="en-US" altLang="en-US" sz="2400" b="1">
                <a:latin typeface="Verdana" panose="020B0604030504040204" pitchFamily="34" charset="0"/>
              </a:rPr>
              <a:t>).            </a:t>
            </a:r>
          </a:p>
        </p:txBody>
      </p:sp>
      <p:sp>
        <p:nvSpPr>
          <p:cNvPr id="6147" name="Text Box 18"/>
          <p:cNvSpPr txBox="1">
            <a:spLocks noChangeArrowheads="1"/>
          </p:cNvSpPr>
          <p:nvPr/>
        </p:nvSpPr>
        <p:spPr bwMode="auto">
          <a:xfrm>
            <a:off x="1776413" y="992188"/>
            <a:ext cx="8496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6699"/>
                </a:solidFill>
                <a:latin typeface="Arial Black" panose="020B0A04020102020204" pitchFamily="34" charset="0"/>
              </a:rPr>
              <a:t>Additional Example 2 Continued</a:t>
            </a:r>
          </a:p>
        </p:txBody>
      </p:sp>
      <p:pic>
        <p:nvPicPr>
          <p:cNvPr id="185363" name="Picture 19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3500438"/>
            <a:ext cx="1276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64" name="Picture 20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6" y="4414839"/>
            <a:ext cx="8858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65" name="Text Box 21"/>
          <p:cNvSpPr txBox="1">
            <a:spLocks noChangeArrowheads="1"/>
          </p:cNvSpPr>
          <p:nvPr/>
        </p:nvSpPr>
        <p:spPr bwMode="auto">
          <a:xfrm>
            <a:off x="6026150" y="3502453"/>
            <a:ext cx="4140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6075" indent="-3460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chemeClr val="accent2"/>
                </a:solidFill>
                <a:latin typeface="Arial" panose="020B0604020202020204" pitchFamily="34" charset="0"/>
              </a:rPr>
              <a:t>Since a is multiplied by 12, divide both sides by 12.</a:t>
            </a:r>
          </a:p>
        </p:txBody>
      </p:sp>
      <p:sp>
        <p:nvSpPr>
          <p:cNvPr id="6151" name="Text Box 22"/>
          <p:cNvSpPr txBox="1">
            <a:spLocks noChangeArrowheads="1"/>
          </p:cNvSpPr>
          <p:nvPr/>
        </p:nvSpPr>
        <p:spPr bwMode="auto">
          <a:xfrm>
            <a:off x="2514600" y="20955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40 – 2</a:t>
            </a:r>
            <a:r>
              <a:rPr lang="en-US" altLang="en-US" sz="2400" i="1">
                <a:latin typeface="Verdana" panose="020B0604030504040204" pitchFamily="34" charset="0"/>
              </a:rPr>
              <a:t>a </a:t>
            </a:r>
            <a:r>
              <a:rPr lang="en-US" altLang="en-US" sz="2400">
                <a:latin typeface="Verdana" panose="020B0604030504040204" pitchFamily="34" charset="0"/>
              </a:rPr>
              <a:t>= 10</a:t>
            </a:r>
            <a:r>
              <a:rPr lang="en-US" altLang="en-US" sz="2400" i="1">
                <a:latin typeface="Verdana" panose="020B0604030504040204" pitchFamily="34" charset="0"/>
              </a:rPr>
              <a:t>a</a:t>
            </a:r>
            <a:endParaRPr lang="en-US" altLang="en-US" sz="2400">
              <a:latin typeface="Verdana" panose="020B0604030504040204" pitchFamily="34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514600" y="2447925"/>
            <a:ext cx="2573338" cy="909638"/>
            <a:chOff x="624" y="1542"/>
            <a:chExt cx="1621" cy="573"/>
          </a:xfrm>
        </p:grpSpPr>
        <p:sp>
          <p:nvSpPr>
            <p:cNvPr id="6154" name="Text Box 24"/>
            <p:cNvSpPr txBox="1">
              <a:spLocks noChangeArrowheads="1"/>
            </p:cNvSpPr>
            <p:nvPr/>
          </p:nvSpPr>
          <p:spPr bwMode="auto">
            <a:xfrm>
              <a:off x="876" y="1542"/>
              <a:ext cx="13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Verdana" panose="020B0604030504040204" pitchFamily="34" charset="0"/>
                </a:rPr>
                <a:t>+ 2</a:t>
              </a:r>
              <a:r>
                <a:rPr lang="en-US" altLang="en-US" sz="2400" i="1">
                  <a:solidFill>
                    <a:srgbClr val="FF0000"/>
                  </a:solidFill>
                  <a:latin typeface="Verdana" panose="020B0604030504040204" pitchFamily="34" charset="0"/>
                </a:rPr>
                <a:t>a</a:t>
              </a:r>
              <a:r>
                <a:rPr lang="en-US" altLang="en-US" sz="2400">
                  <a:solidFill>
                    <a:srgbClr val="FF0000"/>
                  </a:solidFill>
                  <a:latin typeface="Verdana" panose="020B0604030504040204" pitchFamily="34" charset="0"/>
                </a:rPr>
                <a:t>    +2</a:t>
              </a:r>
              <a:r>
                <a:rPr lang="en-US" altLang="en-US" sz="2400" i="1">
                  <a:solidFill>
                    <a:srgbClr val="FF0000"/>
                  </a:solidFill>
                  <a:latin typeface="Verdana" panose="020B0604030504040204" pitchFamily="34" charset="0"/>
                </a:rPr>
                <a:t>a</a:t>
              </a:r>
            </a:p>
          </p:txBody>
        </p:sp>
        <p:sp>
          <p:nvSpPr>
            <p:cNvPr id="6155" name="Line 25"/>
            <p:cNvSpPr>
              <a:spLocks noChangeShapeType="1"/>
            </p:cNvSpPr>
            <p:nvPr/>
          </p:nvSpPr>
          <p:spPr bwMode="auto">
            <a:xfrm>
              <a:off x="624" y="1790"/>
              <a:ext cx="75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156" name="Line 26"/>
            <p:cNvSpPr>
              <a:spLocks noChangeShapeType="1"/>
            </p:cNvSpPr>
            <p:nvPr/>
          </p:nvSpPr>
          <p:spPr bwMode="auto">
            <a:xfrm>
              <a:off x="1678" y="1790"/>
              <a:ext cx="42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157" name="Text Box 27"/>
            <p:cNvSpPr txBox="1">
              <a:spLocks noChangeArrowheads="1"/>
            </p:cNvSpPr>
            <p:nvPr/>
          </p:nvSpPr>
          <p:spPr bwMode="auto">
            <a:xfrm>
              <a:off x="624" y="1827"/>
              <a:ext cx="15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Verdana" panose="020B0604030504040204" pitchFamily="34" charset="0"/>
                </a:rPr>
                <a:t>40       </a:t>
              </a:r>
              <a:r>
                <a:rPr lang="en-US" altLang="en-US" sz="2400" i="1">
                  <a:latin typeface="Verdana" panose="020B0604030504040204" pitchFamily="34" charset="0"/>
                </a:rPr>
                <a:t> </a:t>
              </a:r>
              <a:r>
                <a:rPr lang="en-US" altLang="en-US" sz="2400">
                  <a:latin typeface="Verdana" panose="020B0604030504040204" pitchFamily="34" charset="0"/>
                </a:rPr>
                <a:t>= 12</a:t>
              </a:r>
              <a:r>
                <a:rPr lang="en-US" altLang="en-US" sz="2400" i="1">
                  <a:latin typeface="Verdana" panose="020B0604030504040204" pitchFamily="34" charset="0"/>
                </a:rPr>
                <a:t>a</a:t>
              </a:r>
              <a:endParaRPr lang="en-US" altLang="en-US" sz="2400">
                <a:latin typeface="Verdana" panose="020B0604030504040204" pitchFamily="34" charset="0"/>
              </a:endParaRPr>
            </a:p>
          </p:txBody>
        </p:sp>
      </p:grpSp>
      <p:sp>
        <p:nvSpPr>
          <p:cNvPr id="185372" name="Text Box 28"/>
          <p:cNvSpPr txBox="1">
            <a:spLocks noChangeArrowheads="1"/>
          </p:cNvSpPr>
          <p:nvPr/>
        </p:nvSpPr>
        <p:spPr bwMode="auto">
          <a:xfrm>
            <a:off x="5988051" y="2144625"/>
            <a:ext cx="42783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6075" indent="-3460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chemeClr val="accent2"/>
                </a:solidFill>
                <a:latin typeface="Arial" panose="020B0604020202020204" pitchFamily="34" charset="0"/>
              </a:rPr>
              <a:t>To collect the variable terms on one side, add 2a to both sides.</a:t>
            </a:r>
          </a:p>
        </p:txBody>
      </p:sp>
    </p:spTree>
    <p:extLst>
      <p:ext uri="{BB962C8B-B14F-4D97-AF65-F5344CB8AC3E}">
        <p14:creationId xmlns:p14="http://schemas.microsoft.com/office/powerpoint/2010/main" val="324046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8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65" grpId="0" autoUpdateAnimBg="0"/>
      <p:bldP spid="18537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31323" y="1426308"/>
                <a:ext cx="24714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323" y="1426308"/>
                <a:ext cx="2471446" cy="276999"/>
              </a:xfrm>
              <a:prstGeom prst="rect">
                <a:avLst/>
              </a:prstGeom>
              <a:blipFill>
                <a:blip r:embed="rId2"/>
                <a:stretch>
                  <a:fillRect l="-1728" r="-172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64020" y="2153864"/>
                <a:ext cx="22729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+4=3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020" y="2153864"/>
                <a:ext cx="227293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89791" y="2973753"/>
                <a:ext cx="16843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+4=3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791" y="2973753"/>
                <a:ext cx="1684307" cy="276999"/>
              </a:xfrm>
              <a:prstGeom prst="rect">
                <a:avLst/>
              </a:prstGeom>
              <a:blipFill>
                <a:blip r:embed="rId4"/>
                <a:stretch>
                  <a:fillRect l="-2527" r="-252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50018" y="3247152"/>
                <a:ext cx="18402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            +4       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018" y="3247152"/>
                <a:ext cx="1840247" cy="276999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4689791" y="3591894"/>
            <a:ext cx="175790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89791" y="3656314"/>
                <a:ext cx="12803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+8=3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791" y="3656314"/>
                <a:ext cx="1280351" cy="276999"/>
              </a:xfrm>
              <a:prstGeom prst="rect">
                <a:avLst/>
              </a:prstGeom>
              <a:blipFill>
                <a:blip r:embed="rId6"/>
                <a:stretch>
                  <a:fillRect l="-3333" r="-333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64020" y="4042451"/>
                <a:ext cx="15881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020" y="4042451"/>
                <a:ext cx="1588127" cy="276999"/>
              </a:xfrm>
              <a:prstGeom prst="rect">
                <a:avLst/>
              </a:prstGeom>
              <a:blipFill>
                <a:blip r:embed="rId7"/>
                <a:stretch>
                  <a:fillRect l="-385" r="-2692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 flipV="1">
            <a:off x="4689791" y="4415692"/>
            <a:ext cx="1609409" cy="23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 flipH="1">
                <a:off x="5108326" y="4535380"/>
                <a:ext cx="92083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108326" y="4535380"/>
                <a:ext cx="92083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335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1524000" y="609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6699"/>
                </a:solidFill>
                <a:latin typeface="Arial Black" panose="020B0A04020102020204" pitchFamily="34" charset="0"/>
              </a:rPr>
              <a:t>Lesson Practice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866900" y="1573987"/>
            <a:ext cx="8458200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61963" indent="-4619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 dirty="0">
                <a:latin typeface="Verdana" panose="020B0604030504040204" pitchFamily="34" charset="0"/>
              </a:rPr>
              <a:t>Solve each equation.</a:t>
            </a:r>
            <a:endParaRPr lang="en-US" altLang="en-US" sz="2000" dirty="0">
              <a:latin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en-US" sz="2400" dirty="0">
                <a:latin typeface="Verdana" panose="020B0604030504040204" pitchFamily="34" charset="0"/>
              </a:rPr>
              <a:t>7</a:t>
            </a:r>
            <a:r>
              <a:rPr lang="en-US" altLang="en-US" sz="2400" i="1" dirty="0">
                <a:latin typeface="Verdana" panose="020B0604030504040204" pitchFamily="34" charset="0"/>
              </a:rPr>
              <a:t>x</a:t>
            </a:r>
            <a:r>
              <a:rPr lang="en-US" altLang="en-US" sz="2400" dirty="0">
                <a:latin typeface="Verdana" panose="020B0604030504040204" pitchFamily="34" charset="0"/>
              </a:rPr>
              <a:t> + 2 = 5</a:t>
            </a:r>
            <a:r>
              <a:rPr lang="en-US" altLang="en-US" sz="2400" i="1" dirty="0">
                <a:latin typeface="Verdana" panose="020B0604030504040204" pitchFamily="34" charset="0"/>
              </a:rPr>
              <a:t>x</a:t>
            </a:r>
            <a:r>
              <a:rPr lang="en-US" altLang="en-US" sz="2400" dirty="0">
                <a:latin typeface="Verdana" panose="020B0604030504040204" pitchFamily="34" charset="0"/>
              </a:rPr>
              <a:t> + 8</a:t>
            </a:r>
            <a:r>
              <a:rPr lang="en-US" altLang="en-US" sz="2400" i="1" dirty="0">
                <a:latin typeface="Verdana" panose="020B0604030504040204" pitchFamily="34" charset="0"/>
              </a:rPr>
              <a:t>  </a:t>
            </a:r>
            <a:r>
              <a:rPr lang="en-US" altLang="en-US" sz="2400" dirty="0">
                <a:latin typeface="Verdana" panose="020B0604030504040204" pitchFamily="34" charset="0"/>
              </a:rPr>
              <a:t> 		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en-US" sz="2400" b="1" dirty="0">
                <a:latin typeface="Verdana" panose="020B0604030504040204" pitchFamily="34" charset="0"/>
              </a:rPr>
              <a:t>2.</a:t>
            </a:r>
            <a:r>
              <a:rPr lang="en-US" altLang="en-US" sz="2400" dirty="0">
                <a:latin typeface="Verdana" panose="020B0604030504040204" pitchFamily="34" charset="0"/>
              </a:rPr>
              <a:t> 4(2</a:t>
            </a:r>
            <a:r>
              <a:rPr lang="en-US" altLang="en-US" sz="2400" i="1" dirty="0">
                <a:latin typeface="Verdana" panose="020B0604030504040204" pitchFamily="34" charset="0"/>
              </a:rPr>
              <a:t>x</a:t>
            </a:r>
            <a:r>
              <a:rPr lang="en-US" altLang="en-US" sz="2400" dirty="0">
                <a:latin typeface="Verdana" panose="020B0604030504040204" pitchFamily="34" charset="0"/>
              </a:rPr>
              <a:t> – 5) = 5</a:t>
            </a:r>
            <a:r>
              <a:rPr lang="en-US" altLang="en-US" sz="2400" i="1" dirty="0">
                <a:latin typeface="Verdana" panose="020B0604030504040204" pitchFamily="34" charset="0"/>
              </a:rPr>
              <a:t>x</a:t>
            </a:r>
            <a:r>
              <a:rPr lang="en-US" altLang="en-US" sz="2400" dirty="0">
                <a:latin typeface="Verdana" panose="020B0604030504040204" pitchFamily="34" charset="0"/>
              </a:rPr>
              <a:t> + 4</a:t>
            </a:r>
            <a:r>
              <a:rPr lang="en-US" altLang="en-US" sz="2400" i="1" dirty="0">
                <a:latin typeface="Verdana" panose="020B0604030504040204" pitchFamily="34" charset="0"/>
              </a:rPr>
              <a:t> </a:t>
            </a:r>
            <a:endParaRPr lang="en-US" altLang="en-US" sz="2400" b="1" dirty="0">
              <a:latin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Verdana" panose="020B0604030504040204" pitchFamily="34" charset="0"/>
              </a:rPr>
              <a:t>3.</a:t>
            </a:r>
            <a:r>
              <a:rPr lang="en-US" altLang="en-US" sz="2400" dirty="0">
                <a:latin typeface="Verdana" panose="020B0604030504040204" pitchFamily="34" charset="0"/>
              </a:rPr>
              <a:t> 6 – 7(</a:t>
            </a:r>
            <a:r>
              <a:rPr lang="en-US" altLang="en-US" sz="2400" i="1" dirty="0">
                <a:latin typeface="Verdana" panose="020B0604030504040204" pitchFamily="34" charset="0"/>
              </a:rPr>
              <a:t>a</a:t>
            </a:r>
            <a:r>
              <a:rPr lang="en-US" altLang="en-US" sz="2400" dirty="0">
                <a:latin typeface="Verdana" panose="020B0604030504040204" pitchFamily="34" charset="0"/>
              </a:rPr>
              <a:t> + 1) = –3(2 – </a:t>
            </a:r>
            <a:r>
              <a:rPr lang="en-US" altLang="en-US" sz="2400" i="1" dirty="0">
                <a:latin typeface="Verdana" panose="020B0604030504040204" pitchFamily="34" charset="0"/>
              </a:rPr>
              <a:t>a</a:t>
            </a:r>
            <a:r>
              <a:rPr lang="en-US" altLang="en-US" sz="2400" dirty="0">
                <a:latin typeface="Verdana" panose="020B0604030504040204" pitchFamily="34" charset="0"/>
              </a:rPr>
              <a:t>)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Verdana" panose="020B0604030504040204" pitchFamily="34" charset="0"/>
              </a:rPr>
              <a:t>4.</a:t>
            </a:r>
            <a:r>
              <a:rPr lang="en-US" altLang="en-US" sz="2400" dirty="0">
                <a:latin typeface="Verdana" panose="020B0604030504040204" pitchFamily="34" charset="0"/>
              </a:rPr>
              <a:t> 4(3</a:t>
            </a:r>
            <a:r>
              <a:rPr lang="en-US" altLang="en-US" sz="2400" i="1" dirty="0">
                <a:latin typeface="Verdana" panose="020B0604030504040204" pitchFamily="34" charset="0"/>
              </a:rPr>
              <a:t>x</a:t>
            </a:r>
            <a:r>
              <a:rPr lang="en-US" altLang="en-US" sz="2400" dirty="0">
                <a:latin typeface="Verdana" panose="020B0604030504040204" pitchFamily="34" charset="0"/>
              </a:rPr>
              <a:t> + 1) – 7</a:t>
            </a:r>
            <a:r>
              <a:rPr lang="en-US" altLang="en-US" sz="2400" i="1" dirty="0">
                <a:latin typeface="Verdana" panose="020B0604030504040204" pitchFamily="34" charset="0"/>
              </a:rPr>
              <a:t>x</a:t>
            </a:r>
            <a:r>
              <a:rPr lang="en-US" altLang="en-US" sz="2400" dirty="0">
                <a:latin typeface="Verdana" panose="020B0604030504040204" pitchFamily="34" charset="0"/>
              </a:rPr>
              <a:t> = 6 + 5</a:t>
            </a:r>
            <a:r>
              <a:rPr lang="en-US" altLang="en-US" sz="2400" i="1" dirty="0">
                <a:latin typeface="Verdana" panose="020B0604030504040204" pitchFamily="34" charset="0"/>
              </a:rPr>
              <a:t>x</a:t>
            </a:r>
            <a:r>
              <a:rPr lang="en-US" altLang="en-US" sz="2400" dirty="0">
                <a:latin typeface="Verdana" panose="020B0604030504040204" pitchFamily="34" charset="0"/>
              </a:rPr>
              <a:t> – 2  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Verdana" panose="020B0604030504040204" pitchFamily="34" charset="0"/>
              </a:rPr>
              <a:t>5.</a:t>
            </a:r>
          </a:p>
        </p:txBody>
      </p:sp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5275354" y="2237514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03783" name="Text Box 7"/>
          <p:cNvSpPr txBox="1">
            <a:spLocks noChangeArrowheads="1"/>
          </p:cNvSpPr>
          <p:nvPr/>
        </p:nvSpPr>
        <p:spPr bwMode="auto">
          <a:xfrm>
            <a:off x="6096000" y="293998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203784" name="Text Box 8"/>
          <p:cNvSpPr txBox="1">
            <a:spLocks noChangeArrowheads="1"/>
          </p:cNvSpPr>
          <p:nvPr/>
        </p:nvSpPr>
        <p:spPr bwMode="auto">
          <a:xfrm>
            <a:off x="7153184" y="4462597"/>
            <a:ext cx="2355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all real numbers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203785" name="Text Box 9"/>
          <p:cNvSpPr txBox="1">
            <a:spLocks noChangeArrowheads="1"/>
          </p:cNvSpPr>
          <p:nvPr/>
        </p:nvSpPr>
        <p:spPr bwMode="auto">
          <a:xfrm>
            <a:off x="4696144" y="517207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pic>
        <p:nvPicPr>
          <p:cNvPr id="19464" name="Picture 10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166" y="5033961"/>
            <a:ext cx="19907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7" name="Picture 11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166" y="3516765"/>
            <a:ext cx="2476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8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3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2" grpId="0" autoUpdateAnimBg="0"/>
      <p:bldP spid="203783" grpId="0" autoUpdateAnimBg="0"/>
      <p:bldP spid="203784" grpId="0" autoUpdateAnimBg="0"/>
      <p:bldP spid="203785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220</TotalTime>
  <Words>506</Words>
  <Application>Microsoft Office PowerPoint</Application>
  <PresentationFormat>Widescreen</PresentationFormat>
  <Paragraphs>63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Calibri</vt:lpstr>
      <vt:lpstr>Cambria Math</vt:lpstr>
      <vt:lpstr>Garamond</vt:lpstr>
      <vt:lpstr>Times</vt:lpstr>
      <vt:lpstr>Times New Roman</vt:lpstr>
      <vt:lpstr>Verdana</vt:lpstr>
      <vt:lpstr>Organic</vt:lpstr>
      <vt:lpstr>Solving Equations</vt:lpstr>
      <vt:lpstr>PowerPoint Presentation</vt:lpstr>
      <vt:lpstr>Solving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Solving Equations</dc:title>
  <dc:creator>ALISON DOOLIN</dc:creator>
  <cp:lastModifiedBy>ALISON DOOLIN</cp:lastModifiedBy>
  <cp:revision>15</cp:revision>
  <dcterms:created xsi:type="dcterms:W3CDTF">2020-08-24T22:37:30Z</dcterms:created>
  <dcterms:modified xsi:type="dcterms:W3CDTF">2022-09-12T15:05:18Z</dcterms:modified>
</cp:coreProperties>
</file>