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5/19/2023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1" r:id="rId3"/>
    <p:sldLayoutId id="2147483669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Solving Equations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With radicals and absolute values</a:t>
            </a:r>
          </a:p>
        </p:txBody>
      </p:sp>
    </p:spTree>
    <p:extLst>
      <p:ext uri="{BB962C8B-B14F-4D97-AF65-F5344CB8AC3E}">
        <p14:creationId xmlns:p14="http://schemas.microsoft.com/office/powerpoint/2010/main" val="195010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524000" y="790576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006699"/>
                </a:solidFill>
                <a:latin typeface="Arial Black" panose="020B0A04020102020204" pitchFamily="34" charset="0"/>
              </a:rPr>
              <a:t>Solving Simple Radical Equations </a:t>
            </a:r>
          </a:p>
        </p:txBody>
      </p:sp>
      <p:pic>
        <p:nvPicPr>
          <p:cNvPr id="5124" name="Picture 8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932" y="1398588"/>
            <a:ext cx="150495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8553" name="Picture 9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75" y="1993900"/>
            <a:ext cx="21336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8554" name="Text Box 10"/>
          <p:cNvSpPr txBox="1">
            <a:spLocks noChangeArrowheads="1"/>
          </p:cNvSpPr>
          <p:nvPr/>
        </p:nvSpPr>
        <p:spPr bwMode="auto">
          <a:xfrm>
            <a:off x="2861800" y="2682876"/>
            <a:ext cx="1604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Verdana" panose="020B0604030504040204" pitchFamily="34" charset="0"/>
              </a:rPr>
              <a:t>100 = 2</a:t>
            </a:r>
            <a:r>
              <a:rPr lang="en-US" altLang="en-US" sz="2400" i="1" dirty="0">
                <a:latin typeface="Verdana" panose="020B0604030504040204" pitchFamily="34" charset="0"/>
              </a:rPr>
              <a:t>x</a:t>
            </a:r>
            <a:endParaRPr lang="en-US" altLang="en-US" sz="2400" dirty="0">
              <a:latin typeface="Verdana" panose="020B0604030504040204" pitchFamily="34" charset="0"/>
            </a:endParaRPr>
          </a:p>
        </p:txBody>
      </p:sp>
      <p:sp>
        <p:nvSpPr>
          <p:cNvPr id="748555" name="Text Box 11"/>
          <p:cNvSpPr txBox="1">
            <a:spLocks noChangeArrowheads="1"/>
          </p:cNvSpPr>
          <p:nvPr/>
        </p:nvSpPr>
        <p:spPr bwMode="auto">
          <a:xfrm>
            <a:off x="3065462" y="3213100"/>
            <a:ext cx="1217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50 = 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endParaRPr lang="en-US" altLang="en-US" sz="2400">
              <a:latin typeface="Verdana" panose="020B0604030504040204" pitchFamily="34" charset="0"/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981201" y="4083050"/>
            <a:ext cx="3178175" cy="457200"/>
            <a:chOff x="288" y="2880"/>
            <a:chExt cx="2002" cy="288"/>
          </a:xfrm>
        </p:grpSpPr>
        <p:sp>
          <p:nvSpPr>
            <p:cNvPr id="5137" name="Text Box 16"/>
            <p:cNvSpPr txBox="1">
              <a:spLocks noChangeArrowheads="1"/>
            </p:cNvSpPr>
            <p:nvPr/>
          </p:nvSpPr>
          <p:spPr bwMode="auto">
            <a:xfrm>
              <a:off x="288" y="2880"/>
              <a:ext cx="9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i="1">
                  <a:latin typeface="Verdana" panose="020B0604030504040204" pitchFamily="34" charset="0"/>
                </a:rPr>
                <a:t>Check</a:t>
              </a:r>
            </a:p>
          </p:txBody>
        </p:sp>
        <p:pic>
          <p:nvPicPr>
            <p:cNvPr id="5138" name="Picture 17" descr="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8" y="2880"/>
              <a:ext cx="87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9" name="Line 18"/>
            <p:cNvSpPr>
              <a:spLocks noChangeShapeType="1"/>
            </p:cNvSpPr>
            <p:nvPr/>
          </p:nvSpPr>
          <p:spPr bwMode="auto">
            <a:xfrm>
              <a:off x="1138" y="3168"/>
              <a:ext cx="11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3254375" y="4540250"/>
            <a:ext cx="1981200" cy="1479550"/>
            <a:chOff x="1090" y="3168"/>
            <a:chExt cx="1248" cy="932"/>
          </a:xfrm>
        </p:grpSpPr>
        <p:pic>
          <p:nvPicPr>
            <p:cNvPr id="5133" name="Picture 19" descr="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8" y="3216"/>
              <a:ext cx="120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4" name="Picture 20" descr="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8" y="3552"/>
              <a:ext cx="102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5" name="Text Box 21"/>
            <p:cNvSpPr txBox="1">
              <a:spLocks noChangeArrowheads="1"/>
            </p:cNvSpPr>
            <p:nvPr/>
          </p:nvSpPr>
          <p:spPr bwMode="auto">
            <a:xfrm>
              <a:off x="1090" y="3812"/>
              <a:ext cx="9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</a:rPr>
                <a:t>10     10</a:t>
              </a:r>
            </a:p>
          </p:txBody>
        </p:sp>
        <p:sp>
          <p:nvSpPr>
            <p:cNvPr id="5136" name="Line 22"/>
            <p:cNvSpPr>
              <a:spLocks noChangeShapeType="1"/>
            </p:cNvSpPr>
            <p:nvPr/>
          </p:nvSpPr>
          <p:spPr bwMode="auto">
            <a:xfrm>
              <a:off x="1522" y="3168"/>
              <a:ext cx="0" cy="8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48572" name="Text Box 28"/>
          <p:cNvSpPr txBox="1">
            <a:spLocks noChangeArrowheads="1"/>
          </p:cNvSpPr>
          <p:nvPr/>
        </p:nvSpPr>
        <p:spPr bwMode="auto">
          <a:xfrm>
            <a:off x="4572000" y="537845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00"/>
                </a:solidFill>
                <a:latin typeface="Verdana" panose="020B0604030504040204" pitchFamily="34" charset="0"/>
                <a:sym typeface="Wingdings" panose="05000000000000000000" pitchFamily="2" charset="2"/>
              </a:rPr>
              <a:t>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34896" y="1295512"/>
            <a:ext cx="44331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b="1" dirty="0"/>
              <a:t>Isolate the expression (get the square root by itself) where your variable is located by using inverse operations.</a:t>
            </a:r>
          </a:p>
          <a:p>
            <a:pPr marL="342900" indent="-342900">
              <a:buAutoNum type="arabicPeriod"/>
            </a:pPr>
            <a:r>
              <a:rPr lang="en-US" sz="2400" b="1" dirty="0"/>
              <a:t>Use the inverse operation on the square root by squaring both sides.  </a:t>
            </a:r>
          </a:p>
          <a:p>
            <a:pPr marL="342900" indent="-342900">
              <a:buAutoNum type="arabicPeriod"/>
            </a:pPr>
            <a:r>
              <a:rPr lang="en-US" sz="2400" b="1" dirty="0"/>
              <a:t>Isolate the variable to solve.    </a:t>
            </a:r>
          </a:p>
          <a:p>
            <a:pPr marL="342900" indent="-342900">
              <a:buAutoNum type="arabicPeriod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3455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8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4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48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8554" grpId="0"/>
      <p:bldP spid="748555" grpId="0"/>
      <p:bldP spid="74857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7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64" y="2362201"/>
            <a:ext cx="28289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5721" name="Picture 9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575" y="2971801"/>
            <a:ext cx="19240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5722" name="Picture 10" descr="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575" y="3533776"/>
            <a:ext cx="27051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5723" name="Text Box 11"/>
          <p:cNvSpPr txBox="1">
            <a:spLocks noChangeArrowheads="1"/>
          </p:cNvSpPr>
          <p:nvPr/>
        </p:nvSpPr>
        <p:spPr bwMode="auto">
          <a:xfrm>
            <a:off x="3032125" y="4222750"/>
            <a:ext cx="2070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5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>
                <a:latin typeface="Verdana" panose="020B0604030504040204" pitchFamily="34" charset="0"/>
              </a:rPr>
              <a:t> + 1 = 16</a:t>
            </a:r>
          </a:p>
        </p:txBody>
      </p:sp>
      <p:sp>
        <p:nvSpPr>
          <p:cNvPr id="755724" name="Text Box 12"/>
          <p:cNvSpPr txBox="1">
            <a:spLocks noChangeArrowheads="1"/>
          </p:cNvSpPr>
          <p:nvPr/>
        </p:nvSpPr>
        <p:spPr bwMode="auto">
          <a:xfrm>
            <a:off x="3581400" y="4724400"/>
            <a:ext cx="1519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5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>
                <a:latin typeface="Verdana" panose="020B0604030504040204" pitchFamily="34" charset="0"/>
              </a:rPr>
              <a:t>  = 15</a:t>
            </a:r>
          </a:p>
        </p:txBody>
      </p:sp>
      <p:sp>
        <p:nvSpPr>
          <p:cNvPr id="755725" name="Text Box 13"/>
          <p:cNvSpPr txBox="1">
            <a:spLocks noChangeArrowheads="1"/>
          </p:cNvSpPr>
          <p:nvPr/>
        </p:nvSpPr>
        <p:spPr bwMode="auto">
          <a:xfrm>
            <a:off x="3886200" y="5289550"/>
            <a:ext cx="1023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>
                <a:latin typeface="Verdana" panose="020B0604030504040204" pitchFamily="34" charset="0"/>
              </a:rPr>
              <a:t> = 3</a:t>
            </a:r>
            <a:endParaRPr lang="en-US" altLang="en-US" sz="2400" i="1">
              <a:latin typeface="Verdana" panose="020B0604030504040204" pitchFamily="34" charset="0"/>
            </a:endParaRPr>
          </a:p>
        </p:txBody>
      </p:sp>
      <p:sp>
        <p:nvSpPr>
          <p:cNvPr id="755727" name="Text Box 15"/>
          <p:cNvSpPr txBox="1">
            <a:spLocks noChangeArrowheads="1"/>
          </p:cNvSpPr>
          <p:nvPr/>
        </p:nvSpPr>
        <p:spPr bwMode="auto">
          <a:xfrm>
            <a:off x="5927438" y="2702779"/>
            <a:ext cx="56076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 dirty="0">
                <a:solidFill>
                  <a:srgbClr val="3333FF"/>
                </a:solidFill>
                <a:latin typeface="Arial" panose="020B0604020202020204" pitchFamily="34" charset="0"/>
              </a:rPr>
              <a:t>Subtract 6 from both sides to isolate the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 dirty="0">
                <a:solidFill>
                  <a:srgbClr val="3333FF"/>
                </a:solidFill>
                <a:latin typeface="Arial" panose="020B0604020202020204" pitchFamily="34" charset="0"/>
              </a:rPr>
              <a:t>radical expression.</a:t>
            </a:r>
          </a:p>
        </p:txBody>
      </p:sp>
      <p:sp>
        <p:nvSpPr>
          <p:cNvPr id="755728" name="Text Box 16"/>
          <p:cNvSpPr txBox="1">
            <a:spLocks noChangeArrowheads="1"/>
          </p:cNvSpPr>
          <p:nvPr/>
        </p:nvSpPr>
        <p:spPr bwMode="auto">
          <a:xfrm>
            <a:off x="5927438" y="3633788"/>
            <a:ext cx="2727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</a:rPr>
              <a:t>Square both sides.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27438" y="4280717"/>
            <a:ext cx="24422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Isolate the variable</a:t>
            </a:r>
          </a:p>
        </p:txBody>
      </p:sp>
    </p:spTree>
    <p:extLst>
      <p:ext uri="{BB962C8B-B14F-4D97-AF65-F5344CB8AC3E}">
        <p14:creationId xmlns:p14="http://schemas.microsoft.com/office/powerpoint/2010/main" val="283817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5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5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5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5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5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5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55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5723" grpId="0"/>
      <p:bldP spid="755724" grpId="0"/>
      <p:bldP spid="755725" grpId="0"/>
      <p:bldP spid="755727" grpId="0"/>
      <p:bldP spid="7557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00B0022-008D-41AD-9F1D-2438B3D6DAAF}"/>
                  </a:ext>
                </a:extLst>
              </p:cNvPr>
              <p:cNvSpPr txBox="1"/>
              <p:nvPr/>
            </p:nvSpPr>
            <p:spPr>
              <a:xfrm>
                <a:off x="4589755" y="1012054"/>
                <a:ext cx="4380879" cy="550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𝑆𝑜𝑙𝑣𝑒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rad>
                        <m:ra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ra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+3=7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00B0022-008D-41AD-9F1D-2438B3D6DA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755" y="1012054"/>
                <a:ext cx="4380879" cy="5505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FA6005A-16ED-4A13-A116-17FB83CD24CB}"/>
                  </a:ext>
                </a:extLst>
              </p:cNvPr>
              <p:cNvSpPr txBox="1"/>
              <p:nvPr/>
            </p:nvSpPr>
            <p:spPr>
              <a:xfrm>
                <a:off x="5226275" y="2139519"/>
                <a:ext cx="2124812" cy="550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rad>
                      <m:r>
                        <a:rPr lang="en-US" sz="3200" b="0" i="0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FA6005A-16ED-4A13-A116-17FB83CD24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275" y="2139519"/>
                <a:ext cx="2124812" cy="5505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8F577E4-69BD-4D47-9CDC-A9CDDC5FA2E7}"/>
                  </a:ext>
                </a:extLst>
              </p:cNvPr>
              <p:cNvSpPr txBox="1"/>
              <p:nvPr/>
            </p:nvSpPr>
            <p:spPr>
              <a:xfrm>
                <a:off x="4814527" y="3152001"/>
                <a:ext cx="3184846" cy="550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ad>
                            <m:rad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sz="3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g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rad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(4)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8F577E4-69BD-4D47-9CDC-A9CDDC5FA2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4527" y="3152001"/>
                <a:ext cx="3184846" cy="5505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2AD9115-1AD9-48DA-96D7-D48C7EC311B4}"/>
                  </a:ext>
                </a:extLst>
              </p:cNvPr>
              <p:cNvSpPr txBox="1"/>
              <p:nvPr/>
            </p:nvSpPr>
            <p:spPr>
              <a:xfrm>
                <a:off x="5226275" y="4279466"/>
                <a:ext cx="203863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+2=64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2AD9115-1AD9-48DA-96D7-D48C7EC311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275" y="4279466"/>
                <a:ext cx="2038635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CCDAEFD-8A46-4ACA-9F56-DA7DCF396D2F}"/>
                  </a:ext>
                </a:extLst>
              </p:cNvPr>
              <p:cNvSpPr txBox="1"/>
              <p:nvPr/>
            </p:nvSpPr>
            <p:spPr>
              <a:xfrm>
                <a:off x="5369037" y="5235793"/>
                <a:ext cx="132247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=62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CCDAEFD-8A46-4ACA-9F56-DA7DCF396D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9037" y="5235793"/>
                <a:ext cx="1322478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703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13</TotalTime>
  <Words>107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Cambria Math</vt:lpstr>
      <vt:lpstr>Garamond</vt:lpstr>
      <vt:lpstr>Verdana</vt:lpstr>
      <vt:lpstr>Wingdings</vt:lpstr>
      <vt:lpstr>Organic</vt:lpstr>
      <vt:lpstr>Solving Equations </vt:lpstr>
      <vt:lpstr>PowerPoint Presentation</vt:lpstr>
      <vt:lpstr>PowerPoint Presentation</vt:lpstr>
      <vt:lpstr>PowerPoint Presentation</vt:lpstr>
    </vt:vector>
  </TitlesOfParts>
  <Company>NUSD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Equations</dc:title>
  <dc:creator>ALISON DOOLIN</dc:creator>
  <cp:lastModifiedBy>ALISON DOOLIN</cp:lastModifiedBy>
  <cp:revision>3</cp:revision>
  <dcterms:created xsi:type="dcterms:W3CDTF">2021-01-14T15:57:59Z</dcterms:created>
  <dcterms:modified xsi:type="dcterms:W3CDTF">2023-05-19T16:07:56Z</dcterms:modified>
</cp:coreProperties>
</file>