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72" r:id="rId3"/>
    <p:sldId id="407" r:id="rId4"/>
    <p:sldId id="40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3A1CD-1963-4115-9D40-732DC5027D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DA6F8-B7E5-48A8-8AED-0BD4ECE82C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Collect like terms</a:t>
            </a:r>
          </a:p>
        </p:txBody>
      </p:sp>
    </p:spTree>
    <p:extLst>
      <p:ext uri="{BB962C8B-B14F-4D97-AF65-F5344CB8AC3E}">
        <p14:creationId xmlns:p14="http://schemas.microsoft.com/office/powerpoint/2010/main" val="113857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5">
            <a:extLst>
              <a:ext uri="{FF2B5EF4-FFF2-40B4-BE49-F238E27FC236}">
                <a16:creationId xmlns:a16="http://schemas.microsoft.com/office/drawing/2014/main" id="{F738C9EC-9CD8-4E3D-B8C2-C059F5CD0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1371600"/>
            <a:ext cx="4083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4 </a:t>
            </a:r>
            <a:r>
              <a:rPr lang="en-US" altLang="en-US" sz="2400" b="1" i="1">
                <a:latin typeface="Verdana" panose="020B0604030504040204" pitchFamily="34" charset="0"/>
              </a:rPr>
              <a:t>=</a:t>
            </a:r>
            <a:r>
              <a:rPr lang="en-US" altLang="en-US" sz="2400" b="1">
                <a:latin typeface="Verdana" panose="020B0604030504040204" pitchFamily="34" charset="0"/>
              </a:rPr>
              <a:t> 2</a:t>
            </a:r>
            <a:r>
              <a:rPr lang="en-US" altLang="en-US" sz="2400" b="1" i="1">
                <a:latin typeface="Verdana" panose="020B0604030504040204" pitchFamily="34" charset="0"/>
              </a:rPr>
              <a:t>x + </a:t>
            </a:r>
            <a:r>
              <a:rPr lang="en-US" altLang="en-US" sz="2400" b="1">
                <a:latin typeface="Verdana" panose="020B0604030504040204" pitchFamily="34" charset="0"/>
              </a:rPr>
              <a:t>5 – 6x  </a:t>
            </a:r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B1DC2033-963A-4F4F-8FFB-87B0CC594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752600"/>
            <a:ext cx="287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4 </a:t>
            </a:r>
            <a:r>
              <a:rPr lang="en-US" altLang="en-US" sz="2400" i="1">
                <a:latin typeface="Verdana" panose="020B0604030504040204" pitchFamily="34" charset="0"/>
              </a:rPr>
              <a:t>=</a:t>
            </a:r>
            <a:r>
              <a:rPr lang="en-US" altLang="en-US" sz="2400">
                <a:latin typeface="Verdana" panose="020B0604030504040204" pitchFamily="34" charset="0"/>
              </a:rPr>
              <a:t> </a:t>
            </a:r>
            <a:r>
              <a:rPr lang="en-US" altLang="en-US" sz="2400">
                <a:solidFill>
                  <a:srgbClr val="3333FF"/>
                </a:solidFill>
                <a:latin typeface="Verdana" panose="020B0604030504040204" pitchFamily="34" charset="0"/>
              </a:rPr>
              <a:t>2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2400" i="1">
                <a:latin typeface="Verdana" panose="020B0604030504040204" pitchFamily="34" charset="0"/>
              </a:rPr>
              <a:t> + </a:t>
            </a:r>
            <a:r>
              <a:rPr lang="en-US" altLang="en-US" sz="2400">
                <a:latin typeface="Verdana" panose="020B0604030504040204" pitchFamily="34" charset="0"/>
              </a:rPr>
              <a:t>5 </a:t>
            </a:r>
            <a:r>
              <a:rPr lang="en-US" altLang="en-US" sz="2400">
                <a:solidFill>
                  <a:srgbClr val="3333FF"/>
                </a:solidFill>
                <a:latin typeface="Verdana" panose="020B0604030504040204" pitchFamily="34" charset="0"/>
              </a:rPr>
              <a:t>– 6x  </a:t>
            </a:r>
          </a:p>
        </p:txBody>
      </p:sp>
      <p:sp>
        <p:nvSpPr>
          <p:cNvPr id="135176" name="Rectangle 8">
            <a:extLst>
              <a:ext uri="{FF2B5EF4-FFF2-40B4-BE49-F238E27FC236}">
                <a16:creationId xmlns:a16="http://schemas.microsoft.com/office/drawing/2014/main" id="{B3B63D06-A108-42DF-839A-1BA599299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1" y="2743200"/>
            <a:ext cx="238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4 </a:t>
            </a:r>
            <a:r>
              <a:rPr lang="en-US" altLang="en-US" sz="2400" i="1">
                <a:latin typeface="Verdana" panose="020B0604030504040204" pitchFamily="34" charset="0"/>
              </a:rPr>
              <a:t>=</a:t>
            </a:r>
            <a:r>
              <a:rPr lang="en-US" altLang="en-US" sz="2400" b="1">
                <a:latin typeface="Verdana" panose="020B0604030504040204" pitchFamily="34" charset="0"/>
              </a:rPr>
              <a:t>  </a:t>
            </a:r>
            <a:r>
              <a:rPr lang="en-US" altLang="en-US" sz="2400">
                <a:solidFill>
                  <a:srgbClr val="3333FF"/>
                </a:solidFill>
                <a:latin typeface="Verdana" panose="020B0604030504040204" pitchFamily="34" charset="0"/>
              </a:rPr>
              <a:t>–4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2400" b="1">
                <a:latin typeface="Verdana" panose="020B0604030504040204" pitchFamily="34" charset="0"/>
              </a:rPr>
              <a:t> </a:t>
            </a:r>
            <a:r>
              <a:rPr lang="en-US" altLang="en-US" sz="2400">
                <a:latin typeface="Verdana" panose="020B0604030504040204" pitchFamily="34" charset="0"/>
              </a:rPr>
              <a:t>+ 5  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50766170-3928-402C-9771-8EC475FF479B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3079750"/>
            <a:ext cx="2400300" cy="838200"/>
            <a:chOff x="408" y="2180"/>
            <a:chExt cx="1512" cy="528"/>
          </a:xfrm>
        </p:grpSpPr>
        <p:sp>
          <p:nvSpPr>
            <p:cNvPr id="8208" name="Text Box 9">
              <a:extLst>
                <a:ext uri="{FF2B5EF4-FFF2-40B4-BE49-F238E27FC236}">
                  <a16:creationId xmlns:a16="http://schemas.microsoft.com/office/drawing/2014/main" id="{DE5F103C-DAB7-4485-8B8C-8AC51DB12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2180"/>
              <a:ext cx="14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–5             –5</a:t>
              </a:r>
            </a:p>
          </p:txBody>
        </p:sp>
        <p:sp>
          <p:nvSpPr>
            <p:cNvPr id="8209" name="Line 10">
              <a:extLst>
                <a:ext uri="{FF2B5EF4-FFF2-40B4-BE49-F238E27FC236}">
                  <a16:creationId xmlns:a16="http://schemas.microsoft.com/office/drawing/2014/main" id="{6866B24F-CC64-4853-B4B6-BD1CF8CB41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448"/>
              <a:ext cx="28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0" name="Line 11">
              <a:extLst>
                <a:ext uri="{FF2B5EF4-FFF2-40B4-BE49-F238E27FC236}">
                  <a16:creationId xmlns:a16="http://schemas.microsoft.com/office/drawing/2014/main" id="{EC561BFD-EDC8-463D-999B-B653B16737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448"/>
              <a:ext cx="86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1" name="Text Box 12">
              <a:extLst>
                <a:ext uri="{FF2B5EF4-FFF2-40B4-BE49-F238E27FC236}">
                  <a16:creationId xmlns:a16="http://schemas.microsoft.com/office/drawing/2014/main" id="{56CF18DD-3079-4564-9081-477C18EF8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" y="2420"/>
              <a:ext cx="10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–1 = –4</a:t>
              </a: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</a:p>
          </p:txBody>
        </p:sp>
      </p:grpSp>
      <p:pic>
        <p:nvPicPr>
          <p:cNvPr id="135181" name="Picture 13" descr="1">
            <a:extLst>
              <a:ext uri="{FF2B5EF4-FFF2-40B4-BE49-F238E27FC236}">
                <a16:creationId xmlns:a16="http://schemas.microsoft.com/office/drawing/2014/main" id="{50485B08-31E5-4385-AD43-5067B8B4A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01" y="4067176"/>
            <a:ext cx="14573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182" name="Picture 14" descr="1">
            <a:extLst>
              <a:ext uri="{FF2B5EF4-FFF2-40B4-BE49-F238E27FC236}">
                <a16:creationId xmlns:a16="http://schemas.microsoft.com/office/drawing/2014/main" id="{899809EE-E2EC-4065-A03B-14E875118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057776"/>
            <a:ext cx="8763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84" name="Text Box 16">
            <a:extLst>
              <a:ext uri="{FF2B5EF4-FFF2-40B4-BE49-F238E27FC236}">
                <a16:creationId xmlns:a16="http://schemas.microsoft.com/office/drawing/2014/main" id="{807D4B7C-E4CA-421B-BFFB-58AE306AD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057401"/>
            <a:ext cx="495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Combine like terms.</a:t>
            </a:r>
            <a:endParaRPr lang="en-US" altLang="en-US" sz="2400" i="1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/>
      <p:bldP spid="135176" grpId="0"/>
      <p:bldP spid="1351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5F4E1EEE-5689-4F33-B70E-D8EC7B736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66131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Simplify Using the Distributive Property </a:t>
            </a:r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id="{CD3B5E42-77E5-4168-9866-9B9D18B67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1600200"/>
            <a:ext cx="370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the equation.  </a:t>
            </a:r>
          </a:p>
        </p:txBody>
      </p:sp>
      <p:sp>
        <p:nvSpPr>
          <p:cNvPr id="5124" name="Text Box 6">
            <a:extLst>
              <a:ext uri="{FF2B5EF4-FFF2-40B4-BE49-F238E27FC236}">
                <a16:creationId xmlns:a16="http://schemas.microsoft.com/office/drawing/2014/main" id="{73E93F36-C064-477F-8603-B4FFF1945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1" y="2012950"/>
            <a:ext cx="391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10</a:t>
            </a:r>
            <a:r>
              <a:rPr lang="en-US" altLang="en-US" sz="2400" b="1" i="1">
                <a:latin typeface="Verdana" panose="020B0604030504040204" pitchFamily="34" charset="0"/>
              </a:rPr>
              <a:t>y</a:t>
            </a:r>
            <a:r>
              <a:rPr lang="en-US" altLang="en-US" sz="2400" b="1">
                <a:latin typeface="Verdana" panose="020B0604030504040204" pitchFamily="34" charset="0"/>
              </a:rPr>
              <a:t> – (4</a:t>
            </a:r>
            <a:r>
              <a:rPr lang="en-US" altLang="en-US" sz="2400" b="1" i="1">
                <a:latin typeface="Verdana" panose="020B0604030504040204" pitchFamily="34" charset="0"/>
              </a:rPr>
              <a:t>y</a:t>
            </a:r>
            <a:r>
              <a:rPr lang="en-US" altLang="en-US" sz="2400" b="1">
                <a:latin typeface="Verdana" panose="020B0604030504040204" pitchFamily="34" charset="0"/>
              </a:rPr>
              <a:t> + 8) = –20 </a:t>
            </a:r>
          </a:p>
        </p:txBody>
      </p:sp>
      <p:sp>
        <p:nvSpPr>
          <p:cNvPr id="143367" name="Text Box 7">
            <a:extLst>
              <a:ext uri="{FF2B5EF4-FFF2-40B4-BE49-F238E27FC236}">
                <a16:creationId xmlns:a16="http://schemas.microsoft.com/office/drawing/2014/main" id="{EC684F57-0CF4-4DC1-AD1D-4C1BD724E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2819400"/>
            <a:ext cx="4233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10</a:t>
            </a:r>
            <a:r>
              <a:rPr lang="en-US" altLang="en-US" sz="2400" i="1" dirty="0">
                <a:latin typeface="Verdana" panose="020B0604030504040204" pitchFamily="34" charset="0"/>
              </a:rPr>
              <a:t>y</a:t>
            </a:r>
            <a:r>
              <a:rPr lang="en-US" altLang="en-US" sz="2400" dirty="0">
                <a:latin typeface="Verdana" panose="020B0604030504040204" pitchFamily="34" charset="0"/>
              </a:rPr>
              <a:t> +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(–1)</a:t>
            </a:r>
            <a:r>
              <a:rPr lang="en-US" altLang="en-US" sz="2400" dirty="0">
                <a:latin typeface="Verdana" panose="020B0604030504040204" pitchFamily="34" charset="0"/>
              </a:rPr>
              <a:t>(4</a:t>
            </a:r>
            <a:r>
              <a:rPr lang="en-US" altLang="en-US" sz="2400" i="1" dirty="0">
                <a:latin typeface="Verdana" panose="020B0604030504040204" pitchFamily="34" charset="0"/>
              </a:rPr>
              <a:t>y</a:t>
            </a:r>
            <a:r>
              <a:rPr lang="en-US" altLang="en-US" sz="2400" dirty="0">
                <a:latin typeface="Verdana" panose="020B0604030504040204" pitchFamily="34" charset="0"/>
              </a:rPr>
              <a:t> + 8) = –20 </a:t>
            </a:r>
          </a:p>
        </p:txBody>
      </p:sp>
      <p:sp>
        <p:nvSpPr>
          <p:cNvPr id="143374" name="Text Box 14">
            <a:extLst>
              <a:ext uri="{FF2B5EF4-FFF2-40B4-BE49-F238E27FC236}">
                <a16:creationId xmlns:a16="http://schemas.microsoft.com/office/drawing/2014/main" id="{38770F9A-06A2-4AC4-84DD-83D07F797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788" y="3435350"/>
            <a:ext cx="5281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10</a:t>
            </a:r>
            <a:r>
              <a:rPr lang="en-US" altLang="en-US" sz="2400" i="1">
                <a:latin typeface="Verdana" panose="020B0604030504040204" pitchFamily="34" charset="0"/>
              </a:rPr>
              <a:t>y</a:t>
            </a:r>
            <a:r>
              <a:rPr lang="en-US" altLang="en-US" sz="2400">
                <a:latin typeface="Verdana" panose="020B0604030504040204" pitchFamily="34" charset="0"/>
              </a:rPr>
              <a:t> + </a:t>
            </a: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(–1)</a:t>
            </a:r>
            <a:r>
              <a:rPr lang="en-US" altLang="en-US" sz="2400">
                <a:latin typeface="Verdana" panose="020B0604030504040204" pitchFamily="34" charset="0"/>
              </a:rPr>
              <a:t>(4</a:t>
            </a:r>
            <a:r>
              <a:rPr lang="en-US" altLang="en-US" sz="2400" i="1">
                <a:latin typeface="Verdana" panose="020B0604030504040204" pitchFamily="34" charset="0"/>
              </a:rPr>
              <a:t>y</a:t>
            </a:r>
            <a:r>
              <a:rPr lang="en-US" altLang="en-US" sz="2400">
                <a:latin typeface="Verdana" panose="020B0604030504040204" pitchFamily="34" charset="0"/>
              </a:rPr>
              <a:t>) + </a:t>
            </a: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(–1)</a:t>
            </a:r>
            <a:r>
              <a:rPr lang="en-US" altLang="en-US" sz="2400">
                <a:latin typeface="Verdana" panose="020B0604030504040204" pitchFamily="34" charset="0"/>
              </a:rPr>
              <a:t>(8) = –20 </a:t>
            </a:r>
          </a:p>
        </p:txBody>
      </p:sp>
      <p:sp>
        <p:nvSpPr>
          <p:cNvPr id="143376" name="Text Box 16">
            <a:extLst>
              <a:ext uri="{FF2B5EF4-FFF2-40B4-BE49-F238E27FC236}">
                <a16:creationId xmlns:a16="http://schemas.microsoft.com/office/drawing/2014/main" id="{6A1B6B90-0D4B-4088-BE4C-C2F0462A0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6" y="4572000"/>
            <a:ext cx="231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3333FF"/>
                </a:solidFill>
                <a:latin typeface="Verdana" panose="020B0604030504040204" pitchFamily="34" charset="0"/>
              </a:rPr>
              <a:t>6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y</a:t>
            </a:r>
            <a:r>
              <a:rPr lang="en-US" altLang="en-US" sz="2400">
                <a:latin typeface="Verdana" panose="020B0604030504040204" pitchFamily="34" charset="0"/>
              </a:rPr>
              <a:t> – 8 = –20 </a:t>
            </a:r>
          </a:p>
        </p:txBody>
      </p:sp>
      <p:grpSp>
        <p:nvGrpSpPr>
          <p:cNvPr id="3" name="Group 30">
            <a:extLst>
              <a:ext uri="{FF2B5EF4-FFF2-40B4-BE49-F238E27FC236}">
                <a16:creationId xmlns:a16="http://schemas.microsoft.com/office/drawing/2014/main" id="{CFC8EE37-D808-4CCC-A838-15CB567EB31B}"/>
              </a:ext>
            </a:extLst>
          </p:cNvPr>
          <p:cNvGrpSpPr>
            <a:grpSpLocks/>
          </p:cNvGrpSpPr>
          <p:nvPr/>
        </p:nvGrpSpPr>
        <p:grpSpPr bwMode="auto">
          <a:xfrm>
            <a:off x="4622801" y="5105400"/>
            <a:ext cx="2124075" cy="457200"/>
            <a:chOff x="1952" y="3360"/>
            <a:chExt cx="1338" cy="288"/>
          </a:xfrm>
        </p:grpSpPr>
        <p:sp>
          <p:nvSpPr>
            <p:cNvPr id="5137" name="Text Box 17">
              <a:extLst>
                <a:ext uri="{FF2B5EF4-FFF2-40B4-BE49-F238E27FC236}">
                  <a16:creationId xmlns:a16="http://schemas.microsoft.com/office/drawing/2014/main" id="{39395658-A5BB-4150-9E9E-5301D26B6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3360"/>
              <a:ext cx="10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+8      +8</a:t>
              </a:r>
            </a:p>
          </p:txBody>
        </p:sp>
        <p:sp>
          <p:nvSpPr>
            <p:cNvPr id="5138" name="Line 18">
              <a:extLst>
                <a:ext uri="{FF2B5EF4-FFF2-40B4-BE49-F238E27FC236}">
                  <a16:creationId xmlns:a16="http://schemas.microsoft.com/office/drawing/2014/main" id="{A9288D28-8A30-44BA-87AC-67B906AC2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2" y="3628"/>
              <a:ext cx="62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9" name="Line 19">
              <a:extLst>
                <a:ext uri="{FF2B5EF4-FFF2-40B4-BE49-F238E27FC236}">
                  <a16:creationId xmlns:a16="http://schemas.microsoft.com/office/drawing/2014/main" id="{FEFC1486-E9CD-40C0-B736-09DC23EA4A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4" y="3628"/>
              <a:ext cx="38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43380" name="Text Box 20">
            <a:extLst>
              <a:ext uri="{FF2B5EF4-FFF2-40B4-BE49-F238E27FC236}">
                <a16:creationId xmlns:a16="http://schemas.microsoft.com/office/drawing/2014/main" id="{A264B333-375F-4795-B60B-085EABFAF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6388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6</a:t>
            </a:r>
            <a:r>
              <a:rPr lang="en-US" altLang="en-US" sz="2400" i="1">
                <a:latin typeface="Verdana" panose="020B0604030504040204" pitchFamily="34" charset="0"/>
              </a:rPr>
              <a:t>y</a:t>
            </a:r>
            <a:r>
              <a:rPr lang="en-US" altLang="en-US" sz="2400">
                <a:latin typeface="Verdana" panose="020B0604030504040204" pitchFamily="34" charset="0"/>
              </a:rPr>
              <a:t>      = –12 </a:t>
            </a:r>
          </a:p>
        </p:txBody>
      </p:sp>
      <p:sp>
        <p:nvSpPr>
          <p:cNvPr id="143381" name="Text Box 21">
            <a:extLst>
              <a:ext uri="{FF2B5EF4-FFF2-40B4-BE49-F238E27FC236}">
                <a16:creationId xmlns:a16="http://schemas.microsoft.com/office/drawing/2014/main" id="{1E5FDD92-11E7-4793-899D-2E960B7B2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4290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Distribute –1.</a:t>
            </a:r>
          </a:p>
        </p:txBody>
      </p:sp>
      <p:sp>
        <p:nvSpPr>
          <p:cNvPr id="143382" name="Text Box 22">
            <a:extLst>
              <a:ext uri="{FF2B5EF4-FFF2-40B4-BE49-F238E27FC236}">
                <a16:creationId xmlns:a16="http://schemas.microsoft.com/office/drawing/2014/main" id="{43EA8AF6-C3C1-43E3-AA01-2BCC8BBC2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3064" y="2325689"/>
            <a:ext cx="3825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Distribute -1.</a:t>
            </a:r>
          </a:p>
        </p:txBody>
      </p:sp>
      <p:sp>
        <p:nvSpPr>
          <p:cNvPr id="143383" name="Text Box 23">
            <a:extLst>
              <a:ext uri="{FF2B5EF4-FFF2-40B4-BE49-F238E27FC236}">
                <a16:creationId xmlns:a16="http://schemas.microsoft.com/office/drawing/2014/main" id="{EFBB1662-93D6-4E41-A437-333D47C10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4" y="4572000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Combine like terms.</a:t>
            </a:r>
          </a:p>
        </p:txBody>
      </p:sp>
      <p:sp>
        <p:nvSpPr>
          <p:cNvPr id="143384" name="Text Box 24">
            <a:extLst>
              <a:ext uri="{FF2B5EF4-FFF2-40B4-BE49-F238E27FC236}">
                <a16:creationId xmlns:a16="http://schemas.microsoft.com/office/drawing/2014/main" id="{28C06CDA-7EAD-49B0-B94C-2D45B7B93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038600"/>
            <a:ext cx="329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10</a:t>
            </a:r>
            <a:r>
              <a:rPr lang="en-US" altLang="en-US" sz="2400" i="1">
                <a:latin typeface="Verdana" panose="020B0604030504040204" pitchFamily="34" charset="0"/>
              </a:rPr>
              <a:t>y</a:t>
            </a:r>
            <a:r>
              <a:rPr lang="en-US" altLang="en-US" sz="2400">
                <a:latin typeface="Verdana" panose="020B060403050404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– </a:t>
            </a:r>
            <a:r>
              <a:rPr lang="en-US" altLang="en-US" sz="2400">
                <a:latin typeface="Verdana" panose="020B0604030504040204" pitchFamily="34" charset="0"/>
              </a:rPr>
              <a:t>4</a:t>
            </a:r>
            <a:r>
              <a:rPr lang="en-US" altLang="en-US" sz="2400" i="1">
                <a:latin typeface="Verdana" panose="020B0604030504040204" pitchFamily="34" charset="0"/>
              </a:rPr>
              <a:t>y</a:t>
            </a:r>
            <a:r>
              <a:rPr lang="en-US" altLang="en-US" sz="2400">
                <a:latin typeface="Verdana" panose="020B0604030504040204" pitchFamily="34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– </a:t>
            </a:r>
            <a:r>
              <a:rPr lang="en-US" altLang="en-US" sz="2400">
                <a:latin typeface="Verdana" panose="020B0604030504040204" pitchFamily="34" charset="0"/>
              </a:rPr>
              <a:t>8 = –20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7" grpId="0"/>
      <p:bldP spid="143374" grpId="0"/>
      <p:bldP spid="143376" grpId="0"/>
      <p:bldP spid="143380" grpId="0"/>
      <p:bldP spid="143381" grpId="0"/>
      <p:bldP spid="143382" grpId="0"/>
      <p:bldP spid="143383" grpId="0"/>
      <p:bldP spid="1433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>
            <a:extLst>
              <a:ext uri="{FF2B5EF4-FFF2-40B4-BE49-F238E27FC236}">
                <a16:creationId xmlns:a16="http://schemas.microsoft.com/office/drawing/2014/main" id="{090C2B5C-01FA-48C1-AF71-6C4E7E6EB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1600200"/>
            <a:ext cx="370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the equation.  </a:t>
            </a:r>
          </a:p>
        </p:txBody>
      </p:sp>
      <p:sp>
        <p:nvSpPr>
          <p:cNvPr id="6148" name="Text Box 6">
            <a:extLst>
              <a:ext uri="{FF2B5EF4-FFF2-40B4-BE49-F238E27FC236}">
                <a16:creationId xmlns:a16="http://schemas.microsoft.com/office/drawing/2014/main" id="{90000AFA-A78F-4FD8-ACE1-724273963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01295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10</a:t>
            </a:r>
            <a:r>
              <a:rPr lang="en-US" altLang="en-US" sz="2400" b="1" i="1">
                <a:latin typeface="Verdana" panose="020B0604030504040204" pitchFamily="34" charset="0"/>
              </a:rPr>
              <a:t>y</a:t>
            </a:r>
            <a:r>
              <a:rPr lang="en-US" altLang="en-US" sz="2400" b="1">
                <a:latin typeface="Verdana" panose="020B0604030504040204" pitchFamily="34" charset="0"/>
              </a:rPr>
              <a:t> – (4</a:t>
            </a:r>
            <a:r>
              <a:rPr lang="en-US" altLang="en-US" sz="2400" b="1" i="1">
                <a:latin typeface="Verdana" panose="020B0604030504040204" pitchFamily="34" charset="0"/>
              </a:rPr>
              <a:t>y</a:t>
            </a:r>
            <a:r>
              <a:rPr lang="en-US" altLang="en-US" sz="2400" b="1">
                <a:latin typeface="Verdana" panose="020B0604030504040204" pitchFamily="34" charset="0"/>
              </a:rPr>
              <a:t> +8) = –20 </a:t>
            </a:r>
          </a:p>
        </p:txBody>
      </p:sp>
      <p:sp>
        <p:nvSpPr>
          <p:cNvPr id="6149" name="Rectangle 7">
            <a:extLst>
              <a:ext uri="{FF2B5EF4-FFF2-40B4-BE49-F238E27FC236}">
                <a16:creationId xmlns:a16="http://schemas.microsoft.com/office/drawing/2014/main" id="{F1A30482-B197-4AA7-9D89-AF04ED9E7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1" y="2590800"/>
            <a:ext cx="171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6</a:t>
            </a:r>
            <a:r>
              <a:rPr lang="en-US" altLang="en-US" sz="2400" i="1">
                <a:latin typeface="Verdana" panose="020B0604030504040204" pitchFamily="34" charset="0"/>
              </a:rPr>
              <a:t>y</a:t>
            </a:r>
            <a:r>
              <a:rPr lang="en-US" altLang="en-US" sz="2400">
                <a:latin typeface="Verdana" panose="020B0604030504040204" pitchFamily="34" charset="0"/>
              </a:rPr>
              <a:t>  = –12</a:t>
            </a:r>
          </a:p>
        </p:txBody>
      </p:sp>
      <p:pic>
        <p:nvPicPr>
          <p:cNvPr id="144392" name="Picture 8" descr="1">
            <a:extLst>
              <a:ext uri="{FF2B5EF4-FFF2-40B4-BE49-F238E27FC236}">
                <a16:creationId xmlns:a16="http://schemas.microsoft.com/office/drawing/2014/main" id="{35BDDA1F-9F86-40C2-98A8-691256EB7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1" y="3143250"/>
            <a:ext cx="14573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93" name="Text Box 9">
            <a:extLst>
              <a:ext uri="{FF2B5EF4-FFF2-40B4-BE49-F238E27FC236}">
                <a16:creationId xmlns:a16="http://schemas.microsoft.com/office/drawing/2014/main" id="{5E9342B3-6023-467D-B28F-9DA0F45A2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6" y="38417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y</a:t>
            </a:r>
            <a:r>
              <a:rPr lang="en-US" altLang="en-US" sz="2400">
                <a:latin typeface="Verdana" panose="020B0604030504040204" pitchFamily="34" charset="0"/>
              </a:rPr>
              <a:t> = –2</a:t>
            </a:r>
            <a:endParaRPr lang="en-US" altLang="en-US" sz="2400" i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3" grpId="0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</TotalTime>
  <Words>141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Gill Sans MT</vt:lpstr>
      <vt:lpstr>Verdana</vt:lpstr>
      <vt:lpstr>Wingdings 2</vt:lpstr>
      <vt:lpstr>Dividend</vt:lpstr>
      <vt:lpstr>Solving Equations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ALISON DOOLIN</dc:creator>
  <cp:lastModifiedBy>ALISON DOOLIN</cp:lastModifiedBy>
  <cp:revision>3</cp:revision>
  <dcterms:created xsi:type="dcterms:W3CDTF">2022-09-06T23:18:38Z</dcterms:created>
  <dcterms:modified xsi:type="dcterms:W3CDTF">2022-09-06T23:29:12Z</dcterms:modified>
</cp:coreProperties>
</file>