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2" r:id="rId1"/>
  </p:sldMasterIdLst>
  <p:notesMasterIdLst>
    <p:notesMasterId r:id="rId11"/>
  </p:notesMasterIdLst>
  <p:sldIdLst>
    <p:sldId id="256" r:id="rId2"/>
    <p:sldId id="259" r:id="rId3"/>
    <p:sldId id="261" r:id="rId4"/>
    <p:sldId id="262" r:id="rId5"/>
    <p:sldId id="267" r:id="rId6"/>
    <p:sldId id="268" r:id="rId7"/>
    <p:sldId id="269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92" autoAdjust="0"/>
    <p:restoredTop sz="94660"/>
  </p:normalViewPr>
  <p:slideViewPr>
    <p:cSldViewPr snapToGrid="0">
      <p:cViewPr varScale="1">
        <p:scale>
          <a:sx n="91" d="100"/>
          <a:sy n="91" d="100"/>
        </p:scale>
        <p:origin x="192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3243A-C7F1-4727-A90E-E1CB048D255E}" type="datetimeFigureOut">
              <a:rPr lang="en-US" smtClean="0"/>
              <a:t>9/20/23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4E49F-C79C-4923-ABB0-6A8C710AE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78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56DE8124-1E71-4BA4-B8AD-C31D57D20DF6}" type="slidenum">
              <a:rPr lang="en-US" altLang="en-US" sz="1200">
                <a:latin typeface="Times New Roman" panose="02020603050405020304" pitchFamily="18" charset="0"/>
              </a:rPr>
              <a:pPr/>
              <a:t>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1945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42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72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0295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885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973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490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036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06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9/20/23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40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19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9/20/23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370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453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14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288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3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23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40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11.png"/><Relationship Id="rId3" Type="http://schemas.openxmlformats.org/officeDocument/2006/relationships/image" Target="../media/image20.png"/><Relationship Id="rId7" Type="http://schemas.openxmlformats.org/officeDocument/2006/relationships/image" Target="../media/image60.png"/><Relationship Id="rId12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90.png"/><Relationship Id="rId5" Type="http://schemas.openxmlformats.org/officeDocument/2006/relationships/image" Target="../media/image41.png"/><Relationship Id="rId10" Type="http://schemas.openxmlformats.org/officeDocument/2006/relationships/image" Target="../media/image80.png"/><Relationship Id="rId9" Type="http://schemas.openxmlformats.org/officeDocument/2006/relationships/image" Target="../media/image7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Solving Equations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ABSOLUTE VALUE</a:t>
            </a:r>
          </a:p>
        </p:txBody>
      </p:sp>
    </p:spTree>
    <p:extLst>
      <p:ext uri="{BB962C8B-B14F-4D97-AF65-F5344CB8AC3E}">
        <p14:creationId xmlns:p14="http://schemas.microsoft.com/office/powerpoint/2010/main" val="19501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4283" name="Group 27"/>
          <p:cNvGraphicFramePr>
            <a:graphicFrameLocks noGrp="1"/>
          </p:cNvGraphicFramePr>
          <p:nvPr/>
        </p:nvGraphicFramePr>
        <p:xfrm>
          <a:off x="2386013" y="2109788"/>
          <a:ext cx="7543800" cy="3559176"/>
        </p:xfrm>
        <a:graphic>
          <a:graphicData uri="http://schemas.openxmlformats.org/drawingml/2006/table">
            <a:tbl>
              <a:tblPr/>
              <a:tblGrid>
                <a:gridCol w="754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5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3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3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5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4275" name="Text Box 19"/>
          <p:cNvSpPr txBox="1">
            <a:spLocks noChangeArrowheads="1"/>
          </p:cNvSpPr>
          <p:nvPr/>
        </p:nvSpPr>
        <p:spPr bwMode="auto">
          <a:xfrm>
            <a:off x="2413001" y="2971801"/>
            <a:ext cx="74072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/>
              <a:t>1. </a:t>
            </a:r>
            <a:r>
              <a:rPr lang="en-US" altLang="en-US"/>
              <a:t>Use inverse operations to isolate the absolute-value expression.</a:t>
            </a:r>
            <a:endParaRPr lang="en-US" altLang="en-US" b="1"/>
          </a:p>
        </p:txBody>
      </p:sp>
      <p:sp>
        <p:nvSpPr>
          <p:cNvPr id="224277" name="Text Box 21"/>
          <p:cNvSpPr txBox="1">
            <a:spLocks noChangeArrowheads="1"/>
          </p:cNvSpPr>
          <p:nvPr/>
        </p:nvSpPr>
        <p:spPr bwMode="auto">
          <a:xfrm>
            <a:off x="2428875" y="3889376"/>
            <a:ext cx="7391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04813" indent="-404813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dirty="0"/>
              <a:t>2. </a:t>
            </a:r>
            <a:r>
              <a:rPr lang="en-US" altLang="en-US" dirty="0"/>
              <a:t>Rewrite the resulting equation as two cases that </a:t>
            </a:r>
            <a:r>
              <a:rPr lang="en-US" altLang="en-US" u="sng" dirty="0">
                <a:solidFill>
                  <a:srgbClr val="FF0000"/>
                </a:solidFill>
              </a:rPr>
              <a:t>do not </a:t>
            </a:r>
            <a:r>
              <a:rPr lang="en-US" altLang="en-US" dirty="0"/>
              <a:t>involve absolute values.</a:t>
            </a:r>
          </a:p>
        </p:txBody>
      </p:sp>
      <p:sp>
        <p:nvSpPr>
          <p:cNvPr id="224278" name="Text Box 22"/>
          <p:cNvSpPr txBox="1">
            <a:spLocks noChangeArrowheads="1"/>
          </p:cNvSpPr>
          <p:nvPr/>
        </p:nvSpPr>
        <p:spPr bwMode="auto">
          <a:xfrm>
            <a:off x="2438401" y="4978400"/>
            <a:ext cx="7439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/>
              <a:t>3.</a:t>
            </a:r>
            <a:r>
              <a:rPr lang="en-US" altLang="en-US"/>
              <a:t> Solve the equation in each of the two cases.</a:t>
            </a:r>
            <a:endParaRPr lang="en-US" altLang="en-US" b="1"/>
          </a:p>
        </p:txBody>
      </p:sp>
      <p:sp>
        <p:nvSpPr>
          <p:cNvPr id="6162" name="Text Box 23"/>
          <p:cNvSpPr txBox="1">
            <a:spLocks noChangeArrowheads="1"/>
          </p:cNvSpPr>
          <p:nvPr/>
        </p:nvSpPr>
        <p:spPr bwMode="auto">
          <a:xfrm>
            <a:off x="3124200" y="2286000"/>
            <a:ext cx="6305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/>
              <a:t>Solving an Absolute-Value Equation</a:t>
            </a:r>
          </a:p>
        </p:txBody>
      </p:sp>
    </p:spTree>
    <p:extLst>
      <p:ext uri="{BB962C8B-B14F-4D97-AF65-F5344CB8AC3E}">
        <p14:creationId xmlns:p14="http://schemas.microsoft.com/office/powerpoint/2010/main" val="412642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2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2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2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75" grpId="0"/>
      <p:bldP spid="224277" grpId="0"/>
      <p:bldP spid="2242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222500" y="1600200"/>
            <a:ext cx="3500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/>
              <a:t>Solve the equation.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2182814" y="2243138"/>
            <a:ext cx="1627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/>
              <a:t>|</a:t>
            </a:r>
            <a:r>
              <a:rPr lang="en-US" altLang="en-US" b="1" i="1"/>
              <a:t>x</a:t>
            </a:r>
            <a:r>
              <a:rPr lang="en-US" altLang="en-US" b="1"/>
              <a:t>| = 12</a:t>
            </a:r>
          </a:p>
        </p:txBody>
      </p:sp>
      <p:grpSp>
        <p:nvGrpSpPr>
          <p:cNvPr id="201757" name="Group 29"/>
          <p:cNvGrpSpPr>
            <a:grpSpLocks/>
          </p:cNvGrpSpPr>
          <p:nvPr/>
        </p:nvGrpSpPr>
        <p:grpSpPr bwMode="auto">
          <a:xfrm>
            <a:off x="2206625" y="4292600"/>
            <a:ext cx="2974976" cy="1033463"/>
            <a:chOff x="430" y="1984"/>
            <a:chExt cx="1874" cy="651"/>
          </a:xfrm>
        </p:grpSpPr>
        <p:sp>
          <p:nvSpPr>
            <p:cNvPr id="3124" name="Text Box 8"/>
            <p:cNvSpPr txBox="1">
              <a:spLocks noChangeArrowheads="1"/>
            </p:cNvSpPr>
            <p:nvPr/>
          </p:nvSpPr>
          <p:spPr bwMode="auto">
            <a:xfrm>
              <a:off x="430" y="1989"/>
              <a:ext cx="840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1" dirty="0">
                  <a:solidFill>
                    <a:srgbClr val="3333FF"/>
                  </a:solidFill>
                </a:rPr>
                <a:t>Case 1</a:t>
              </a:r>
            </a:p>
            <a:p>
              <a:endParaRPr lang="en-US" altLang="en-US" b="1" dirty="0">
                <a:solidFill>
                  <a:srgbClr val="3333FF"/>
                </a:solidFill>
              </a:endParaRPr>
            </a:p>
            <a:p>
              <a:pPr>
                <a:lnSpc>
                  <a:spcPct val="50000"/>
                </a:lnSpc>
              </a:pPr>
              <a:r>
                <a:rPr lang="en-US" altLang="en-US" b="1" dirty="0"/>
                <a:t> </a:t>
              </a:r>
              <a:r>
                <a:rPr lang="en-US" altLang="en-US" i="1" dirty="0"/>
                <a:t>x </a:t>
              </a:r>
              <a:r>
                <a:rPr lang="en-US" altLang="en-US" dirty="0"/>
                <a:t>= 12</a:t>
              </a:r>
              <a:endParaRPr lang="en-US" altLang="en-US" b="1" dirty="0"/>
            </a:p>
          </p:txBody>
        </p:sp>
        <p:sp>
          <p:nvSpPr>
            <p:cNvPr id="3125" name="Text Box 9"/>
            <p:cNvSpPr txBox="1">
              <a:spLocks noChangeArrowheads="1"/>
            </p:cNvSpPr>
            <p:nvPr/>
          </p:nvSpPr>
          <p:spPr bwMode="auto">
            <a:xfrm>
              <a:off x="1340" y="1984"/>
              <a:ext cx="964" cy="6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1" dirty="0">
                  <a:solidFill>
                    <a:srgbClr val="3333FF"/>
                  </a:solidFill>
                </a:rPr>
                <a:t>Case 2</a:t>
              </a:r>
            </a:p>
            <a:p>
              <a:endParaRPr lang="en-US" altLang="en-US" b="1" dirty="0">
                <a:solidFill>
                  <a:srgbClr val="3333FF"/>
                </a:solidFill>
              </a:endParaRPr>
            </a:p>
            <a:p>
              <a:pPr>
                <a:lnSpc>
                  <a:spcPct val="50000"/>
                </a:lnSpc>
              </a:pPr>
              <a:r>
                <a:rPr lang="en-US" altLang="en-US" b="1" dirty="0"/>
                <a:t> </a:t>
              </a:r>
              <a:r>
                <a:rPr lang="en-US" altLang="en-US" i="1" dirty="0"/>
                <a:t>x </a:t>
              </a:r>
              <a:r>
                <a:rPr lang="en-US" altLang="en-US" dirty="0"/>
                <a:t>= –12</a:t>
              </a:r>
            </a:p>
          </p:txBody>
        </p:sp>
        <p:sp>
          <p:nvSpPr>
            <p:cNvPr id="3126" name="Line 10"/>
            <p:cNvSpPr>
              <a:spLocks noChangeShapeType="1"/>
            </p:cNvSpPr>
            <p:nvPr/>
          </p:nvSpPr>
          <p:spPr bwMode="auto">
            <a:xfrm>
              <a:off x="1304" y="2064"/>
              <a:ext cx="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01739" name="Text Box 11"/>
          <p:cNvSpPr txBox="1">
            <a:spLocks noChangeArrowheads="1"/>
          </p:cNvSpPr>
          <p:nvPr/>
        </p:nvSpPr>
        <p:spPr bwMode="auto">
          <a:xfrm>
            <a:off x="2232026" y="5334000"/>
            <a:ext cx="5540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The solution set is {12, –12}.</a:t>
            </a:r>
          </a:p>
        </p:txBody>
      </p:sp>
      <p:sp>
        <p:nvSpPr>
          <p:cNvPr id="201752" name="Text Box 24"/>
          <p:cNvSpPr txBox="1">
            <a:spLocks noChangeArrowheads="1"/>
          </p:cNvSpPr>
          <p:nvPr/>
        </p:nvSpPr>
        <p:spPr bwMode="auto">
          <a:xfrm>
            <a:off x="5715000" y="4359275"/>
            <a:ext cx="4800600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i="1">
                <a:solidFill>
                  <a:srgbClr val="3333FF"/>
                </a:solidFill>
                <a:latin typeface="Arial" panose="020B0604020202020204" pitchFamily="34" charset="0"/>
              </a:rPr>
              <a:t>Rewrite the equation as two cases.</a:t>
            </a:r>
          </a:p>
        </p:txBody>
      </p:sp>
      <p:grpSp>
        <p:nvGrpSpPr>
          <p:cNvPr id="201807" name="Group 79"/>
          <p:cNvGrpSpPr>
            <a:grpSpLocks/>
          </p:cNvGrpSpPr>
          <p:nvPr/>
        </p:nvGrpSpPr>
        <p:grpSpPr bwMode="auto">
          <a:xfrm>
            <a:off x="3810000" y="3213101"/>
            <a:ext cx="4572000" cy="409575"/>
            <a:chOff x="1440" y="2024"/>
            <a:chExt cx="2880" cy="258"/>
          </a:xfrm>
        </p:grpSpPr>
        <p:sp>
          <p:nvSpPr>
            <p:cNvPr id="3114" name="Text Box 60"/>
            <p:cNvSpPr txBox="1">
              <a:spLocks noChangeArrowheads="1"/>
            </p:cNvSpPr>
            <p:nvPr/>
          </p:nvSpPr>
          <p:spPr bwMode="auto">
            <a:xfrm>
              <a:off x="1762" y="2024"/>
              <a:ext cx="107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000" b="1" i="1" dirty="0">
                  <a:solidFill>
                    <a:srgbClr val="353597"/>
                  </a:solidFill>
                </a:rPr>
                <a:t> </a:t>
              </a:r>
              <a:r>
                <a:rPr lang="en-US" altLang="en-US" sz="2000" b="1" dirty="0">
                  <a:solidFill>
                    <a:srgbClr val="353597"/>
                  </a:solidFill>
                </a:rPr>
                <a:t>12</a:t>
              </a:r>
              <a:r>
                <a:rPr lang="en-US" altLang="en-US" sz="2000" b="1" i="1" dirty="0">
                  <a:solidFill>
                    <a:srgbClr val="353597"/>
                  </a:solidFill>
                </a:rPr>
                <a:t> </a:t>
              </a:r>
              <a:r>
                <a:rPr lang="en-US" altLang="en-US" sz="2000" b="1" dirty="0">
                  <a:solidFill>
                    <a:srgbClr val="353597"/>
                  </a:solidFill>
                </a:rPr>
                <a:t>units   </a:t>
              </a:r>
              <a:endParaRPr lang="en-US" altLang="en-US" sz="2000" b="1" i="1" dirty="0">
                <a:solidFill>
                  <a:srgbClr val="353597"/>
                </a:solidFill>
              </a:endParaRPr>
            </a:p>
          </p:txBody>
        </p:sp>
        <p:sp>
          <p:nvSpPr>
            <p:cNvPr id="3115" name="Line 61"/>
            <p:cNvSpPr>
              <a:spLocks noChangeShapeType="1"/>
            </p:cNvSpPr>
            <p:nvPr/>
          </p:nvSpPr>
          <p:spPr bwMode="auto">
            <a:xfrm>
              <a:off x="2688" y="2164"/>
              <a:ext cx="192" cy="0"/>
            </a:xfrm>
            <a:prstGeom prst="line">
              <a:avLst/>
            </a:prstGeom>
            <a:noFill/>
            <a:ln w="38100">
              <a:solidFill>
                <a:srgbClr val="35359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16" name="Line 62"/>
            <p:cNvSpPr>
              <a:spLocks noChangeShapeType="1"/>
            </p:cNvSpPr>
            <p:nvPr/>
          </p:nvSpPr>
          <p:spPr bwMode="auto">
            <a:xfrm>
              <a:off x="2880" y="2068"/>
              <a:ext cx="0" cy="192"/>
            </a:xfrm>
            <a:prstGeom prst="line">
              <a:avLst/>
            </a:prstGeom>
            <a:noFill/>
            <a:ln w="19050">
              <a:solidFill>
                <a:srgbClr val="3535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17" name="Line 63"/>
            <p:cNvSpPr>
              <a:spLocks noChangeShapeType="1"/>
            </p:cNvSpPr>
            <p:nvPr/>
          </p:nvSpPr>
          <p:spPr bwMode="auto">
            <a:xfrm>
              <a:off x="1440" y="2072"/>
              <a:ext cx="0" cy="192"/>
            </a:xfrm>
            <a:prstGeom prst="line">
              <a:avLst/>
            </a:prstGeom>
            <a:noFill/>
            <a:ln w="19050">
              <a:solidFill>
                <a:srgbClr val="3535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18" name="Line 64"/>
            <p:cNvSpPr>
              <a:spLocks noChangeShapeType="1"/>
            </p:cNvSpPr>
            <p:nvPr/>
          </p:nvSpPr>
          <p:spPr bwMode="auto">
            <a:xfrm flipH="1">
              <a:off x="1472" y="2164"/>
              <a:ext cx="312" cy="4"/>
            </a:xfrm>
            <a:prstGeom prst="line">
              <a:avLst/>
            </a:prstGeom>
            <a:noFill/>
            <a:ln w="38100">
              <a:solidFill>
                <a:srgbClr val="35359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19" name="Text Box 68"/>
            <p:cNvSpPr txBox="1">
              <a:spLocks noChangeArrowheads="1"/>
            </p:cNvSpPr>
            <p:nvPr/>
          </p:nvSpPr>
          <p:spPr bwMode="auto">
            <a:xfrm>
              <a:off x="3072" y="2032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000" b="1" i="1">
                  <a:solidFill>
                    <a:srgbClr val="353597"/>
                  </a:solidFill>
                </a:rPr>
                <a:t> </a:t>
              </a:r>
              <a:r>
                <a:rPr lang="en-US" altLang="en-US" sz="2000" b="1">
                  <a:solidFill>
                    <a:srgbClr val="353597"/>
                  </a:solidFill>
                </a:rPr>
                <a:t>12</a:t>
              </a:r>
              <a:r>
                <a:rPr lang="en-US" altLang="en-US" sz="2000" b="1" i="1">
                  <a:solidFill>
                    <a:srgbClr val="353597"/>
                  </a:solidFill>
                </a:rPr>
                <a:t> </a:t>
              </a:r>
              <a:r>
                <a:rPr lang="en-US" altLang="en-US" sz="2000" b="1">
                  <a:solidFill>
                    <a:srgbClr val="353597"/>
                  </a:solidFill>
                </a:rPr>
                <a:t>units   </a:t>
              </a:r>
              <a:endParaRPr lang="en-US" altLang="en-US" sz="2000" b="1" i="1">
                <a:solidFill>
                  <a:srgbClr val="353597"/>
                </a:solidFill>
              </a:endParaRPr>
            </a:p>
          </p:txBody>
        </p:sp>
        <p:sp>
          <p:nvSpPr>
            <p:cNvPr id="3120" name="Line 69"/>
            <p:cNvSpPr>
              <a:spLocks noChangeShapeType="1"/>
            </p:cNvSpPr>
            <p:nvPr/>
          </p:nvSpPr>
          <p:spPr bwMode="auto">
            <a:xfrm flipV="1">
              <a:off x="3984" y="2160"/>
              <a:ext cx="304" cy="12"/>
            </a:xfrm>
            <a:prstGeom prst="line">
              <a:avLst/>
            </a:prstGeom>
            <a:noFill/>
            <a:ln w="38100">
              <a:solidFill>
                <a:srgbClr val="35359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21" name="Line 70"/>
            <p:cNvSpPr>
              <a:spLocks noChangeShapeType="1"/>
            </p:cNvSpPr>
            <p:nvPr/>
          </p:nvSpPr>
          <p:spPr bwMode="auto">
            <a:xfrm>
              <a:off x="4320" y="2076"/>
              <a:ext cx="0" cy="192"/>
            </a:xfrm>
            <a:prstGeom prst="line">
              <a:avLst/>
            </a:prstGeom>
            <a:noFill/>
            <a:ln w="19050">
              <a:solidFill>
                <a:srgbClr val="3535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22" name="Line 71"/>
            <p:cNvSpPr>
              <a:spLocks noChangeShapeType="1"/>
            </p:cNvSpPr>
            <p:nvPr/>
          </p:nvSpPr>
          <p:spPr bwMode="auto">
            <a:xfrm>
              <a:off x="2880" y="2080"/>
              <a:ext cx="0" cy="192"/>
            </a:xfrm>
            <a:prstGeom prst="line">
              <a:avLst/>
            </a:prstGeom>
            <a:noFill/>
            <a:ln w="19050">
              <a:solidFill>
                <a:srgbClr val="3535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23" name="Line 74"/>
            <p:cNvSpPr>
              <a:spLocks noChangeShapeType="1"/>
            </p:cNvSpPr>
            <p:nvPr/>
          </p:nvSpPr>
          <p:spPr bwMode="auto">
            <a:xfrm flipH="1">
              <a:off x="2896" y="2160"/>
              <a:ext cx="240" cy="0"/>
            </a:xfrm>
            <a:prstGeom prst="line">
              <a:avLst/>
            </a:prstGeom>
            <a:noFill/>
            <a:ln w="38100">
              <a:solidFill>
                <a:srgbClr val="35359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01806" name="Group 78"/>
          <p:cNvGrpSpPr>
            <a:grpSpLocks/>
          </p:cNvGrpSpPr>
          <p:nvPr/>
        </p:nvGrpSpPr>
        <p:grpSpPr bwMode="auto">
          <a:xfrm>
            <a:off x="3352800" y="3505200"/>
            <a:ext cx="5410200" cy="609600"/>
            <a:chOff x="1152" y="2208"/>
            <a:chExt cx="3408" cy="384"/>
          </a:xfrm>
        </p:grpSpPr>
        <p:sp>
          <p:nvSpPr>
            <p:cNvPr id="3084" name="Line 32"/>
            <p:cNvSpPr>
              <a:spLocks noChangeShapeType="1"/>
            </p:cNvSpPr>
            <p:nvPr/>
          </p:nvSpPr>
          <p:spPr bwMode="auto">
            <a:xfrm>
              <a:off x="1680" y="2329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85" name="Line 33"/>
            <p:cNvSpPr>
              <a:spLocks noChangeShapeType="1"/>
            </p:cNvSpPr>
            <p:nvPr/>
          </p:nvSpPr>
          <p:spPr bwMode="auto">
            <a:xfrm>
              <a:off x="1920" y="2329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86" name="Line 34"/>
            <p:cNvSpPr>
              <a:spLocks noChangeShapeType="1"/>
            </p:cNvSpPr>
            <p:nvPr/>
          </p:nvSpPr>
          <p:spPr bwMode="auto">
            <a:xfrm>
              <a:off x="2160" y="2329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87" name="Line 35"/>
            <p:cNvSpPr>
              <a:spLocks noChangeShapeType="1"/>
            </p:cNvSpPr>
            <p:nvPr/>
          </p:nvSpPr>
          <p:spPr bwMode="auto">
            <a:xfrm>
              <a:off x="2400" y="2329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88" name="Line 36"/>
            <p:cNvSpPr>
              <a:spLocks noChangeShapeType="1"/>
            </p:cNvSpPr>
            <p:nvPr/>
          </p:nvSpPr>
          <p:spPr bwMode="auto">
            <a:xfrm>
              <a:off x="2640" y="2329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89" name="Line 37"/>
            <p:cNvSpPr>
              <a:spLocks noChangeShapeType="1"/>
            </p:cNvSpPr>
            <p:nvPr/>
          </p:nvSpPr>
          <p:spPr bwMode="auto">
            <a:xfrm>
              <a:off x="2880" y="2329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0" name="Line 38"/>
            <p:cNvSpPr>
              <a:spLocks noChangeShapeType="1"/>
            </p:cNvSpPr>
            <p:nvPr/>
          </p:nvSpPr>
          <p:spPr bwMode="auto">
            <a:xfrm>
              <a:off x="3120" y="2329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1" name="Line 39"/>
            <p:cNvSpPr>
              <a:spLocks noChangeShapeType="1"/>
            </p:cNvSpPr>
            <p:nvPr/>
          </p:nvSpPr>
          <p:spPr bwMode="auto">
            <a:xfrm>
              <a:off x="3360" y="2329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2" name="Line 40"/>
            <p:cNvSpPr>
              <a:spLocks noChangeShapeType="1"/>
            </p:cNvSpPr>
            <p:nvPr/>
          </p:nvSpPr>
          <p:spPr bwMode="auto">
            <a:xfrm>
              <a:off x="3600" y="2329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3" name="Line 41"/>
            <p:cNvSpPr>
              <a:spLocks noChangeShapeType="1"/>
            </p:cNvSpPr>
            <p:nvPr/>
          </p:nvSpPr>
          <p:spPr bwMode="auto">
            <a:xfrm>
              <a:off x="3840" y="2329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4" name="Line 42"/>
            <p:cNvSpPr>
              <a:spLocks noChangeShapeType="1"/>
            </p:cNvSpPr>
            <p:nvPr/>
          </p:nvSpPr>
          <p:spPr bwMode="auto">
            <a:xfrm>
              <a:off x="4080" y="2329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5" name="Text Box 43"/>
            <p:cNvSpPr txBox="1">
              <a:spLocks noChangeArrowheads="1"/>
            </p:cNvSpPr>
            <p:nvPr/>
          </p:nvSpPr>
          <p:spPr bwMode="auto">
            <a:xfrm>
              <a:off x="1440" y="2379"/>
              <a:ext cx="40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 b="1">
                  <a:sym typeface="Symbol" panose="05050102010706020507" pitchFamily="18" charset="2"/>
                </a:rPr>
                <a:t></a:t>
              </a:r>
              <a:r>
                <a:rPr lang="en-US" altLang="en-US" sz="1600" b="1"/>
                <a:t>10</a:t>
              </a:r>
            </a:p>
          </p:txBody>
        </p:sp>
        <p:sp>
          <p:nvSpPr>
            <p:cNvPr id="3096" name="Text Box 44"/>
            <p:cNvSpPr txBox="1">
              <a:spLocks noChangeArrowheads="1"/>
            </p:cNvSpPr>
            <p:nvPr/>
          </p:nvSpPr>
          <p:spPr bwMode="auto">
            <a:xfrm>
              <a:off x="1728" y="2377"/>
              <a:ext cx="27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 b="1">
                  <a:sym typeface="Symbol" panose="05050102010706020507" pitchFamily="18" charset="2"/>
                </a:rPr>
                <a:t></a:t>
              </a:r>
              <a:r>
                <a:rPr lang="en-US" altLang="en-US" sz="1600" b="1"/>
                <a:t>8</a:t>
              </a:r>
            </a:p>
          </p:txBody>
        </p:sp>
        <p:sp>
          <p:nvSpPr>
            <p:cNvPr id="3097" name="Text Box 45"/>
            <p:cNvSpPr txBox="1">
              <a:spLocks noChangeArrowheads="1"/>
            </p:cNvSpPr>
            <p:nvPr/>
          </p:nvSpPr>
          <p:spPr bwMode="auto">
            <a:xfrm>
              <a:off x="1992" y="2377"/>
              <a:ext cx="27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 b="1">
                  <a:sym typeface="Symbol" panose="05050102010706020507" pitchFamily="18" charset="2"/>
                </a:rPr>
                <a:t></a:t>
              </a:r>
              <a:r>
                <a:rPr lang="en-US" altLang="en-US" sz="1600" b="1"/>
                <a:t>6</a:t>
              </a:r>
            </a:p>
          </p:txBody>
        </p:sp>
        <p:sp>
          <p:nvSpPr>
            <p:cNvPr id="3098" name="Text Box 46"/>
            <p:cNvSpPr txBox="1">
              <a:spLocks noChangeArrowheads="1"/>
            </p:cNvSpPr>
            <p:nvPr/>
          </p:nvSpPr>
          <p:spPr bwMode="auto">
            <a:xfrm>
              <a:off x="2232" y="2379"/>
              <a:ext cx="27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 b="1">
                  <a:sym typeface="Symbol" panose="05050102010706020507" pitchFamily="18" charset="2"/>
                </a:rPr>
                <a:t></a:t>
              </a:r>
              <a:r>
                <a:rPr lang="en-US" altLang="en-US" sz="1600" b="1"/>
                <a:t>4</a:t>
              </a:r>
            </a:p>
          </p:txBody>
        </p:sp>
        <p:sp>
          <p:nvSpPr>
            <p:cNvPr id="3099" name="Text Box 47"/>
            <p:cNvSpPr txBox="1">
              <a:spLocks noChangeArrowheads="1"/>
            </p:cNvSpPr>
            <p:nvPr/>
          </p:nvSpPr>
          <p:spPr bwMode="auto">
            <a:xfrm>
              <a:off x="2776" y="2377"/>
              <a:ext cx="20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0</a:t>
              </a:r>
            </a:p>
          </p:txBody>
        </p:sp>
        <p:sp>
          <p:nvSpPr>
            <p:cNvPr id="3100" name="Text Box 48"/>
            <p:cNvSpPr txBox="1">
              <a:spLocks noChangeArrowheads="1"/>
            </p:cNvSpPr>
            <p:nvPr/>
          </p:nvSpPr>
          <p:spPr bwMode="auto">
            <a:xfrm>
              <a:off x="3024" y="2377"/>
              <a:ext cx="20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2</a:t>
              </a:r>
            </a:p>
          </p:txBody>
        </p:sp>
        <p:sp>
          <p:nvSpPr>
            <p:cNvPr id="3101" name="Text Box 49"/>
            <p:cNvSpPr txBox="1">
              <a:spLocks noChangeArrowheads="1"/>
            </p:cNvSpPr>
            <p:nvPr/>
          </p:nvSpPr>
          <p:spPr bwMode="auto">
            <a:xfrm>
              <a:off x="3256" y="2377"/>
              <a:ext cx="20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4</a:t>
              </a:r>
            </a:p>
          </p:txBody>
        </p:sp>
        <p:sp>
          <p:nvSpPr>
            <p:cNvPr id="3102" name="Text Box 50"/>
            <p:cNvSpPr txBox="1">
              <a:spLocks noChangeArrowheads="1"/>
            </p:cNvSpPr>
            <p:nvPr/>
          </p:nvSpPr>
          <p:spPr bwMode="auto">
            <a:xfrm>
              <a:off x="3510" y="2377"/>
              <a:ext cx="20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6</a:t>
              </a:r>
            </a:p>
          </p:txBody>
        </p:sp>
        <p:sp>
          <p:nvSpPr>
            <p:cNvPr id="3103" name="Text Box 51"/>
            <p:cNvSpPr txBox="1">
              <a:spLocks noChangeArrowheads="1"/>
            </p:cNvSpPr>
            <p:nvPr/>
          </p:nvSpPr>
          <p:spPr bwMode="auto">
            <a:xfrm>
              <a:off x="3744" y="2377"/>
              <a:ext cx="20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8</a:t>
              </a:r>
            </a:p>
          </p:txBody>
        </p:sp>
        <p:sp>
          <p:nvSpPr>
            <p:cNvPr id="3104" name="Text Box 52"/>
            <p:cNvSpPr txBox="1">
              <a:spLocks noChangeArrowheads="1"/>
            </p:cNvSpPr>
            <p:nvPr/>
          </p:nvSpPr>
          <p:spPr bwMode="auto">
            <a:xfrm>
              <a:off x="3936" y="2377"/>
              <a:ext cx="29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10</a:t>
              </a:r>
            </a:p>
          </p:txBody>
        </p:sp>
        <p:sp>
          <p:nvSpPr>
            <p:cNvPr id="3105" name="Text Box 53"/>
            <p:cNvSpPr txBox="1">
              <a:spLocks noChangeArrowheads="1"/>
            </p:cNvSpPr>
            <p:nvPr/>
          </p:nvSpPr>
          <p:spPr bwMode="auto">
            <a:xfrm>
              <a:off x="1152" y="2380"/>
              <a:ext cx="36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 b="1">
                  <a:sym typeface="Symbol" panose="05050102010706020507" pitchFamily="18" charset="2"/>
                </a:rPr>
                <a:t></a:t>
              </a:r>
              <a:r>
                <a:rPr lang="en-US" altLang="en-US" sz="1600" b="1"/>
                <a:t>12</a:t>
              </a:r>
            </a:p>
          </p:txBody>
        </p:sp>
        <p:sp>
          <p:nvSpPr>
            <p:cNvPr id="3106" name="Line 54"/>
            <p:cNvSpPr>
              <a:spLocks noChangeShapeType="1"/>
            </p:cNvSpPr>
            <p:nvPr/>
          </p:nvSpPr>
          <p:spPr bwMode="auto">
            <a:xfrm>
              <a:off x="1200" y="2376"/>
              <a:ext cx="3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07" name="Line 55"/>
            <p:cNvSpPr>
              <a:spLocks noChangeShapeType="1"/>
            </p:cNvSpPr>
            <p:nvPr/>
          </p:nvSpPr>
          <p:spPr bwMode="auto">
            <a:xfrm>
              <a:off x="1440" y="233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08" name="Line 56"/>
            <p:cNvSpPr>
              <a:spLocks noChangeShapeType="1"/>
            </p:cNvSpPr>
            <p:nvPr/>
          </p:nvSpPr>
          <p:spPr bwMode="auto">
            <a:xfrm>
              <a:off x="4320" y="23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09" name="Text Box 57"/>
            <p:cNvSpPr txBox="1">
              <a:spLocks noChangeArrowheads="1"/>
            </p:cNvSpPr>
            <p:nvPr/>
          </p:nvSpPr>
          <p:spPr bwMode="auto">
            <a:xfrm>
              <a:off x="2454" y="2376"/>
              <a:ext cx="27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 b="1">
                  <a:sym typeface="Symbol" panose="05050102010706020507" pitchFamily="18" charset="2"/>
                </a:rPr>
                <a:t></a:t>
              </a:r>
              <a:r>
                <a:rPr lang="en-US" altLang="en-US" sz="1600" b="1"/>
                <a:t>2</a:t>
              </a:r>
            </a:p>
          </p:txBody>
        </p:sp>
        <p:sp>
          <p:nvSpPr>
            <p:cNvPr id="3110" name="Text Box 58"/>
            <p:cNvSpPr txBox="1">
              <a:spLocks noChangeArrowheads="1"/>
            </p:cNvSpPr>
            <p:nvPr/>
          </p:nvSpPr>
          <p:spPr bwMode="auto">
            <a:xfrm>
              <a:off x="4176" y="2376"/>
              <a:ext cx="29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12</a:t>
              </a:r>
            </a:p>
          </p:txBody>
        </p:sp>
        <p:sp>
          <p:nvSpPr>
            <p:cNvPr id="3111" name="Text Box 75"/>
            <p:cNvSpPr txBox="1">
              <a:spLocks noChangeArrowheads="1"/>
            </p:cNvSpPr>
            <p:nvPr/>
          </p:nvSpPr>
          <p:spPr bwMode="auto">
            <a:xfrm>
              <a:off x="4211" y="2216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>
                  <a:solidFill>
                    <a:srgbClr val="FF3300"/>
                  </a:solidFill>
                </a:rPr>
                <a:t>•</a:t>
              </a:r>
            </a:p>
          </p:txBody>
        </p:sp>
        <p:sp>
          <p:nvSpPr>
            <p:cNvPr id="3112" name="Text Box 76"/>
            <p:cNvSpPr txBox="1">
              <a:spLocks noChangeArrowheads="1"/>
            </p:cNvSpPr>
            <p:nvPr/>
          </p:nvSpPr>
          <p:spPr bwMode="auto">
            <a:xfrm>
              <a:off x="2768" y="2208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>
                  <a:solidFill>
                    <a:srgbClr val="FF3300"/>
                  </a:solidFill>
                </a:rPr>
                <a:t>•</a:t>
              </a:r>
            </a:p>
          </p:txBody>
        </p:sp>
        <p:sp>
          <p:nvSpPr>
            <p:cNvPr id="3113" name="Text Box 77"/>
            <p:cNvSpPr txBox="1">
              <a:spLocks noChangeArrowheads="1"/>
            </p:cNvSpPr>
            <p:nvPr/>
          </p:nvSpPr>
          <p:spPr bwMode="auto">
            <a:xfrm>
              <a:off x="1331" y="2216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>
                  <a:solidFill>
                    <a:srgbClr val="FF3300"/>
                  </a:solidFill>
                </a:rPr>
                <a:t>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004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1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1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1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1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1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01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9" grpId="0"/>
      <p:bldP spid="2017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812926" y="1601788"/>
            <a:ext cx="374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/>
              <a:t>Solve the equation. 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1752601" y="2133600"/>
            <a:ext cx="203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/>
              <a:t>|</a:t>
            </a:r>
            <a:r>
              <a:rPr lang="en-US" altLang="en-US" b="1" i="1"/>
              <a:t>x| </a:t>
            </a:r>
            <a:r>
              <a:rPr lang="en-US" altLang="en-US"/>
              <a:t>–</a:t>
            </a:r>
            <a:r>
              <a:rPr lang="en-US" altLang="en-US" b="1" i="1"/>
              <a:t> </a:t>
            </a:r>
            <a:r>
              <a:rPr lang="en-US" altLang="en-US" b="1"/>
              <a:t>3 = 4</a:t>
            </a:r>
          </a:p>
        </p:txBody>
      </p:sp>
      <p:grpSp>
        <p:nvGrpSpPr>
          <p:cNvPr id="204832" name="Group 32"/>
          <p:cNvGrpSpPr>
            <a:grpSpLocks/>
          </p:cNvGrpSpPr>
          <p:nvPr/>
        </p:nvGrpSpPr>
        <p:grpSpPr bwMode="auto">
          <a:xfrm>
            <a:off x="1844675" y="2557464"/>
            <a:ext cx="1981200" cy="1182687"/>
            <a:chOff x="346" y="1439"/>
            <a:chExt cx="1248" cy="745"/>
          </a:xfrm>
        </p:grpSpPr>
        <p:sp>
          <p:nvSpPr>
            <p:cNvPr id="4109" name="Text Box 7"/>
            <p:cNvSpPr txBox="1">
              <a:spLocks noChangeArrowheads="1"/>
            </p:cNvSpPr>
            <p:nvPr/>
          </p:nvSpPr>
          <p:spPr bwMode="auto">
            <a:xfrm>
              <a:off x="346" y="1439"/>
              <a:ext cx="119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/>
                <a:t>|</a:t>
              </a:r>
              <a:r>
                <a:rPr lang="en-US" altLang="en-US" i="1"/>
                <a:t>x| </a:t>
              </a:r>
              <a:r>
                <a:rPr lang="en-US" altLang="en-US"/>
                <a:t>–</a:t>
              </a:r>
              <a:r>
                <a:rPr lang="en-US" altLang="en-US" i="1"/>
                <a:t> </a:t>
              </a:r>
              <a:r>
                <a:rPr lang="en-US" altLang="en-US"/>
                <a:t>3 = 4</a:t>
              </a:r>
            </a:p>
          </p:txBody>
        </p:sp>
        <p:sp>
          <p:nvSpPr>
            <p:cNvPr id="4110" name="Text Box 8"/>
            <p:cNvSpPr txBox="1">
              <a:spLocks noChangeArrowheads="1"/>
            </p:cNvSpPr>
            <p:nvPr/>
          </p:nvSpPr>
          <p:spPr bwMode="auto">
            <a:xfrm>
              <a:off x="658" y="1653"/>
              <a:ext cx="8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>
                  <a:solidFill>
                    <a:srgbClr val="FF3300"/>
                  </a:solidFill>
                </a:rPr>
                <a:t>+ 3  +3</a:t>
              </a:r>
            </a:p>
          </p:txBody>
        </p:sp>
        <p:sp>
          <p:nvSpPr>
            <p:cNvPr id="4111" name="Line 9"/>
            <p:cNvSpPr>
              <a:spLocks noChangeShapeType="1"/>
            </p:cNvSpPr>
            <p:nvPr/>
          </p:nvSpPr>
          <p:spPr bwMode="auto">
            <a:xfrm>
              <a:off x="730" y="1920"/>
              <a:ext cx="384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12" name="Line 10"/>
            <p:cNvSpPr>
              <a:spLocks noChangeShapeType="1"/>
            </p:cNvSpPr>
            <p:nvPr/>
          </p:nvSpPr>
          <p:spPr bwMode="auto">
            <a:xfrm>
              <a:off x="1210" y="1920"/>
              <a:ext cx="384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13" name="Text Box 11"/>
            <p:cNvSpPr txBox="1">
              <a:spLocks noChangeArrowheads="1"/>
            </p:cNvSpPr>
            <p:nvPr/>
          </p:nvSpPr>
          <p:spPr bwMode="auto">
            <a:xfrm>
              <a:off x="394" y="1896"/>
              <a:ext cx="11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/>
                <a:t>|</a:t>
              </a:r>
              <a:r>
                <a:rPr lang="en-US" altLang="en-US" i="1"/>
                <a:t>x</a:t>
              </a:r>
              <a:r>
                <a:rPr lang="en-US" altLang="en-US"/>
                <a:t>|      = 7</a:t>
              </a:r>
            </a:p>
          </p:txBody>
        </p:sp>
      </p:grpSp>
      <p:sp>
        <p:nvSpPr>
          <p:cNvPr id="204813" name="Text Box 13"/>
          <p:cNvSpPr txBox="1">
            <a:spLocks noChangeArrowheads="1"/>
          </p:cNvSpPr>
          <p:nvPr/>
        </p:nvSpPr>
        <p:spPr bwMode="auto">
          <a:xfrm>
            <a:off x="1828800" y="3938589"/>
            <a:ext cx="137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dirty="0">
                <a:solidFill>
                  <a:srgbClr val="3333FF"/>
                </a:solidFill>
              </a:rPr>
              <a:t>Case 1</a:t>
            </a:r>
          </a:p>
          <a:p>
            <a:pPr>
              <a:lnSpc>
                <a:spcPct val="50000"/>
              </a:lnSpc>
            </a:pPr>
            <a:r>
              <a:rPr lang="en-US" altLang="en-US" b="1" dirty="0"/>
              <a:t>  </a:t>
            </a:r>
          </a:p>
          <a:p>
            <a:pPr>
              <a:lnSpc>
                <a:spcPct val="50000"/>
              </a:lnSpc>
            </a:pPr>
            <a:r>
              <a:rPr lang="en-US" altLang="en-US" i="1" dirty="0"/>
              <a:t>x </a:t>
            </a:r>
            <a:r>
              <a:rPr lang="en-US" altLang="en-US" dirty="0"/>
              <a:t>= 7</a:t>
            </a:r>
            <a:endParaRPr lang="en-US" altLang="en-US" b="1" dirty="0"/>
          </a:p>
        </p:txBody>
      </p:sp>
      <p:sp>
        <p:nvSpPr>
          <p:cNvPr id="204814" name="Text Box 14"/>
          <p:cNvSpPr txBox="1">
            <a:spLocks noChangeArrowheads="1"/>
          </p:cNvSpPr>
          <p:nvPr/>
        </p:nvSpPr>
        <p:spPr bwMode="auto">
          <a:xfrm>
            <a:off x="3276600" y="3930651"/>
            <a:ext cx="13372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dirty="0">
                <a:solidFill>
                  <a:srgbClr val="3333FF"/>
                </a:solidFill>
              </a:rPr>
              <a:t>Case 2</a:t>
            </a:r>
          </a:p>
          <a:p>
            <a:pPr>
              <a:lnSpc>
                <a:spcPct val="50000"/>
              </a:lnSpc>
            </a:pPr>
            <a:r>
              <a:rPr lang="en-US" altLang="en-US" i="1" dirty="0"/>
              <a:t> </a:t>
            </a:r>
          </a:p>
          <a:p>
            <a:pPr>
              <a:lnSpc>
                <a:spcPct val="50000"/>
              </a:lnSpc>
            </a:pPr>
            <a:r>
              <a:rPr lang="en-US" altLang="en-US" i="1" dirty="0"/>
              <a:t>x  </a:t>
            </a:r>
            <a:r>
              <a:rPr lang="en-US" altLang="en-US" dirty="0"/>
              <a:t>= –7</a:t>
            </a:r>
          </a:p>
        </p:txBody>
      </p:sp>
      <p:sp>
        <p:nvSpPr>
          <p:cNvPr id="204815" name="Line 15"/>
          <p:cNvSpPr>
            <a:spLocks noChangeShapeType="1"/>
          </p:cNvSpPr>
          <p:nvPr/>
        </p:nvSpPr>
        <p:spPr bwMode="auto">
          <a:xfrm>
            <a:off x="3254375" y="4083050"/>
            <a:ext cx="0" cy="641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4829" name="Text Box 29"/>
          <p:cNvSpPr txBox="1">
            <a:spLocks noChangeArrowheads="1"/>
          </p:cNvSpPr>
          <p:nvPr/>
        </p:nvSpPr>
        <p:spPr bwMode="auto">
          <a:xfrm>
            <a:off x="4708526" y="2193926"/>
            <a:ext cx="57308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4488" indent="-344488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i="1" dirty="0">
                <a:solidFill>
                  <a:srgbClr val="3333FF"/>
                </a:solidFill>
                <a:latin typeface="Arial" panose="020B0604020202020204" pitchFamily="34" charset="0"/>
              </a:rPr>
              <a:t>ISOLATE</a:t>
            </a:r>
            <a:r>
              <a:rPr lang="en-US" altLang="en-US" i="1" dirty="0">
                <a:solidFill>
                  <a:srgbClr val="3333FF"/>
                </a:solidFill>
                <a:latin typeface="Arial" panose="020B0604020202020204" pitchFamily="34" charset="0"/>
              </a:rPr>
              <a:t> the absolute value expression</a:t>
            </a:r>
          </a:p>
        </p:txBody>
      </p:sp>
      <p:sp>
        <p:nvSpPr>
          <p:cNvPr id="204831" name="Text Box 31"/>
          <p:cNvSpPr txBox="1">
            <a:spLocks noChangeArrowheads="1"/>
          </p:cNvSpPr>
          <p:nvPr/>
        </p:nvSpPr>
        <p:spPr bwMode="auto">
          <a:xfrm>
            <a:off x="4670426" y="4151314"/>
            <a:ext cx="45497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9250" indent="-3492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>
                <a:solidFill>
                  <a:srgbClr val="3333FF"/>
                </a:solidFill>
                <a:latin typeface="Arial" panose="020B0604020202020204" pitchFamily="34" charset="0"/>
              </a:rPr>
              <a:t>Rewrite the equation as two cases. </a:t>
            </a:r>
          </a:p>
        </p:txBody>
      </p:sp>
    </p:spTree>
    <p:extLst>
      <p:ext uri="{BB962C8B-B14F-4D97-AF65-F5344CB8AC3E}">
        <p14:creationId xmlns:p14="http://schemas.microsoft.com/office/powerpoint/2010/main" val="124561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0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04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4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04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3" grpId="0"/>
      <p:bldP spid="204814" grpId="0"/>
      <p:bldP spid="204829" grpId="0"/>
      <p:bldP spid="2048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1092" y="19680"/>
            <a:ext cx="26500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Solve each equation. 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283282" y="2675797"/>
            <a:ext cx="5228068" cy="548640"/>
            <a:chOff x="3550974" y="5235581"/>
            <a:chExt cx="5228068" cy="54864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68D17D8A-330D-4098-A3F0-B18AA9384E1D}"/>
                    </a:ext>
                  </a:extLst>
                </p:cNvPr>
                <p:cNvSpPr txBox="1"/>
                <p:nvPr/>
              </p:nvSpPr>
              <p:spPr>
                <a:xfrm>
                  <a:off x="4054674" y="5330831"/>
                  <a:ext cx="472436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The solutions are </a:t>
                  </a:r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10 and </a:t>
                  </a:r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2.</a:t>
                  </a:r>
                </a:p>
              </p:txBody>
            </p:sp>
          </mc:Choice>
          <mc:Fallback xmlns="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xmlns="" xmlns:a14="http://schemas.microsoft.com/office/drawing/2010/main" id="{68D17D8A-330D-4098-A3F0-B18AA9384E1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54674" y="5330831"/>
                  <a:ext cx="4724368" cy="40011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1290" t="-6154" b="-2923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" name="Isosceles Triangle 45"/>
            <p:cNvSpPr/>
            <p:nvPr/>
          </p:nvSpPr>
          <p:spPr>
            <a:xfrm rot="5400000">
              <a:off x="3459534" y="5327021"/>
              <a:ext cx="548640" cy="365760"/>
            </a:xfrm>
            <a:prstGeom prst="triangle">
              <a:avLst/>
            </a:prstGeom>
            <a:solidFill>
              <a:srgbClr val="D83236"/>
            </a:solidFill>
            <a:ln>
              <a:noFill/>
            </a:ln>
            <a:effectLst>
              <a:outerShdw blurRad="76200" dist="508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781092" y="540380"/>
            <a:ext cx="1830950" cy="400110"/>
            <a:chOff x="3069860" y="540380"/>
            <a:chExt cx="1830950" cy="4001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36"/>
                <p:cNvSpPr/>
                <p:nvPr/>
              </p:nvSpPr>
              <p:spPr>
                <a:xfrm>
                  <a:off x="3069860" y="540380"/>
                  <a:ext cx="1830950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a.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   </a:t>
                  </a:r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4 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6</a:t>
                  </a:r>
                </a:p>
              </p:txBody>
            </p:sp>
          </mc:Choice>
          <mc:Fallback xmlns="">
            <p:sp>
              <p:nvSpPr>
                <p:cNvPr id="37" name="Rectangle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69860" y="540380"/>
                  <a:ext cx="1830950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3322" t="-6154" r="-2326" b="-2923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" name="Straight Connector 3"/>
            <p:cNvCxnSpPr/>
            <p:nvPr/>
          </p:nvCxnSpPr>
          <p:spPr>
            <a:xfrm>
              <a:off x="3583339" y="596900"/>
              <a:ext cx="0" cy="2762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288434" y="596900"/>
              <a:ext cx="0" cy="2762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6485208" y="540380"/>
                <a:ext cx="210987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b.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3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5208" y="540380"/>
                <a:ext cx="2109873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3179" t="-6154" r="-173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/>
          <p:cNvCxnSpPr/>
          <p:nvPr/>
        </p:nvCxnSpPr>
        <p:spPr>
          <a:xfrm>
            <a:off x="6960587" y="596900"/>
            <a:ext cx="0" cy="2762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773632" y="596900"/>
            <a:ext cx="0" cy="2762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988203" y="1035920"/>
            <a:ext cx="6212150" cy="707886"/>
            <a:chOff x="496348" y="1547828"/>
            <a:chExt cx="6212150" cy="70788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2" name="Rectangle 51"/>
                <p:cNvSpPr/>
                <p:nvPr/>
              </p:nvSpPr>
              <p:spPr>
                <a:xfrm>
                  <a:off x="496348" y="1547828"/>
                  <a:ext cx="6212150" cy="70788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457200" indent="-457200">
                    <a:buAutoNum type="alphaLcPeriod"/>
                  </a:pP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The absolute value is already isolated. </a:t>
                  </a:r>
                </a:p>
                <a:p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Write the two related linear equations for  </a:t>
                  </a:r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4 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6. </a:t>
                  </a:r>
                </a:p>
              </p:txBody>
            </p:sp>
          </mc:Choice>
          <mc:Fallback>
            <p:sp>
              <p:nvSpPr>
                <p:cNvPr id="52" name="Rectangle 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348" y="1547828"/>
                  <a:ext cx="6212150" cy="707886"/>
                </a:xfrm>
                <a:prstGeom prst="rect">
                  <a:avLst/>
                </a:prstGeom>
                <a:blipFill>
                  <a:blip r:embed="rId5"/>
                  <a:stretch>
                    <a:fillRect l="-1020" t="-5263" r="-204" b="-1403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Straight Connector 62"/>
            <p:cNvCxnSpPr>
              <a:cxnSpLocks/>
            </p:cNvCxnSpPr>
            <p:nvPr/>
          </p:nvCxnSpPr>
          <p:spPr>
            <a:xfrm>
              <a:off x="5250807" y="1924777"/>
              <a:ext cx="0" cy="2762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5905019" y="1924776"/>
              <a:ext cx="0" cy="2762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3930600" y="1582704"/>
            <a:ext cx="8272174" cy="1077218"/>
            <a:chOff x="3930600" y="1582704"/>
            <a:chExt cx="8272174" cy="1077218"/>
          </a:xfrm>
        </p:grpSpPr>
        <p:sp>
          <p:nvSpPr>
            <p:cNvPr id="78" name="TextBox 77"/>
            <p:cNvSpPr txBox="1"/>
            <p:nvPr/>
          </p:nvSpPr>
          <p:spPr>
            <a:xfrm>
              <a:off x="8646702" y="1582704"/>
              <a:ext cx="355607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nn-NO" sz="2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Write </a:t>
              </a:r>
              <a:r>
                <a:rPr lang="nn-NO" sz="2000" dirty="0" err="1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two</a:t>
              </a:r>
              <a:r>
                <a:rPr lang="nn-NO" sz="2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nn-NO" sz="2000" dirty="0" err="1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linear</a:t>
              </a:r>
              <a:r>
                <a:rPr lang="nn-NO" sz="2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nn-NO" sz="2000" dirty="0" err="1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equations</a:t>
              </a:r>
              <a:r>
                <a:rPr lang="nn-NO" sz="2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nn-NO" sz="2400" b="1" i="1" dirty="0" err="1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without</a:t>
              </a:r>
              <a:r>
                <a:rPr lang="nn-NO" sz="2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nn-NO" sz="2000" dirty="0" err="1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</a:t>
              </a:r>
              <a:r>
                <a:rPr lang="nn-NO" sz="2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nn-NO" sz="2000" dirty="0" err="1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absolute</a:t>
              </a:r>
              <a:r>
                <a:rPr lang="nn-NO" sz="2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nn-NO" sz="2000" dirty="0" err="1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values</a:t>
              </a:r>
              <a:r>
                <a:rPr lang="nn-NO" sz="2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/>
                <p:cNvSpPr/>
                <p:nvPr/>
              </p:nvSpPr>
              <p:spPr>
                <a:xfrm>
                  <a:off x="3930600" y="1718897"/>
                  <a:ext cx="1335622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4 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6</a:t>
                  </a:r>
                </a:p>
              </p:txBody>
            </p:sp>
          </mc:Choice>
          <mc:Fallback xmlns="">
            <p:sp>
              <p:nvSpPr>
                <p:cNvPr id="61" name="Rectangle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30600" y="1718897"/>
                  <a:ext cx="1335622" cy="40011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5023" t="-6061" r="-3196" b="-27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6" name="Rectangle 65"/>
            <p:cNvSpPr/>
            <p:nvPr/>
          </p:nvSpPr>
          <p:spPr>
            <a:xfrm>
              <a:off x="5743201" y="1718897"/>
              <a:ext cx="41229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>
                  <a:latin typeface="Arial" panose="020B0604020202020204" pitchFamily="34" charset="0"/>
                  <a:cs typeface="Arial" panose="020B0604020202020204" pitchFamily="34" charset="0"/>
                </a:rPr>
                <a:t>or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Rectangle 66"/>
                <p:cNvSpPr/>
                <p:nvPr/>
              </p:nvSpPr>
              <p:spPr>
                <a:xfrm>
                  <a:off x="6673800" y="1718897"/>
                  <a:ext cx="1527982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4 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6</a:t>
                  </a:r>
                </a:p>
              </p:txBody>
            </p:sp>
          </mc:Choice>
          <mc:Fallback xmlns="">
            <p:sp>
              <p:nvSpPr>
                <p:cNvPr id="67" name="Rectangle 6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73800" y="1718897"/>
                  <a:ext cx="1527982" cy="40011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4400" t="-6061" r="-2800" b="-27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oup 5"/>
          <p:cNvGrpSpPr/>
          <p:nvPr/>
        </p:nvGrpSpPr>
        <p:grpSpPr>
          <a:xfrm>
            <a:off x="4438007" y="2332508"/>
            <a:ext cx="3724559" cy="400110"/>
            <a:chOff x="4438007" y="2332508"/>
            <a:chExt cx="3724559" cy="4001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Rectangle 68"/>
                <p:cNvSpPr/>
                <p:nvPr/>
              </p:nvSpPr>
              <p:spPr>
                <a:xfrm>
                  <a:off x="4438007" y="2332508"/>
                  <a:ext cx="931665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10</a:t>
                  </a:r>
                </a:p>
              </p:txBody>
            </p:sp>
          </mc:Choice>
          <mc:Fallback xmlns="">
            <p:sp>
              <p:nvSpPr>
                <p:cNvPr id="69" name="Rectangle 6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38007" y="2332508"/>
                  <a:ext cx="931665" cy="40011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6536" t="-6154" r="-5882" b="-2923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Rectangle 69"/>
                <p:cNvSpPr/>
                <p:nvPr/>
              </p:nvSpPr>
              <p:spPr>
                <a:xfrm>
                  <a:off x="7181207" y="2332508"/>
                  <a:ext cx="981359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</a:p>
              </p:txBody>
            </p:sp>
          </mc:Choice>
          <mc:Fallback xmlns="">
            <p:sp>
              <p:nvSpPr>
                <p:cNvPr id="70" name="Rectangle 6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81207" y="2332508"/>
                  <a:ext cx="981359" cy="40011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l="-6211" t="-6154" r="-5590" b="-2923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4" name="Group 83"/>
          <p:cNvGrpSpPr/>
          <p:nvPr/>
        </p:nvGrpSpPr>
        <p:grpSpPr>
          <a:xfrm>
            <a:off x="3279559" y="5822080"/>
            <a:ext cx="5037568" cy="548640"/>
            <a:chOff x="3550974" y="5235581"/>
            <a:chExt cx="5037568" cy="54864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68D17D8A-330D-4098-A3F0-B18AA9384E1D}"/>
                    </a:ext>
                  </a:extLst>
                </p:cNvPr>
                <p:cNvSpPr txBox="1"/>
                <p:nvPr/>
              </p:nvSpPr>
              <p:spPr>
                <a:xfrm>
                  <a:off x="3864174" y="5330831"/>
                  <a:ext cx="472436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NO Solution or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</m:oMath>
                  </a14:m>
                  <a:endParaRPr lang="en-US" sz="2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68D17D8A-330D-4098-A3F0-B18AA9384E1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64174" y="5330831"/>
                  <a:ext cx="4724368" cy="400110"/>
                </a:xfrm>
                <a:prstGeom prst="rect">
                  <a:avLst/>
                </a:prstGeom>
                <a:blipFill>
                  <a:blip r:embed="rId11"/>
                  <a:stretch>
                    <a:fillRect l="-1340" t="-9375" b="-2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6" name="Isosceles Triangle 85"/>
            <p:cNvSpPr/>
            <p:nvPr/>
          </p:nvSpPr>
          <p:spPr>
            <a:xfrm rot="5400000">
              <a:off x="3459534" y="5327021"/>
              <a:ext cx="548640" cy="365760"/>
            </a:xfrm>
            <a:prstGeom prst="triangle">
              <a:avLst/>
            </a:prstGeom>
            <a:solidFill>
              <a:srgbClr val="D83236"/>
            </a:solidFill>
            <a:ln>
              <a:noFill/>
            </a:ln>
            <a:effectLst>
              <a:outerShdw blurRad="76200" dist="508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517650" y="4798888"/>
            <a:ext cx="10314922" cy="707886"/>
            <a:chOff x="470948" y="5460213"/>
            <a:chExt cx="10314922" cy="707886"/>
          </a:xfrm>
        </p:grpSpPr>
        <p:sp>
          <p:nvSpPr>
            <p:cNvPr id="79" name="Rectangle 78"/>
            <p:cNvSpPr/>
            <p:nvPr/>
          </p:nvSpPr>
          <p:spPr>
            <a:xfrm>
              <a:off x="470948" y="5464676"/>
              <a:ext cx="41229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b.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3" name="Rectangle 82"/>
                <p:cNvSpPr/>
                <p:nvPr/>
              </p:nvSpPr>
              <p:spPr>
                <a:xfrm>
                  <a:off x="755304" y="5460213"/>
                  <a:ext cx="10030566" cy="70788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The expression.   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+1</m:t>
                          </m:r>
                        </m:e>
                      </m:d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 cannot equal </a:t>
                  </a:r>
                  <a14:m>
                    <m:oMath xmlns:m="http://schemas.openxmlformats.org/officeDocument/2006/math">
                      <m:r>
                        <a:rPr lang="en-US" sz="2000" i="1" dirty="0">
                          <a:latin typeface="Cambria Math"/>
                          <a:cs typeface="Arial" panose="020B0604020202020204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5.  </a:t>
                  </a:r>
                </a:p>
                <a:p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Absolute value can never equal a negative number AFTER you isolate the expression. </a:t>
                  </a:r>
                </a:p>
              </p:txBody>
            </p:sp>
          </mc:Choice>
          <mc:Fallback>
            <p:sp>
              <p:nvSpPr>
                <p:cNvPr id="83" name="Rectangle 8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5304" y="5460213"/>
                  <a:ext cx="10030566" cy="707886"/>
                </a:xfrm>
                <a:prstGeom prst="rect">
                  <a:avLst/>
                </a:prstGeom>
                <a:blipFill>
                  <a:blip r:embed="rId12"/>
                  <a:stretch>
                    <a:fillRect l="-759" t="-3509" b="-1403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0988124-B4E3-E23A-B028-2F2ACF10CFDF}"/>
              </a:ext>
            </a:extLst>
          </p:cNvPr>
          <p:cNvCxnSpPr>
            <a:cxnSpLocks/>
          </p:cNvCxnSpPr>
          <p:nvPr/>
        </p:nvCxnSpPr>
        <p:spPr>
          <a:xfrm flipH="1">
            <a:off x="5369672" y="6022428"/>
            <a:ext cx="284894" cy="20381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525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544BA-1A67-906C-5AA6-82EF23C53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2</a:t>
            </a:r>
          </a:p>
        </p:txBody>
      </p:sp>
    </p:spTree>
    <p:extLst>
      <p:ext uri="{BB962C8B-B14F-4D97-AF65-F5344CB8AC3E}">
        <p14:creationId xmlns:p14="http://schemas.microsoft.com/office/powerpoint/2010/main" val="1909591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3207680" y="180158"/>
            <a:ext cx="3112233" cy="405533"/>
            <a:chOff x="2427516" y="534957"/>
            <a:chExt cx="3112233" cy="405533"/>
          </a:xfrm>
        </p:grpSpPr>
        <p:sp>
          <p:nvSpPr>
            <p:cNvPr id="2" name="Rectangle 1"/>
            <p:cNvSpPr/>
            <p:nvPr/>
          </p:nvSpPr>
          <p:spPr>
            <a:xfrm>
              <a:off x="2427516" y="534957"/>
              <a:ext cx="82747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Solve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36"/>
                <p:cNvSpPr/>
                <p:nvPr/>
              </p:nvSpPr>
              <p:spPr>
                <a:xfrm>
                  <a:off x="3250340" y="540380"/>
                  <a:ext cx="2289409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  <a:cs typeface="Arial" panose="020B0604020202020204" pitchFamily="34" charset="0"/>
                        </a:rPr>
                        <m:t>+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9 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10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4</a:t>
                  </a:r>
                </a:p>
              </p:txBody>
            </p:sp>
          </mc:Choice>
          <mc:Fallback xmlns="">
            <p:sp>
              <p:nvSpPr>
                <p:cNvPr id="37" name="Rectangle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50340" y="540380"/>
                  <a:ext cx="2289409" cy="40011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2933" t="-6061" r="-1600" b="-27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" name="Straight Connector 3"/>
            <p:cNvCxnSpPr/>
            <p:nvPr/>
          </p:nvCxnSpPr>
          <p:spPr>
            <a:xfrm>
              <a:off x="3294571" y="596900"/>
              <a:ext cx="0" cy="2762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144050" y="596900"/>
              <a:ext cx="0" cy="2762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/>
          <p:cNvSpPr/>
          <p:nvPr/>
        </p:nvSpPr>
        <p:spPr>
          <a:xfrm>
            <a:off x="3166116" y="974784"/>
            <a:ext cx="81900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First isolate the absolute value expression on one side of the equation.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3679595" y="4624616"/>
            <a:ext cx="5075668" cy="548640"/>
            <a:chOff x="3550974" y="5235581"/>
            <a:chExt cx="5075668" cy="54864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68D17D8A-330D-4098-A3F0-B18AA9384E1D}"/>
                    </a:ext>
                  </a:extLst>
                </p:cNvPr>
                <p:cNvSpPr txBox="1"/>
                <p:nvPr/>
              </p:nvSpPr>
              <p:spPr>
                <a:xfrm>
                  <a:off x="3902274" y="5330831"/>
                  <a:ext cx="472436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The solutions are </a:t>
                  </a:r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 and </a:t>
                  </a:r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5.</a:t>
                  </a:r>
                </a:p>
              </p:txBody>
            </p:sp>
          </mc:Choice>
          <mc:Fallback xmlns="">
            <p:sp>
              <p:nvSpPr>
                <p:cNvPr id="85" name="TextBox 84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68D17D8A-330D-4098-A3F0-B18AA9384E1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02274" y="5330831"/>
                  <a:ext cx="4724368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1290" t="-6061" b="-27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6" name="Isosceles Triangle 85"/>
            <p:cNvSpPr/>
            <p:nvPr/>
          </p:nvSpPr>
          <p:spPr>
            <a:xfrm rot="5400000">
              <a:off x="3459534" y="5327021"/>
              <a:ext cx="548640" cy="365760"/>
            </a:xfrm>
            <a:prstGeom prst="triangle">
              <a:avLst/>
            </a:prstGeom>
            <a:solidFill>
              <a:srgbClr val="D83236"/>
            </a:solidFill>
            <a:ln>
              <a:noFill/>
            </a:ln>
            <a:effectLst>
              <a:outerShdw blurRad="76200" dist="508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083411" y="1672493"/>
            <a:ext cx="5480852" cy="400110"/>
            <a:chOff x="4180519" y="2028610"/>
            <a:chExt cx="5480852" cy="400110"/>
          </a:xfrm>
        </p:grpSpPr>
        <p:sp>
          <p:nvSpPr>
            <p:cNvPr id="96" name="TextBox 95"/>
            <p:cNvSpPr txBox="1"/>
            <p:nvPr/>
          </p:nvSpPr>
          <p:spPr>
            <a:xfrm>
              <a:off x="7024506" y="2028610"/>
              <a:ext cx="26368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2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 10 to each side.</a:t>
              </a:r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4180519" y="2028610"/>
              <a:ext cx="1760418" cy="400110"/>
              <a:chOff x="3250340" y="540380"/>
              <a:chExt cx="1760418" cy="40011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8" name="Rectangle 97"/>
                  <p:cNvSpPr/>
                  <p:nvPr/>
                </p:nvSpPr>
                <p:spPr>
                  <a:xfrm>
                    <a:off x="3250340" y="540380"/>
                    <a:ext cx="1760418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</a:t>
                    </a:r>
                    <a:r>
                      <a:rPr lang="en-US" sz="2000" i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x</a:t>
                    </a:r>
                    <a:r>
                      <a: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14:m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/>
                            <a:cs typeface="Arial" panose="020B0604020202020204" pitchFamily="34" charset="0"/>
                          </a:rPr>
                          <m:t>+</m:t>
                        </m:r>
                      </m:oMath>
                    </a14:m>
                    <a:r>
                      <a: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9   </a:t>
                    </a:r>
                    <a14:m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  <a:cs typeface="Arial" panose="020B0604020202020204" pitchFamily="34" charset="0"/>
                          </a:rPr>
                          <m:t>=</m:t>
                        </m:r>
                      </m:oMath>
                    </a14:m>
                    <a:r>
                      <a: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   6</a:t>
                    </a:r>
                  </a:p>
                </p:txBody>
              </p:sp>
            </mc:Choice>
            <mc:Fallback xmlns="">
              <p:sp>
                <p:nvSpPr>
                  <p:cNvPr id="98" name="Rectangle 9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50340" y="540380"/>
                    <a:ext cx="1760418" cy="400110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l="-3806" t="-6154" r="-2422" b="-2923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9" name="Straight Connector 98"/>
              <p:cNvCxnSpPr/>
              <p:nvPr/>
            </p:nvCxnSpPr>
            <p:spPr>
              <a:xfrm>
                <a:off x="3294571" y="596900"/>
                <a:ext cx="0" cy="27622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4144050" y="596900"/>
                <a:ext cx="0" cy="27622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Group 26"/>
          <p:cNvGrpSpPr/>
          <p:nvPr/>
        </p:nvGrpSpPr>
        <p:grpSpPr>
          <a:xfrm>
            <a:off x="3166116" y="2550921"/>
            <a:ext cx="7783093" cy="400110"/>
            <a:chOff x="2781092" y="2526857"/>
            <a:chExt cx="7783093" cy="4001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Rectangle 100"/>
                <p:cNvSpPr/>
                <p:nvPr/>
              </p:nvSpPr>
              <p:spPr>
                <a:xfrm>
                  <a:off x="2781092" y="2526857"/>
                  <a:ext cx="7783093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Now write two related linear equations for  3</a:t>
                  </a:r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+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9 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6. Then solve.</a:t>
                  </a:r>
                </a:p>
              </p:txBody>
            </p:sp>
          </mc:Choice>
          <mc:Fallback xmlns="">
            <p:sp>
              <p:nvSpPr>
                <p:cNvPr id="101" name="Rectangle 10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81092" y="2526857"/>
                  <a:ext cx="7783093" cy="40011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783" t="-6061" b="-27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5" name="Straight Connector 104"/>
            <p:cNvCxnSpPr/>
            <p:nvPr/>
          </p:nvCxnSpPr>
          <p:spPr>
            <a:xfrm>
              <a:off x="7620743" y="2610801"/>
              <a:ext cx="0" cy="2762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8466495" y="2610801"/>
              <a:ext cx="0" cy="2762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3679595" y="3098708"/>
            <a:ext cx="8501087" cy="400110"/>
            <a:chOff x="3679595" y="3098708"/>
            <a:chExt cx="8501087" cy="4001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" name="Rectangle 108"/>
                <p:cNvSpPr/>
                <p:nvPr/>
              </p:nvSpPr>
              <p:spPr>
                <a:xfrm>
                  <a:off x="3679595" y="3098708"/>
                  <a:ext cx="1548822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+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9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  6</a:t>
                  </a:r>
                </a:p>
              </p:txBody>
            </p:sp>
          </mc:Choice>
          <mc:Fallback xmlns="">
            <p:sp>
              <p:nvSpPr>
                <p:cNvPr id="109" name="Rectangle 10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79595" y="3098708"/>
                  <a:ext cx="1548822" cy="40011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4331" t="-6061" r="-2756" b="-27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2" name="Rectangle 111"/>
            <p:cNvSpPr/>
            <p:nvPr/>
          </p:nvSpPr>
          <p:spPr>
            <a:xfrm>
              <a:off x="5642333" y="3098708"/>
              <a:ext cx="41229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>
                  <a:latin typeface="Arial" panose="020B0604020202020204" pitchFamily="34" charset="0"/>
                  <a:cs typeface="Arial" panose="020B0604020202020204" pitchFamily="34" charset="0"/>
                </a:rPr>
                <a:t>or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Rectangle 112"/>
                <p:cNvSpPr/>
                <p:nvPr/>
              </p:nvSpPr>
              <p:spPr>
                <a:xfrm>
                  <a:off x="6446479" y="3098708"/>
                  <a:ext cx="171232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+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9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b="0" i="0" dirty="0" smtClean="0">
                          <a:latin typeface="Cambria Math"/>
                          <a:cs typeface="Arial" panose="020B0604020202020204" pitchFamily="34" charset="0"/>
                        </a:rPr>
                        <m:t>  </m:t>
                      </m:r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6</a:t>
                  </a:r>
                </a:p>
              </p:txBody>
            </p:sp>
          </mc:Choice>
          <mc:Fallback xmlns="">
            <p:sp>
              <p:nvSpPr>
                <p:cNvPr id="113" name="Rectangle 1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46479" y="3098708"/>
                  <a:ext cx="1712328" cy="40011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3559" t="-6061" r="-2491" b="-27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4" name="Rectangle 113"/>
            <p:cNvSpPr/>
            <p:nvPr/>
          </p:nvSpPr>
          <p:spPr>
            <a:xfrm>
              <a:off x="8595853" y="3098708"/>
              <a:ext cx="358482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nn-NO" sz="2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Write related linear equations.</a:t>
              </a:r>
              <a:endPara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083411" y="3571010"/>
            <a:ext cx="4095923" cy="400110"/>
            <a:chOff x="4083411" y="3571010"/>
            <a:chExt cx="4095923" cy="4001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" name="Rectangle 114"/>
                <p:cNvSpPr/>
                <p:nvPr/>
              </p:nvSpPr>
              <p:spPr>
                <a:xfrm>
                  <a:off x="4083411" y="3571010"/>
                  <a:ext cx="112402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</a:p>
              </p:txBody>
            </p:sp>
          </mc:Choice>
          <mc:Fallback xmlns="">
            <p:sp>
              <p:nvSpPr>
                <p:cNvPr id="115" name="Rectangle 1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83411" y="3571010"/>
                  <a:ext cx="1124026" cy="40011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l="-5978" t="-6154" r="-4348" b="-2923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Rectangle 115"/>
                <p:cNvSpPr/>
                <p:nvPr/>
              </p:nvSpPr>
              <p:spPr>
                <a:xfrm>
                  <a:off x="6912641" y="3571010"/>
                  <a:ext cx="1266693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15</a:t>
                  </a:r>
                </a:p>
              </p:txBody>
            </p:sp>
          </mc:Choice>
          <mc:Fallback xmlns="">
            <p:sp>
              <p:nvSpPr>
                <p:cNvPr id="116" name="Rectangle 1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12641" y="3571010"/>
                  <a:ext cx="1266693" cy="400110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l="-5288" t="-6154" r="-3365" b="-2923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Group 8"/>
          <p:cNvGrpSpPr/>
          <p:nvPr/>
        </p:nvGrpSpPr>
        <p:grpSpPr>
          <a:xfrm>
            <a:off x="4231681" y="4055344"/>
            <a:ext cx="3830473" cy="400110"/>
            <a:chOff x="4231681" y="4055344"/>
            <a:chExt cx="3830473" cy="4001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8" name="Rectangle 117"/>
                <p:cNvSpPr/>
                <p:nvPr/>
              </p:nvSpPr>
              <p:spPr>
                <a:xfrm>
                  <a:off x="4231681" y="4055344"/>
                  <a:ext cx="981359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</a:p>
              </p:txBody>
            </p:sp>
          </mc:Choice>
          <mc:Fallback xmlns="">
            <p:sp>
              <p:nvSpPr>
                <p:cNvPr id="118" name="Rectangle 1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31681" y="4055344"/>
                  <a:ext cx="981359" cy="400110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6211" t="-6061" r="-5590" b="-27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Rectangle 118"/>
                <p:cNvSpPr/>
                <p:nvPr/>
              </p:nvSpPr>
              <p:spPr>
                <a:xfrm>
                  <a:off x="7080795" y="4055344"/>
                  <a:ext cx="981359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5</a:t>
                  </a:r>
                </a:p>
              </p:txBody>
            </p:sp>
          </mc:Choice>
          <mc:Fallback xmlns="">
            <p:sp>
              <p:nvSpPr>
                <p:cNvPr id="119" name="Rectangle 1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80795" y="4055344"/>
                  <a:ext cx="981359" cy="400110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l="-6832" t="-6061" r="-4969" b="-27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TextBox 2"/>
          <p:cNvSpPr txBox="1"/>
          <p:nvPr/>
        </p:nvSpPr>
        <p:spPr>
          <a:xfrm>
            <a:off x="3190007" y="654627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157241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2209801" y="1981200"/>
            <a:ext cx="2568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/>
              <a:t>3|</a:t>
            </a:r>
            <a:r>
              <a:rPr lang="en-US" altLang="en-US" b="1" i="1"/>
              <a:t>x</a:t>
            </a:r>
            <a:r>
              <a:rPr lang="en-US" altLang="en-US" b="1"/>
              <a:t> + 7| = 24</a:t>
            </a:r>
          </a:p>
        </p:txBody>
      </p:sp>
      <p:pic>
        <p:nvPicPr>
          <p:cNvPr id="202761" name="Picture 9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590800"/>
            <a:ext cx="1885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2762" name="Text Box 10"/>
          <p:cNvSpPr txBox="1">
            <a:spLocks noChangeArrowheads="1"/>
          </p:cNvSpPr>
          <p:nvPr/>
        </p:nvSpPr>
        <p:spPr bwMode="auto">
          <a:xfrm>
            <a:off x="2159001" y="3429000"/>
            <a:ext cx="2111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|</a:t>
            </a:r>
            <a:r>
              <a:rPr lang="en-US" altLang="en-US" i="1"/>
              <a:t>x</a:t>
            </a:r>
            <a:r>
              <a:rPr lang="en-US" altLang="en-US"/>
              <a:t> + 7| = 8</a:t>
            </a:r>
          </a:p>
        </p:txBody>
      </p:sp>
      <p:grpSp>
        <p:nvGrpSpPr>
          <p:cNvPr id="202781" name="Group 29"/>
          <p:cNvGrpSpPr>
            <a:grpSpLocks/>
          </p:cNvGrpSpPr>
          <p:nvPr/>
        </p:nvGrpSpPr>
        <p:grpSpPr bwMode="auto">
          <a:xfrm>
            <a:off x="2206626" y="4017961"/>
            <a:ext cx="4327526" cy="1728786"/>
            <a:chOff x="430" y="2304"/>
            <a:chExt cx="2726" cy="1089"/>
          </a:xfrm>
        </p:grpSpPr>
        <p:sp>
          <p:nvSpPr>
            <p:cNvPr id="5132" name="Text Box 13"/>
            <p:cNvSpPr txBox="1">
              <a:spLocks noChangeArrowheads="1"/>
            </p:cNvSpPr>
            <p:nvPr/>
          </p:nvSpPr>
          <p:spPr bwMode="auto">
            <a:xfrm>
              <a:off x="430" y="2309"/>
              <a:ext cx="1250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i="1" dirty="0"/>
                <a:t>x + </a:t>
              </a:r>
              <a:r>
                <a:rPr lang="en-US" altLang="en-US" dirty="0"/>
                <a:t>7</a:t>
              </a:r>
              <a:r>
                <a:rPr lang="en-US" altLang="en-US" i="1" dirty="0"/>
                <a:t> </a:t>
              </a:r>
              <a:r>
                <a:rPr lang="en-US" altLang="en-US" dirty="0"/>
                <a:t>= 8</a:t>
              </a:r>
            </a:p>
            <a:p>
              <a:pPr>
                <a:lnSpc>
                  <a:spcPct val="50000"/>
                </a:lnSpc>
              </a:pPr>
              <a:r>
                <a:rPr lang="en-US" altLang="en-US" dirty="0"/>
                <a:t>    </a:t>
              </a:r>
            </a:p>
            <a:p>
              <a:pPr>
                <a:lnSpc>
                  <a:spcPct val="50000"/>
                </a:lnSpc>
              </a:pPr>
              <a:r>
                <a:rPr lang="en-US" altLang="en-US" dirty="0"/>
                <a:t>  </a:t>
              </a:r>
            </a:p>
            <a:p>
              <a:pPr>
                <a:lnSpc>
                  <a:spcPct val="50000"/>
                </a:lnSpc>
              </a:pPr>
              <a:endParaRPr lang="en-US" altLang="en-US" b="1" dirty="0"/>
            </a:p>
          </p:txBody>
        </p:sp>
        <p:sp>
          <p:nvSpPr>
            <p:cNvPr id="5133" name="Text Box 14"/>
            <p:cNvSpPr txBox="1">
              <a:spLocks noChangeArrowheads="1"/>
            </p:cNvSpPr>
            <p:nvPr/>
          </p:nvSpPr>
          <p:spPr bwMode="auto">
            <a:xfrm>
              <a:off x="1536" y="2304"/>
              <a:ext cx="119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i="1" dirty="0"/>
                <a:t>x + </a:t>
              </a:r>
              <a:r>
                <a:rPr lang="en-US" altLang="en-US" dirty="0"/>
                <a:t>7</a:t>
              </a:r>
              <a:r>
                <a:rPr lang="en-US" altLang="en-US" i="1" dirty="0"/>
                <a:t> </a:t>
              </a:r>
              <a:r>
                <a:rPr lang="en-US" altLang="en-US" dirty="0"/>
                <a:t>= –8</a:t>
              </a:r>
            </a:p>
          </p:txBody>
        </p:sp>
        <p:sp>
          <p:nvSpPr>
            <p:cNvPr id="5134" name="Line 15"/>
            <p:cNvSpPr>
              <a:spLocks noChangeShapeType="1"/>
            </p:cNvSpPr>
            <p:nvPr/>
          </p:nvSpPr>
          <p:spPr bwMode="auto">
            <a:xfrm>
              <a:off x="1576" y="2384"/>
              <a:ext cx="0" cy="8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35" name="Text Box 16"/>
            <p:cNvSpPr txBox="1">
              <a:spLocks noChangeArrowheads="1"/>
            </p:cNvSpPr>
            <p:nvPr/>
          </p:nvSpPr>
          <p:spPr bwMode="auto">
            <a:xfrm>
              <a:off x="617" y="2595"/>
              <a:ext cx="8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dirty="0">
                  <a:solidFill>
                    <a:srgbClr val="FF3300"/>
                  </a:solidFill>
                </a:rPr>
                <a:t>– 7   –7</a:t>
              </a:r>
            </a:p>
          </p:txBody>
        </p:sp>
        <p:sp>
          <p:nvSpPr>
            <p:cNvPr id="5136" name="Line 17"/>
            <p:cNvSpPr>
              <a:spLocks noChangeShapeType="1"/>
            </p:cNvSpPr>
            <p:nvPr/>
          </p:nvSpPr>
          <p:spPr bwMode="auto">
            <a:xfrm>
              <a:off x="738" y="2958"/>
              <a:ext cx="336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37" name="Line 18"/>
            <p:cNvSpPr>
              <a:spLocks noChangeShapeType="1"/>
            </p:cNvSpPr>
            <p:nvPr/>
          </p:nvSpPr>
          <p:spPr bwMode="auto">
            <a:xfrm>
              <a:off x="1205" y="2960"/>
              <a:ext cx="288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38" name="Text Box 19"/>
            <p:cNvSpPr txBox="1">
              <a:spLocks noChangeArrowheads="1"/>
            </p:cNvSpPr>
            <p:nvPr/>
          </p:nvSpPr>
          <p:spPr bwMode="auto">
            <a:xfrm>
              <a:off x="1791" y="2596"/>
              <a:ext cx="9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dirty="0">
                  <a:solidFill>
                    <a:srgbClr val="FF3300"/>
                  </a:solidFill>
                </a:rPr>
                <a:t>– 7   –</a:t>
              </a:r>
              <a:r>
                <a:rPr lang="en-US" altLang="en-US" dirty="0"/>
                <a:t> </a:t>
              </a:r>
              <a:r>
                <a:rPr lang="en-US" altLang="en-US" dirty="0">
                  <a:solidFill>
                    <a:srgbClr val="FF3300"/>
                  </a:solidFill>
                </a:rPr>
                <a:t>7</a:t>
              </a:r>
            </a:p>
          </p:txBody>
        </p:sp>
        <p:sp>
          <p:nvSpPr>
            <p:cNvPr id="5139" name="Line 20"/>
            <p:cNvSpPr>
              <a:spLocks noChangeShapeType="1"/>
            </p:cNvSpPr>
            <p:nvPr/>
          </p:nvSpPr>
          <p:spPr bwMode="auto">
            <a:xfrm>
              <a:off x="1791" y="2949"/>
              <a:ext cx="465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140" name="Line 21"/>
            <p:cNvSpPr>
              <a:spLocks noChangeShapeType="1"/>
            </p:cNvSpPr>
            <p:nvPr/>
          </p:nvSpPr>
          <p:spPr bwMode="auto">
            <a:xfrm>
              <a:off x="2458" y="2961"/>
              <a:ext cx="288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41" name="Text Box 23"/>
            <p:cNvSpPr txBox="1">
              <a:spLocks noChangeArrowheads="1"/>
            </p:cNvSpPr>
            <p:nvPr/>
          </p:nvSpPr>
          <p:spPr bwMode="auto">
            <a:xfrm>
              <a:off x="523" y="3105"/>
              <a:ext cx="10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i="1"/>
                <a:t>x       </a:t>
              </a:r>
              <a:r>
                <a:rPr lang="en-US" altLang="en-US"/>
                <a:t>= 1</a:t>
              </a:r>
            </a:p>
          </p:txBody>
        </p:sp>
        <p:sp>
          <p:nvSpPr>
            <p:cNvPr id="5142" name="Text Box 24"/>
            <p:cNvSpPr txBox="1">
              <a:spLocks noChangeArrowheads="1"/>
            </p:cNvSpPr>
            <p:nvPr/>
          </p:nvSpPr>
          <p:spPr bwMode="auto">
            <a:xfrm>
              <a:off x="1791" y="3072"/>
              <a:ext cx="13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i="1"/>
                <a:t>x       </a:t>
              </a:r>
              <a:r>
                <a:rPr lang="en-US" altLang="en-US"/>
                <a:t>= –15 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02777" name="Text Box 25"/>
              <p:cNvSpPr txBox="1">
                <a:spLocks noChangeArrowheads="1"/>
              </p:cNvSpPr>
              <p:nvPr/>
            </p:nvSpPr>
            <p:spPr bwMode="auto">
              <a:xfrm>
                <a:off x="6003925" y="1981201"/>
                <a:ext cx="4648200" cy="7571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0000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349250" indent="-3492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</a:pPr>
                <a:r>
                  <a:rPr lang="en-US" altLang="en-US" b="1" i="1" dirty="0">
                    <a:solidFill>
                      <a:srgbClr val="3333FF"/>
                    </a:solidFill>
                    <a:latin typeface="Arial" panose="020B0604020202020204" pitchFamily="34" charset="0"/>
                  </a:rPr>
                  <a:t>ISOLATE</a:t>
                </a:r>
                <a:r>
                  <a:rPr lang="en-US" altLang="en-US" i="1" dirty="0">
                    <a:solidFill>
                      <a:srgbClr val="3333FF"/>
                    </a:solidFill>
                    <a:latin typeface="Arial" panose="020B0604020202020204" pitchFamily="34" charset="0"/>
                  </a:rPr>
                  <a:t> the absolute value expression.  This is 3 </a:t>
                </a:r>
                <a14:m>
                  <m:oMath xmlns:m="http://schemas.openxmlformats.org/officeDocument/2006/math">
                    <m:r>
                      <a:rPr lang="en-US" altLang="en-US" i="1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en-US" b="0" i="1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altLang="en-US" b="0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/>
                    </m:d>
                  </m:oMath>
                </a14:m>
                <a:endParaRPr lang="en-US" altLang="en-US" i="1" dirty="0">
                  <a:solidFill>
                    <a:srgbClr val="3333FF"/>
                  </a:solidFill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02777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03925" y="1981201"/>
                <a:ext cx="4648200" cy="757130"/>
              </a:xfrm>
              <a:prstGeom prst="rect">
                <a:avLst/>
              </a:prstGeom>
              <a:blipFill>
                <a:blip r:embed="rId3"/>
                <a:stretch>
                  <a:fillRect l="-1907" t="-11667" b="-16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6003926" y="3975100"/>
            <a:ext cx="4359275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9250" indent="-3492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i="1" dirty="0">
                <a:solidFill>
                  <a:srgbClr val="3333FF"/>
                </a:solidFill>
                <a:latin typeface="Arial" panose="020B0604020202020204" pitchFamily="34" charset="0"/>
              </a:rPr>
              <a:t>Rewrite the equations as two cases..</a:t>
            </a:r>
          </a:p>
        </p:txBody>
      </p:sp>
      <p:sp>
        <p:nvSpPr>
          <p:cNvPr id="5131" name="Text Box 30"/>
          <p:cNvSpPr txBox="1">
            <a:spLocks noChangeArrowheads="1"/>
          </p:cNvSpPr>
          <p:nvPr/>
        </p:nvSpPr>
        <p:spPr bwMode="auto">
          <a:xfrm>
            <a:off x="2222500" y="1371600"/>
            <a:ext cx="3500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/>
              <a:t>Solve the equation.</a:t>
            </a:r>
          </a:p>
        </p:txBody>
      </p:sp>
    </p:spTree>
    <p:extLst>
      <p:ext uri="{BB962C8B-B14F-4D97-AF65-F5344CB8AC3E}">
        <p14:creationId xmlns:p14="http://schemas.microsoft.com/office/powerpoint/2010/main" val="218897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2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2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2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2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2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2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27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62" grpId="0"/>
      <p:bldP spid="202777" grpId="0"/>
      <p:bldP spid="2027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524000" y="533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dirty="0">
                <a:solidFill>
                  <a:srgbClr val="006699"/>
                </a:solidFill>
                <a:latin typeface="Arial Black" panose="020B0A04020102020204" pitchFamily="34" charset="0"/>
              </a:rPr>
              <a:t>Lesson practice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905000" y="986599"/>
            <a:ext cx="8458200" cy="2259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4572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200" b="1" dirty="0"/>
              <a:t>Solve each equation.</a:t>
            </a:r>
            <a:endParaRPr lang="en-US" altLang="en-US" sz="2000" dirty="0"/>
          </a:p>
          <a:p>
            <a:pPr>
              <a:lnSpc>
                <a:spcPct val="120000"/>
              </a:lnSpc>
            </a:pPr>
            <a:r>
              <a:rPr lang="en-US" altLang="en-US" dirty="0"/>
              <a:t>		</a:t>
            </a:r>
          </a:p>
          <a:p>
            <a:pPr marL="457200" indent="-457200">
              <a:lnSpc>
                <a:spcPct val="125000"/>
              </a:lnSpc>
              <a:buAutoNum type="arabicPeriod"/>
            </a:pPr>
            <a:r>
              <a:rPr lang="en-US" altLang="en-US" dirty="0"/>
              <a:t>|</a:t>
            </a:r>
            <a:r>
              <a:rPr lang="en-US" altLang="en-US" i="1" dirty="0"/>
              <a:t>x</a:t>
            </a:r>
            <a:r>
              <a:rPr lang="en-US" altLang="en-US" dirty="0"/>
              <a:t> + 1|– 9 = –9  </a:t>
            </a:r>
            <a:r>
              <a:rPr lang="en-US" altLang="en-US" b="1" dirty="0"/>
              <a:t>	</a:t>
            </a:r>
          </a:p>
          <a:p>
            <a:pPr marL="457200" indent="-457200">
              <a:lnSpc>
                <a:spcPct val="125000"/>
              </a:lnSpc>
              <a:buAutoNum type="arabicPeriod"/>
            </a:pPr>
            <a:r>
              <a:rPr lang="en-US" altLang="en-US" dirty="0"/>
              <a:t>|5 + </a:t>
            </a:r>
            <a:r>
              <a:rPr lang="en-US" altLang="en-US" i="1" dirty="0"/>
              <a:t>x</a:t>
            </a:r>
            <a:r>
              <a:rPr lang="en-US" altLang="en-US" dirty="0"/>
              <a:t>| – 3 = –2 </a:t>
            </a:r>
            <a:endParaRPr lang="en-US" altLang="en-US" b="1" dirty="0"/>
          </a:p>
          <a:p>
            <a:pPr>
              <a:lnSpc>
                <a:spcPct val="125000"/>
              </a:lnSpc>
            </a:pPr>
            <a:r>
              <a:rPr lang="en-US" altLang="en-US" dirty="0"/>
              <a:t>3</a:t>
            </a:r>
            <a:r>
              <a:rPr lang="en-US" altLang="en-US" b="1" dirty="0"/>
              <a:t>. </a:t>
            </a:r>
            <a:r>
              <a:rPr lang="en-US" altLang="en-US" dirty="0"/>
              <a:t>7 + |</a:t>
            </a:r>
            <a:r>
              <a:rPr lang="en-US" altLang="en-US" i="1" dirty="0"/>
              <a:t>x</a:t>
            </a:r>
            <a:r>
              <a:rPr lang="en-US" altLang="en-US" dirty="0"/>
              <a:t> – 8| = 6 </a:t>
            </a:r>
          </a:p>
        </p:txBody>
      </p:sp>
      <p:sp>
        <p:nvSpPr>
          <p:cNvPr id="230414" name="Text Box 14"/>
          <p:cNvSpPr txBox="1">
            <a:spLocks noChangeArrowheads="1"/>
          </p:cNvSpPr>
          <p:nvPr/>
        </p:nvSpPr>
        <p:spPr bwMode="auto">
          <a:xfrm>
            <a:off x="6096000" y="1848264"/>
            <a:ext cx="57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–1</a:t>
            </a:r>
          </a:p>
        </p:txBody>
      </p:sp>
      <p:sp>
        <p:nvSpPr>
          <p:cNvPr id="230415" name="Text Box 15"/>
          <p:cNvSpPr txBox="1">
            <a:spLocks noChangeArrowheads="1"/>
          </p:cNvSpPr>
          <p:nvPr/>
        </p:nvSpPr>
        <p:spPr bwMode="auto">
          <a:xfrm>
            <a:off x="6053137" y="2303463"/>
            <a:ext cx="1177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–6, –4</a:t>
            </a:r>
          </a:p>
        </p:txBody>
      </p:sp>
      <p:sp>
        <p:nvSpPr>
          <p:cNvPr id="230416" name="Text Box 16"/>
          <p:cNvSpPr txBox="1">
            <a:spLocks noChangeArrowheads="1"/>
          </p:cNvSpPr>
          <p:nvPr/>
        </p:nvSpPr>
        <p:spPr bwMode="auto">
          <a:xfrm>
            <a:off x="6467475" y="2644016"/>
            <a:ext cx="400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>
                <a:solidFill>
                  <a:srgbClr val="FF0000"/>
                </a:solidFill>
              </a:rPr>
              <a:t>ø</a:t>
            </a:r>
          </a:p>
        </p:txBody>
      </p:sp>
    </p:spTree>
    <p:extLst>
      <p:ext uri="{BB962C8B-B14F-4D97-AF65-F5344CB8AC3E}">
        <p14:creationId xmlns:p14="http://schemas.microsoft.com/office/powerpoint/2010/main" val="20197221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0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0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0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14" grpId="0"/>
      <p:bldP spid="230415" grpId="0"/>
      <p:bldP spid="230416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{F9D04790-4202-E940-BB00-7C1EEAA36157}tf10001069</Template>
  <TotalTime>84</TotalTime>
  <Words>485</Words>
  <Application>Microsoft Macintosh PowerPoint</Application>
  <PresentationFormat>Widescreen</PresentationFormat>
  <Paragraphs>103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Arial Black</vt:lpstr>
      <vt:lpstr>Calibri</vt:lpstr>
      <vt:lpstr>Cambria Math</vt:lpstr>
      <vt:lpstr>Century Gothic</vt:lpstr>
      <vt:lpstr>Times New Roman</vt:lpstr>
      <vt:lpstr>Verdana</vt:lpstr>
      <vt:lpstr>Wingdings 3</vt:lpstr>
      <vt:lpstr>Wisp</vt:lpstr>
      <vt:lpstr>Solving Equations </vt:lpstr>
      <vt:lpstr>PowerPoint Presentation</vt:lpstr>
      <vt:lpstr>PowerPoint Presentation</vt:lpstr>
      <vt:lpstr>PowerPoint Presentation</vt:lpstr>
      <vt:lpstr>PowerPoint Presentation</vt:lpstr>
      <vt:lpstr>Day 2</vt:lpstr>
      <vt:lpstr>PowerPoint Presentation</vt:lpstr>
      <vt:lpstr>PowerPoint Presentation</vt:lpstr>
      <vt:lpstr>PowerPoint Presentation</vt:lpstr>
    </vt:vector>
  </TitlesOfParts>
  <Company>NUSD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Equations</dc:title>
  <dc:creator>ALISON DOOLIN</dc:creator>
  <cp:lastModifiedBy>ALISON DOOLIN</cp:lastModifiedBy>
  <cp:revision>5</cp:revision>
  <dcterms:created xsi:type="dcterms:W3CDTF">2021-01-14T15:57:59Z</dcterms:created>
  <dcterms:modified xsi:type="dcterms:W3CDTF">2023-09-20T16:07:35Z</dcterms:modified>
</cp:coreProperties>
</file>