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61" r:id="rId4"/>
    <p:sldId id="265" r:id="rId5"/>
    <p:sldId id="266" r:id="rId6"/>
    <p:sldId id="267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Compound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66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2057401" y="2895601"/>
            <a:ext cx="64573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  <a:cs typeface="Arial" panose="020B0604020202020204" pitchFamily="34" charset="0"/>
              </a:rPr>
              <a:t>The compound inequality </a:t>
            </a:r>
            <a:r>
              <a:rPr lang="en-US" altLang="en-US" sz="2400" dirty="0" smtClean="0">
                <a:latin typeface="Verdana" panose="020B0604030504040204" pitchFamily="34" charset="0"/>
                <a:cs typeface="Arial" panose="020B0604020202020204" pitchFamily="34" charset="0"/>
              </a:rPr>
              <a:t>is –</a:t>
            </a:r>
            <a:r>
              <a:rPr lang="en-US" altLang="en-US" sz="2400" dirty="0">
                <a:latin typeface="Verdana" panose="020B0604030504040204" pitchFamily="34" charset="0"/>
                <a:cs typeface="Arial" panose="020B0604020202020204" pitchFamily="34" charset="0"/>
              </a:rPr>
              <a:t>9 &lt;</a:t>
            </a:r>
            <a:r>
              <a:rPr lang="en-US" altLang="en-US" sz="2400" i="1" dirty="0">
                <a:latin typeface="Verdana" panose="020B0604030504040204" pitchFamily="34" charset="0"/>
                <a:cs typeface="Arial" panose="020B0604020202020204" pitchFamily="34" charset="0"/>
              </a:rPr>
              <a:t> x </a:t>
            </a:r>
            <a:r>
              <a:rPr lang="en-US" altLang="en-US" sz="2400" dirty="0">
                <a:latin typeface="Verdana" panose="020B0604030504040204" pitchFamily="34" charset="0"/>
                <a:cs typeface="Arial" panose="020B0604020202020204" pitchFamily="34" charset="0"/>
              </a:rPr>
              <a:t>&lt; –</a:t>
            </a:r>
            <a:r>
              <a:rPr lang="en-US" altLang="en-US" sz="2400" dirty="0" smtClean="0">
                <a:latin typeface="Verdana" panose="020B0604030504040204" pitchFamily="34" charset="0"/>
                <a:cs typeface="Arial" panose="020B0604020202020204" pitchFamily="34" charset="0"/>
              </a:rPr>
              <a:t>2</a:t>
            </a:r>
            <a:endParaRPr lang="en-US" altLang="en-US" sz="2400" i="1" dirty="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741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1676401"/>
            <a:ext cx="42957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10"/>
          <p:cNvSpPr txBox="1">
            <a:spLocks noChangeArrowheads="1"/>
          </p:cNvSpPr>
          <p:nvPr/>
        </p:nvSpPr>
        <p:spPr bwMode="auto">
          <a:xfrm>
            <a:off x="1752600" y="1219201"/>
            <a:ext cx="91440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300" b="1">
                <a:latin typeface="Verdana" panose="020B0604030504040204" pitchFamily="34" charset="0"/>
                <a:cs typeface="Arial" panose="020B0604020202020204" pitchFamily="34" charset="0"/>
              </a:rPr>
              <a:t>Write the compound inequality shown by the graph.</a:t>
            </a:r>
          </a:p>
        </p:txBody>
      </p:sp>
    </p:spTree>
    <p:extLst>
      <p:ext uri="{BB962C8B-B14F-4D97-AF65-F5344CB8AC3E}">
        <p14:creationId xmlns:p14="http://schemas.microsoft.com/office/powerpoint/2010/main" val="408303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7"/>
          <p:cNvSpPr txBox="1">
            <a:spLocks noChangeArrowheads="1"/>
          </p:cNvSpPr>
          <p:nvPr/>
        </p:nvSpPr>
        <p:spPr bwMode="auto">
          <a:xfrm>
            <a:off x="2438400" y="2057400"/>
            <a:ext cx="7467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Verdana" panose="020B0604030504040204" pitchFamily="34" charset="0"/>
                <a:cs typeface="Arial" panose="020B0604020202020204" pitchFamily="34" charset="0"/>
              </a:rPr>
              <a:t>compound inequality</a:t>
            </a:r>
            <a:r>
              <a:rPr lang="en-US" altLang="en-US" sz="2400" b="1">
                <a:latin typeface="Verdana" panose="020B0604030504040204" pitchFamily="34" charset="0"/>
                <a:cs typeface="Arial" panose="020B0604020202020204" pitchFamily="34" charset="0"/>
              </a:rPr>
              <a:t>:  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When two simple inequalities are combined into one statement by the words AND or OR.</a:t>
            </a:r>
          </a:p>
        </p:txBody>
      </p:sp>
    </p:spTree>
    <p:extLst>
      <p:ext uri="{BB962C8B-B14F-4D97-AF65-F5344CB8AC3E}">
        <p14:creationId xmlns:p14="http://schemas.microsoft.com/office/powerpoint/2010/main" val="42671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7"/>
          <p:cNvSpPr txBox="1">
            <a:spLocks noChangeArrowheads="1"/>
          </p:cNvSpPr>
          <p:nvPr/>
        </p:nvSpPr>
        <p:spPr bwMode="auto">
          <a:xfrm>
            <a:off x="1981201" y="1295401"/>
            <a:ext cx="7788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  <a:cs typeface="Arial" panose="020B0604020202020204" pitchFamily="34" charset="0"/>
              </a:rPr>
              <a:t>Solve the compound inequality and graph the solutions.</a:t>
            </a:r>
          </a:p>
        </p:txBody>
      </p:sp>
      <p:sp>
        <p:nvSpPr>
          <p:cNvPr id="6147" name="Text Box 48"/>
          <p:cNvSpPr txBox="1">
            <a:spLocks noChangeArrowheads="1"/>
          </p:cNvSpPr>
          <p:nvPr/>
        </p:nvSpPr>
        <p:spPr bwMode="auto">
          <a:xfrm>
            <a:off x="2498726" y="2057400"/>
            <a:ext cx="294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  <a:cs typeface="Arial" panose="020B0604020202020204" pitchFamily="34" charset="0"/>
              </a:rPr>
              <a:t>–5 &lt; </a:t>
            </a:r>
            <a:r>
              <a:rPr lang="en-US" altLang="en-US" sz="2400" b="1" i="1">
                <a:latin typeface="Verdana" panose="020B0604030504040204" pitchFamily="34" charset="0"/>
                <a:cs typeface="Arial" panose="020B0604020202020204" pitchFamily="34" charset="0"/>
              </a:rPr>
              <a:t>x + </a:t>
            </a:r>
            <a:r>
              <a:rPr lang="en-US" altLang="en-US" sz="2400" b="1">
                <a:latin typeface="Verdana" panose="020B0604030504040204" pitchFamily="34" charset="0"/>
                <a:cs typeface="Arial" panose="020B0604020202020204" pitchFamily="34" charset="0"/>
              </a:rPr>
              <a:t>1 &lt; 2 </a:t>
            </a:r>
          </a:p>
        </p:txBody>
      </p:sp>
      <p:sp>
        <p:nvSpPr>
          <p:cNvPr id="71789" name="Line 109"/>
          <p:cNvSpPr>
            <a:spLocks noChangeShapeType="1"/>
          </p:cNvSpPr>
          <p:nvPr/>
        </p:nvSpPr>
        <p:spPr bwMode="auto">
          <a:xfrm>
            <a:off x="3008313" y="4070350"/>
            <a:ext cx="0" cy="16764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90" name="Line 110"/>
          <p:cNvSpPr>
            <a:spLocks noChangeShapeType="1"/>
          </p:cNvSpPr>
          <p:nvPr/>
        </p:nvSpPr>
        <p:spPr bwMode="auto">
          <a:xfrm>
            <a:off x="4337050" y="4070350"/>
            <a:ext cx="0" cy="16764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1828800" y="4159250"/>
            <a:ext cx="4457700" cy="1784350"/>
            <a:chOff x="216" y="2956"/>
            <a:chExt cx="2808" cy="1124"/>
          </a:xfrm>
        </p:grpSpPr>
        <p:sp>
          <p:nvSpPr>
            <p:cNvPr id="6177" name="Line 56"/>
            <p:cNvSpPr>
              <a:spLocks noChangeShapeType="1"/>
            </p:cNvSpPr>
            <p:nvPr/>
          </p:nvSpPr>
          <p:spPr bwMode="auto">
            <a:xfrm>
              <a:off x="384" y="3004"/>
              <a:ext cx="26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78" name="Line 57"/>
            <p:cNvSpPr>
              <a:spLocks noChangeShapeType="1"/>
            </p:cNvSpPr>
            <p:nvPr/>
          </p:nvSpPr>
          <p:spPr bwMode="auto">
            <a:xfrm>
              <a:off x="480" y="295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79" name="Line 58"/>
            <p:cNvSpPr>
              <a:spLocks noChangeShapeType="1"/>
            </p:cNvSpPr>
            <p:nvPr/>
          </p:nvSpPr>
          <p:spPr bwMode="auto">
            <a:xfrm>
              <a:off x="720" y="295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80" name="Line 59"/>
            <p:cNvSpPr>
              <a:spLocks noChangeShapeType="1"/>
            </p:cNvSpPr>
            <p:nvPr/>
          </p:nvSpPr>
          <p:spPr bwMode="auto">
            <a:xfrm>
              <a:off x="960" y="295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81" name="Line 60"/>
            <p:cNvSpPr>
              <a:spLocks noChangeShapeType="1"/>
            </p:cNvSpPr>
            <p:nvPr/>
          </p:nvSpPr>
          <p:spPr bwMode="auto">
            <a:xfrm>
              <a:off x="1200" y="295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82" name="Line 61"/>
            <p:cNvSpPr>
              <a:spLocks noChangeShapeType="1"/>
            </p:cNvSpPr>
            <p:nvPr/>
          </p:nvSpPr>
          <p:spPr bwMode="auto">
            <a:xfrm>
              <a:off x="1440" y="295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83" name="Line 62"/>
            <p:cNvSpPr>
              <a:spLocks noChangeShapeType="1"/>
            </p:cNvSpPr>
            <p:nvPr/>
          </p:nvSpPr>
          <p:spPr bwMode="auto">
            <a:xfrm>
              <a:off x="1680" y="295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84" name="Line 63"/>
            <p:cNvSpPr>
              <a:spLocks noChangeShapeType="1"/>
            </p:cNvSpPr>
            <p:nvPr/>
          </p:nvSpPr>
          <p:spPr bwMode="auto">
            <a:xfrm>
              <a:off x="1920" y="295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85" name="Line 64"/>
            <p:cNvSpPr>
              <a:spLocks noChangeShapeType="1"/>
            </p:cNvSpPr>
            <p:nvPr/>
          </p:nvSpPr>
          <p:spPr bwMode="auto">
            <a:xfrm>
              <a:off x="2160" y="295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86" name="Line 65"/>
            <p:cNvSpPr>
              <a:spLocks noChangeShapeType="1"/>
            </p:cNvSpPr>
            <p:nvPr/>
          </p:nvSpPr>
          <p:spPr bwMode="auto">
            <a:xfrm>
              <a:off x="2400" y="295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87" name="Line 66"/>
            <p:cNvSpPr>
              <a:spLocks noChangeShapeType="1"/>
            </p:cNvSpPr>
            <p:nvPr/>
          </p:nvSpPr>
          <p:spPr bwMode="auto">
            <a:xfrm>
              <a:off x="2640" y="295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88" name="Line 67"/>
            <p:cNvSpPr>
              <a:spLocks noChangeShapeType="1"/>
            </p:cNvSpPr>
            <p:nvPr/>
          </p:nvSpPr>
          <p:spPr bwMode="auto">
            <a:xfrm>
              <a:off x="2880" y="295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89" name="Line 68"/>
            <p:cNvSpPr>
              <a:spLocks noChangeShapeType="1"/>
            </p:cNvSpPr>
            <p:nvPr/>
          </p:nvSpPr>
          <p:spPr bwMode="auto">
            <a:xfrm>
              <a:off x="384" y="3406"/>
              <a:ext cx="26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90" name="Line 69"/>
            <p:cNvSpPr>
              <a:spLocks noChangeShapeType="1"/>
            </p:cNvSpPr>
            <p:nvPr/>
          </p:nvSpPr>
          <p:spPr bwMode="auto">
            <a:xfrm>
              <a:off x="480" y="335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91" name="Line 70"/>
            <p:cNvSpPr>
              <a:spLocks noChangeShapeType="1"/>
            </p:cNvSpPr>
            <p:nvPr/>
          </p:nvSpPr>
          <p:spPr bwMode="auto">
            <a:xfrm>
              <a:off x="720" y="335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92" name="Line 71"/>
            <p:cNvSpPr>
              <a:spLocks noChangeShapeType="1"/>
            </p:cNvSpPr>
            <p:nvPr/>
          </p:nvSpPr>
          <p:spPr bwMode="auto">
            <a:xfrm>
              <a:off x="960" y="335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93" name="Line 72"/>
            <p:cNvSpPr>
              <a:spLocks noChangeShapeType="1"/>
            </p:cNvSpPr>
            <p:nvPr/>
          </p:nvSpPr>
          <p:spPr bwMode="auto">
            <a:xfrm>
              <a:off x="1200" y="335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94" name="Line 73"/>
            <p:cNvSpPr>
              <a:spLocks noChangeShapeType="1"/>
            </p:cNvSpPr>
            <p:nvPr/>
          </p:nvSpPr>
          <p:spPr bwMode="auto">
            <a:xfrm>
              <a:off x="1440" y="335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95" name="Line 74"/>
            <p:cNvSpPr>
              <a:spLocks noChangeShapeType="1"/>
            </p:cNvSpPr>
            <p:nvPr/>
          </p:nvSpPr>
          <p:spPr bwMode="auto">
            <a:xfrm>
              <a:off x="1680" y="335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96" name="Line 75"/>
            <p:cNvSpPr>
              <a:spLocks noChangeShapeType="1"/>
            </p:cNvSpPr>
            <p:nvPr/>
          </p:nvSpPr>
          <p:spPr bwMode="auto">
            <a:xfrm>
              <a:off x="1920" y="335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97" name="Line 76"/>
            <p:cNvSpPr>
              <a:spLocks noChangeShapeType="1"/>
            </p:cNvSpPr>
            <p:nvPr/>
          </p:nvSpPr>
          <p:spPr bwMode="auto">
            <a:xfrm>
              <a:off x="2160" y="335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98" name="Line 77"/>
            <p:cNvSpPr>
              <a:spLocks noChangeShapeType="1"/>
            </p:cNvSpPr>
            <p:nvPr/>
          </p:nvSpPr>
          <p:spPr bwMode="auto">
            <a:xfrm>
              <a:off x="2400" y="335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99" name="Line 78"/>
            <p:cNvSpPr>
              <a:spLocks noChangeShapeType="1"/>
            </p:cNvSpPr>
            <p:nvPr/>
          </p:nvSpPr>
          <p:spPr bwMode="auto">
            <a:xfrm>
              <a:off x="2640" y="335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00" name="Line 79"/>
            <p:cNvSpPr>
              <a:spLocks noChangeShapeType="1"/>
            </p:cNvSpPr>
            <p:nvPr/>
          </p:nvSpPr>
          <p:spPr bwMode="auto">
            <a:xfrm>
              <a:off x="2880" y="335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01" name="Line 80"/>
            <p:cNvSpPr>
              <a:spLocks noChangeShapeType="1"/>
            </p:cNvSpPr>
            <p:nvPr/>
          </p:nvSpPr>
          <p:spPr bwMode="auto">
            <a:xfrm>
              <a:off x="384" y="3868"/>
              <a:ext cx="26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02" name="Line 81"/>
            <p:cNvSpPr>
              <a:spLocks noChangeShapeType="1"/>
            </p:cNvSpPr>
            <p:nvPr/>
          </p:nvSpPr>
          <p:spPr bwMode="auto">
            <a:xfrm>
              <a:off x="480" y="382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03" name="Line 82"/>
            <p:cNvSpPr>
              <a:spLocks noChangeShapeType="1"/>
            </p:cNvSpPr>
            <p:nvPr/>
          </p:nvSpPr>
          <p:spPr bwMode="auto">
            <a:xfrm>
              <a:off x="720" y="382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04" name="Line 83"/>
            <p:cNvSpPr>
              <a:spLocks noChangeShapeType="1"/>
            </p:cNvSpPr>
            <p:nvPr/>
          </p:nvSpPr>
          <p:spPr bwMode="auto">
            <a:xfrm>
              <a:off x="960" y="382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05" name="Line 84"/>
            <p:cNvSpPr>
              <a:spLocks noChangeShapeType="1"/>
            </p:cNvSpPr>
            <p:nvPr/>
          </p:nvSpPr>
          <p:spPr bwMode="auto">
            <a:xfrm>
              <a:off x="1200" y="382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06" name="Line 85"/>
            <p:cNvSpPr>
              <a:spLocks noChangeShapeType="1"/>
            </p:cNvSpPr>
            <p:nvPr/>
          </p:nvSpPr>
          <p:spPr bwMode="auto">
            <a:xfrm>
              <a:off x="1440" y="382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07" name="Line 86"/>
            <p:cNvSpPr>
              <a:spLocks noChangeShapeType="1"/>
            </p:cNvSpPr>
            <p:nvPr/>
          </p:nvSpPr>
          <p:spPr bwMode="auto">
            <a:xfrm>
              <a:off x="1680" y="382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08" name="Line 87"/>
            <p:cNvSpPr>
              <a:spLocks noChangeShapeType="1"/>
            </p:cNvSpPr>
            <p:nvPr/>
          </p:nvSpPr>
          <p:spPr bwMode="auto">
            <a:xfrm>
              <a:off x="1920" y="382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09" name="Line 88"/>
            <p:cNvSpPr>
              <a:spLocks noChangeShapeType="1"/>
            </p:cNvSpPr>
            <p:nvPr/>
          </p:nvSpPr>
          <p:spPr bwMode="auto">
            <a:xfrm>
              <a:off x="2160" y="382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10" name="Line 89"/>
            <p:cNvSpPr>
              <a:spLocks noChangeShapeType="1"/>
            </p:cNvSpPr>
            <p:nvPr/>
          </p:nvSpPr>
          <p:spPr bwMode="auto">
            <a:xfrm>
              <a:off x="2400" y="382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11" name="Line 90"/>
            <p:cNvSpPr>
              <a:spLocks noChangeShapeType="1"/>
            </p:cNvSpPr>
            <p:nvPr/>
          </p:nvSpPr>
          <p:spPr bwMode="auto">
            <a:xfrm>
              <a:off x="2640" y="382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12" name="Line 91"/>
            <p:cNvSpPr>
              <a:spLocks noChangeShapeType="1"/>
            </p:cNvSpPr>
            <p:nvPr/>
          </p:nvSpPr>
          <p:spPr bwMode="auto">
            <a:xfrm>
              <a:off x="2880" y="382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13" name="Text Box 92"/>
            <p:cNvSpPr txBox="1">
              <a:spLocks noChangeArrowheads="1"/>
            </p:cNvSpPr>
            <p:nvPr/>
          </p:nvSpPr>
          <p:spPr bwMode="auto">
            <a:xfrm>
              <a:off x="216" y="3868"/>
              <a:ext cx="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  <a:cs typeface="Arial" panose="020B0604020202020204" pitchFamily="34" charset="0"/>
                </a:rPr>
                <a:t>–10</a:t>
              </a:r>
            </a:p>
          </p:txBody>
        </p:sp>
        <p:sp>
          <p:nvSpPr>
            <p:cNvPr id="6214" name="Text Box 93"/>
            <p:cNvSpPr txBox="1">
              <a:spLocks noChangeArrowheads="1"/>
            </p:cNvSpPr>
            <p:nvPr/>
          </p:nvSpPr>
          <p:spPr bwMode="auto">
            <a:xfrm>
              <a:off x="544" y="3864"/>
              <a:ext cx="3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  <a:cs typeface="Arial" panose="020B0604020202020204" pitchFamily="34" charset="0"/>
                </a:rPr>
                <a:t>–8</a:t>
              </a:r>
            </a:p>
          </p:txBody>
        </p:sp>
        <p:sp>
          <p:nvSpPr>
            <p:cNvPr id="6215" name="Text Box 94"/>
            <p:cNvSpPr txBox="1">
              <a:spLocks noChangeArrowheads="1"/>
            </p:cNvSpPr>
            <p:nvPr/>
          </p:nvSpPr>
          <p:spPr bwMode="auto">
            <a:xfrm>
              <a:off x="784" y="386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  <a:cs typeface="Arial" panose="020B0604020202020204" pitchFamily="34" charset="0"/>
                </a:rPr>
                <a:t>–6</a:t>
              </a:r>
            </a:p>
          </p:txBody>
        </p:sp>
        <p:sp>
          <p:nvSpPr>
            <p:cNvPr id="6216" name="Text Box 95"/>
            <p:cNvSpPr txBox="1">
              <a:spLocks noChangeArrowheads="1"/>
            </p:cNvSpPr>
            <p:nvPr/>
          </p:nvSpPr>
          <p:spPr bwMode="auto">
            <a:xfrm>
              <a:off x="1008" y="386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  <a:cs typeface="Arial" panose="020B0604020202020204" pitchFamily="34" charset="0"/>
                </a:rPr>
                <a:t>–4</a:t>
              </a:r>
            </a:p>
          </p:txBody>
        </p:sp>
        <p:sp>
          <p:nvSpPr>
            <p:cNvPr id="6217" name="Text Box 96"/>
            <p:cNvSpPr txBox="1">
              <a:spLocks noChangeArrowheads="1"/>
            </p:cNvSpPr>
            <p:nvPr/>
          </p:nvSpPr>
          <p:spPr bwMode="auto">
            <a:xfrm>
              <a:off x="1264" y="3864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  <a:cs typeface="Arial" panose="020B0604020202020204" pitchFamily="34" charset="0"/>
                </a:rPr>
                <a:t>–2</a:t>
              </a:r>
            </a:p>
          </p:txBody>
        </p:sp>
        <p:sp>
          <p:nvSpPr>
            <p:cNvPr id="6218" name="Text Box 97"/>
            <p:cNvSpPr txBox="1">
              <a:spLocks noChangeArrowheads="1"/>
            </p:cNvSpPr>
            <p:nvPr/>
          </p:nvSpPr>
          <p:spPr bwMode="auto">
            <a:xfrm>
              <a:off x="1576" y="3868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6219" name="Text Box 98"/>
            <p:cNvSpPr txBox="1">
              <a:spLocks noChangeArrowheads="1"/>
            </p:cNvSpPr>
            <p:nvPr/>
          </p:nvSpPr>
          <p:spPr bwMode="auto">
            <a:xfrm>
              <a:off x="1824" y="3868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6220" name="Text Box 99"/>
            <p:cNvSpPr txBox="1">
              <a:spLocks noChangeArrowheads="1"/>
            </p:cNvSpPr>
            <p:nvPr/>
          </p:nvSpPr>
          <p:spPr bwMode="auto">
            <a:xfrm>
              <a:off x="2056" y="3868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6221" name="Text Box 100"/>
            <p:cNvSpPr txBox="1">
              <a:spLocks noChangeArrowheads="1"/>
            </p:cNvSpPr>
            <p:nvPr/>
          </p:nvSpPr>
          <p:spPr bwMode="auto">
            <a:xfrm>
              <a:off x="2310" y="3868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6222" name="Text Box 101"/>
            <p:cNvSpPr txBox="1">
              <a:spLocks noChangeArrowheads="1"/>
            </p:cNvSpPr>
            <p:nvPr/>
          </p:nvSpPr>
          <p:spPr bwMode="auto">
            <a:xfrm>
              <a:off x="2544" y="3868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6223" name="Text Box 102"/>
            <p:cNvSpPr txBox="1">
              <a:spLocks noChangeArrowheads="1"/>
            </p:cNvSpPr>
            <p:nvPr/>
          </p:nvSpPr>
          <p:spPr bwMode="auto">
            <a:xfrm>
              <a:off x="2712" y="386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71793" name="Text Box 113"/>
          <p:cNvSpPr txBox="1">
            <a:spLocks noChangeArrowheads="1"/>
          </p:cNvSpPr>
          <p:nvPr/>
        </p:nvSpPr>
        <p:spPr bwMode="auto">
          <a:xfrm>
            <a:off x="6526214" y="4038601"/>
            <a:ext cx="269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1794" name="Text Box 114"/>
          <p:cNvSpPr txBox="1">
            <a:spLocks noChangeArrowheads="1"/>
          </p:cNvSpPr>
          <p:nvPr/>
        </p:nvSpPr>
        <p:spPr bwMode="auto">
          <a:xfrm flipH="1">
            <a:off x="6821488" y="4495801"/>
            <a:ext cx="1331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1796" name="Text Box 116"/>
          <p:cNvSpPr txBox="1">
            <a:spLocks noChangeArrowheads="1"/>
          </p:cNvSpPr>
          <p:nvPr/>
        </p:nvSpPr>
        <p:spPr bwMode="auto">
          <a:xfrm>
            <a:off x="6553200" y="2057401"/>
            <a:ext cx="411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1797" name="Text Box 117"/>
          <p:cNvSpPr txBox="1">
            <a:spLocks noChangeArrowheads="1"/>
          </p:cNvSpPr>
          <p:nvPr/>
        </p:nvSpPr>
        <p:spPr bwMode="auto">
          <a:xfrm>
            <a:off x="6537326" y="4876801"/>
            <a:ext cx="420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3" name="Group 128"/>
          <p:cNvGrpSpPr>
            <a:grpSpLocks/>
          </p:cNvGrpSpPr>
          <p:nvPr/>
        </p:nvGrpSpPr>
        <p:grpSpPr bwMode="auto">
          <a:xfrm>
            <a:off x="1866900" y="2551114"/>
            <a:ext cx="4724400" cy="801687"/>
            <a:chOff x="240" y="1943"/>
            <a:chExt cx="2976" cy="505"/>
          </a:xfrm>
        </p:grpSpPr>
        <p:sp>
          <p:nvSpPr>
            <p:cNvPr id="6168" name="Text Box 49"/>
            <p:cNvSpPr txBox="1">
              <a:spLocks noChangeArrowheads="1"/>
            </p:cNvSpPr>
            <p:nvPr/>
          </p:nvSpPr>
          <p:spPr bwMode="auto">
            <a:xfrm>
              <a:off x="240" y="1943"/>
              <a:ext cx="29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  <a:cs typeface="Arial" panose="020B0604020202020204" pitchFamily="34" charset="0"/>
                </a:rPr>
                <a:t>–5 &lt; </a:t>
              </a:r>
              <a:r>
                <a:rPr lang="en-US" altLang="en-US" sz="2400" i="1">
                  <a:latin typeface="Verdana" panose="020B0604030504040204" pitchFamily="34" charset="0"/>
                  <a:cs typeface="Arial" panose="020B0604020202020204" pitchFamily="34" charset="0"/>
                </a:rPr>
                <a:t>x + </a:t>
              </a:r>
              <a:r>
                <a:rPr lang="en-US" altLang="en-US" sz="2400">
                  <a:latin typeface="Verdana" panose="020B0604030504040204" pitchFamily="34" charset="0"/>
                  <a:cs typeface="Arial" panose="020B0604020202020204" pitchFamily="34" charset="0"/>
                </a:rPr>
                <a:t>1 AND </a:t>
              </a:r>
              <a:r>
                <a:rPr lang="en-US" altLang="en-US" sz="2400" i="1">
                  <a:latin typeface="Verdana" panose="020B0604030504040204" pitchFamily="34" charset="0"/>
                  <a:cs typeface="Arial" panose="020B0604020202020204" pitchFamily="34" charset="0"/>
                </a:rPr>
                <a:t>x +</a:t>
              </a:r>
              <a:r>
                <a:rPr lang="en-US" altLang="en-US" sz="2400">
                  <a:latin typeface="Verdana" panose="020B0604030504040204" pitchFamily="34" charset="0"/>
                  <a:cs typeface="Arial" panose="020B0604020202020204" pitchFamily="34" charset="0"/>
                </a:rPr>
                <a:t> 1</a:t>
              </a:r>
              <a:r>
                <a:rPr lang="en-US" altLang="en-US" sz="2400" i="1">
                  <a:latin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2400">
                  <a:latin typeface="Verdana" panose="020B0604030504040204" pitchFamily="34" charset="0"/>
                  <a:cs typeface="Arial" panose="020B0604020202020204" pitchFamily="34" charset="0"/>
                </a:rPr>
                <a:t>&lt; 2 </a:t>
              </a:r>
            </a:p>
          </p:txBody>
        </p:sp>
        <p:sp>
          <p:nvSpPr>
            <p:cNvPr id="6169" name="Text Box 51"/>
            <p:cNvSpPr txBox="1">
              <a:spLocks noChangeArrowheads="1"/>
            </p:cNvSpPr>
            <p:nvPr/>
          </p:nvSpPr>
          <p:spPr bwMode="auto">
            <a:xfrm>
              <a:off x="256" y="2160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330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–1</a:t>
              </a:r>
            </a:p>
          </p:txBody>
        </p:sp>
        <p:sp>
          <p:nvSpPr>
            <p:cNvPr id="6170" name="Line 52"/>
            <p:cNvSpPr>
              <a:spLocks noChangeShapeType="1"/>
            </p:cNvSpPr>
            <p:nvPr/>
          </p:nvSpPr>
          <p:spPr bwMode="auto">
            <a:xfrm>
              <a:off x="336" y="2436"/>
              <a:ext cx="28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71" name="Line 54"/>
            <p:cNvSpPr>
              <a:spLocks noChangeShapeType="1"/>
            </p:cNvSpPr>
            <p:nvPr/>
          </p:nvSpPr>
          <p:spPr bwMode="auto">
            <a:xfrm>
              <a:off x="2256" y="2436"/>
              <a:ext cx="28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72" name="Line 121"/>
            <p:cNvSpPr>
              <a:spLocks noChangeShapeType="1"/>
            </p:cNvSpPr>
            <p:nvPr/>
          </p:nvSpPr>
          <p:spPr bwMode="auto">
            <a:xfrm>
              <a:off x="1104" y="2445"/>
              <a:ext cx="28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73" name="Line 122"/>
            <p:cNvSpPr>
              <a:spLocks noChangeShapeType="1"/>
            </p:cNvSpPr>
            <p:nvPr/>
          </p:nvSpPr>
          <p:spPr bwMode="auto">
            <a:xfrm>
              <a:off x="2648" y="2437"/>
              <a:ext cx="28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74" name="Text Box 123"/>
            <p:cNvSpPr txBox="1">
              <a:spLocks noChangeArrowheads="1"/>
            </p:cNvSpPr>
            <p:nvPr/>
          </p:nvSpPr>
          <p:spPr bwMode="auto">
            <a:xfrm>
              <a:off x="1080" y="2160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330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–1</a:t>
              </a:r>
            </a:p>
          </p:txBody>
        </p:sp>
        <p:sp>
          <p:nvSpPr>
            <p:cNvPr id="6175" name="Text Box 124"/>
            <p:cNvSpPr txBox="1">
              <a:spLocks noChangeArrowheads="1"/>
            </p:cNvSpPr>
            <p:nvPr/>
          </p:nvSpPr>
          <p:spPr bwMode="auto">
            <a:xfrm>
              <a:off x="2160" y="2160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330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–1</a:t>
              </a:r>
            </a:p>
          </p:txBody>
        </p:sp>
        <p:sp>
          <p:nvSpPr>
            <p:cNvPr id="6176" name="Text Box 125"/>
            <p:cNvSpPr txBox="1">
              <a:spLocks noChangeArrowheads="1"/>
            </p:cNvSpPr>
            <p:nvPr/>
          </p:nvSpPr>
          <p:spPr bwMode="auto">
            <a:xfrm>
              <a:off x="2568" y="2160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330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–1</a:t>
              </a:r>
            </a:p>
          </p:txBody>
        </p:sp>
      </p:grpSp>
      <p:grpSp>
        <p:nvGrpSpPr>
          <p:cNvPr id="4" name="Group 129"/>
          <p:cNvGrpSpPr>
            <a:grpSpLocks/>
          </p:cNvGrpSpPr>
          <p:nvPr/>
        </p:nvGrpSpPr>
        <p:grpSpPr bwMode="auto">
          <a:xfrm>
            <a:off x="1943101" y="3384550"/>
            <a:ext cx="4246563" cy="501650"/>
            <a:chOff x="288" y="2468"/>
            <a:chExt cx="2675" cy="316"/>
          </a:xfrm>
        </p:grpSpPr>
        <p:sp>
          <p:nvSpPr>
            <p:cNvPr id="6165" name="Text Box 55"/>
            <p:cNvSpPr txBox="1">
              <a:spLocks noChangeArrowheads="1"/>
            </p:cNvSpPr>
            <p:nvPr/>
          </p:nvSpPr>
          <p:spPr bwMode="auto">
            <a:xfrm>
              <a:off x="288" y="2496"/>
              <a:ext cx="7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  <a:cs typeface="Arial" panose="020B0604020202020204" pitchFamily="34" charset="0"/>
                </a:rPr>
                <a:t>–6 &lt; </a:t>
              </a:r>
              <a:r>
                <a:rPr lang="en-US" altLang="en-US" sz="2400" i="1">
                  <a:latin typeface="Verdana" panose="020B0604030504040204" pitchFamily="34" charset="0"/>
                  <a:cs typeface="Arial" panose="020B0604020202020204" pitchFamily="34" charset="0"/>
                </a:rPr>
                <a:t>x</a:t>
              </a:r>
              <a:endParaRPr lang="en-US" altLang="en-US" sz="2400"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66" name="Text Box 126"/>
            <p:cNvSpPr txBox="1">
              <a:spLocks noChangeArrowheads="1"/>
            </p:cNvSpPr>
            <p:nvPr/>
          </p:nvSpPr>
          <p:spPr bwMode="auto">
            <a:xfrm>
              <a:off x="1910" y="2468"/>
              <a:ext cx="10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Verdana" panose="020B0604030504040204" pitchFamily="34" charset="0"/>
                </a:rPr>
                <a:t>x</a:t>
              </a:r>
              <a:r>
                <a:rPr lang="en-US" altLang="en-US" sz="2400">
                  <a:latin typeface="Verdana" panose="020B0604030504040204" pitchFamily="34" charset="0"/>
                </a:rPr>
                <a:t>       &lt; 1</a:t>
              </a:r>
            </a:p>
          </p:txBody>
        </p:sp>
        <p:sp>
          <p:nvSpPr>
            <p:cNvPr id="6167" name="Text Box 127"/>
            <p:cNvSpPr txBox="1">
              <a:spLocks noChangeArrowheads="1"/>
            </p:cNvSpPr>
            <p:nvPr/>
          </p:nvSpPr>
          <p:spPr bwMode="auto">
            <a:xfrm>
              <a:off x="1392" y="2496"/>
              <a:ext cx="5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AND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810" name="Text Box 130"/>
              <p:cNvSpPr txBox="1">
                <a:spLocks noChangeArrowheads="1"/>
              </p:cNvSpPr>
              <p:nvPr/>
            </p:nvSpPr>
            <p:spPr bwMode="auto">
              <a:xfrm>
                <a:off x="6583362" y="3391049"/>
                <a:ext cx="4648518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4488" indent="-344488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 i="1" dirty="0" smtClean="0">
                    <a:solidFill>
                      <a:srgbClr val="3333FF"/>
                    </a:solidFill>
                    <a:latin typeface="Arial" panose="020B0604020202020204" pitchFamily="34" charset="0"/>
                  </a:rPr>
                  <a:t> Solution written as an inequality    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altLang="en-US" sz="2400" b="0" i="1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altLang="en-US" sz="2400" b="0" i="1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en-US" sz="2400" b="0" i="1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</m:t>
                    </m:r>
                  </m:oMath>
                </a14:m>
                <a:endParaRPr lang="en-US" altLang="en-US" sz="2400" i="1" dirty="0">
                  <a:solidFill>
                    <a:srgbClr val="3333FF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1810" name="Text 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3362" y="3391049"/>
                <a:ext cx="4648518" cy="830997"/>
              </a:xfrm>
              <a:prstGeom prst="rect">
                <a:avLst/>
              </a:prstGeom>
              <a:blipFill>
                <a:blip r:embed="rId2"/>
                <a:stretch>
                  <a:fillRect l="-262" t="-5109" r="-904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812" name="AutoShape 132"/>
          <p:cNvSpPr>
            <a:spLocks noChangeArrowheads="1"/>
          </p:cNvSpPr>
          <p:nvPr/>
        </p:nvSpPr>
        <p:spPr bwMode="auto">
          <a:xfrm>
            <a:off x="2901335" y="4090146"/>
            <a:ext cx="195879" cy="307974"/>
          </a:xfrm>
          <a:prstGeom prst="flowChartConnector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71813" name="Line 133"/>
          <p:cNvSpPr>
            <a:spLocks noChangeShapeType="1"/>
          </p:cNvSpPr>
          <p:nvPr/>
        </p:nvSpPr>
        <p:spPr bwMode="auto">
          <a:xfrm>
            <a:off x="3086100" y="4238625"/>
            <a:ext cx="3200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814" name="AutoShape 134"/>
          <p:cNvSpPr>
            <a:spLocks noChangeArrowheads="1"/>
          </p:cNvSpPr>
          <p:nvPr/>
        </p:nvSpPr>
        <p:spPr bwMode="auto">
          <a:xfrm>
            <a:off x="4230939" y="4713709"/>
            <a:ext cx="198438" cy="319832"/>
          </a:xfrm>
          <a:prstGeom prst="flowChartConnector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71815" name="Line 135"/>
          <p:cNvSpPr>
            <a:spLocks noChangeShapeType="1"/>
          </p:cNvSpPr>
          <p:nvPr/>
        </p:nvSpPr>
        <p:spPr bwMode="auto">
          <a:xfrm flipH="1">
            <a:off x="2095500" y="4876800"/>
            <a:ext cx="2209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816" name="AutoShape 136"/>
          <p:cNvSpPr>
            <a:spLocks noChangeArrowheads="1"/>
          </p:cNvSpPr>
          <p:nvPr/>
        </p:nvSpPr>
        <p:spPr bwMode="auto">
          <a:xfrm>
            <a:off x="4244975" y="5499308"/>
            <a:ext cx="168275" cy="240457"/>
          </a:xfrm>
          <a:prstGeom prst="flowChartConnector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71817" name="AutoShape 137"/>
          <p:cNvSpPr>
            <a:spLocks noChangeArrowheads="1"/>
          </p:cNvSpPr>
          <p:nvPr/>
        </p:nvSpPr>
        <p:spPr bwMode="auto">
          <a:xfrm>
            <a:off x="2887663" y="5439727"/>
            <a:ext cx="200025" cy="300038"/>
          </a:xfrm>
          <a:prstGeom prst="flowChartConnector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71818" name="Line 138"/>
          <p:cNvSpPr>
            <a:spLocks noChangeShapeType="1"/>
          </p:cNvSpPr>
          <p:nvPr/>
        </p:nvSpPr>
        <p:spPr bwMode="auto">
          <a:xfrm>
            <a:off x="3070225" y="5607050"/>
            <a:ext cx="1219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89712" y="5514340"/>
            <a:ext cx="4650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SOLUTION GRAPHED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596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7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7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7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7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71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71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3" grpId="0"/>
      <p:bldP spid="71794" grpId="0"/>
      <p:bldP spid="71796" grpId="0"/>
      <p:bldP spid="71797" grpId="0"/>
      <p:bldP spid="71810" grpId="0"/>
      <p:bldP spid="71812" grpId="0" animBg="1"/>
      <p:bldP spid="71814" grpId="0" animBg="1"/>
      <p:bldP spid="71816" grpId="0" animBg="1"/>
      <p:bldP spid="718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4"/>
          <p:cNvSpPr txBox="1">
            <a:spLocks noChangeArrowheads="1"/>
          </p:cNvSpPr>
          <p:nvPr/>
        </p:nvSpPr>
        <p:spPr bwMode="auto">
          <a:xfrm>
            <a:off x="1905000" y="1295401"/>
            <a:ext cx="822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  <a:cs typeface="Arial" panose="020B0604020202020204" pitchFamily="34" charset="0"/>
              </a:rPr>
              <a:t>Solve the compound inequality and graph the solutions.</a:t>
            </a:r>
          </a:p>
        </p:txBody>
      </p:sp>
      <p:sp>
        <p:nvSpPr>
          <p:cNvPr id="10243" name="Text Box 75"/>
          <p:cNvSpPr txBox="1">
            <a:spLocks noChangeArrowheads="1"/>
          </p:cNvSpPr>
          <p:nvPr/>
        </p:nvSpPr>
        <p:spPr bwMode="auto">
          <a:xfrm>
            <a:off x="2346325" y="2133601"/>
            <a:ext cx="3972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  <a:cs typeface="Arial" panose="020B0604020202020204" pitchFamily="34" charset="0"/>
              </a:rPr>
              <a:t>8 + </a:t>
            </a:r>
            <a:r>
              <a:rPr lang="en-US" altLang="en-US" sz="2400" b="1" i="1">
                <a:latin typeface="Verdana" panose="020B0604030504040204" pitchFamily="34" charset="0"/>
                <a:cs typeface="Arial" panose="020B0604020202020204" pitchFamily="34" charset="0"/>
              </a:rPr>
              <a:t>t</a:t>
            </a:r>
            <a:r>
              <a:rPr lang="en-US" altLang="en-US" sz="2400" b="1">
                <a:latin typeface="Verdana" panose="020B0604030504040204" pitchFamily="34" charset="0"/>
                <a:cs typeface="Arial" panose="020B0604020202020204" pitchFamily="34" charset="0"/>
              </a:rPr>
              <a:t> ≥ 7 OR 8 + </a:t>
            </a:r>
            <a:r>
              <a:rPr lang="en-US" altLang="en-US" sz="2400" b="1" i="1">
                <a:latin typeface="Verdana" panose="020B0604030504040204" pitchFamily="34" charset="0"/>
                <a:cs typeface="Arial" panose="020B0604020202020204" pitchFamily="34" charset="0"/>
              </a:rPr>
              <a:t>t</a:t>
            </a:r>
            <a:r>
              <a:rPr lang="en-US" altLang="en-US" sz="2400" b="1">
                <a:latin typeface="Verdana" panose="020B0604030504040204" pitchFamily="34" charset="0"/>
                <a:cs typeface="Arial" panose="020B0604020202020204" pitchFamily="34" charset="0"/>
              </a:rPr>
              <a:t> &lt; 2</a:t>
            </a:r>
          </a:p>
        </p:txBody>
      </p:sp>
      <p:sp>
        <p:nvSpPr>
          <p:cNvPr id="79948" name="Text Box 76"/>
          <p:cNvSpPr txBox="1">
            <a:spLocks noChangeArrowheads="1"/>
          </p:cNvSpPr>
          <p:nvPr/>
        </p:nvSpPr>
        <p:spPr bwMode="auto">
          <a:xfrm>
            <a:off x="2390775" y="2606676"/>
            <a:ext cx="3764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8 + </a:t>
            </a: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t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 ≥ 7 OR 8 + </a:t>
            </a: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t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 &lt; 2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2209800" y="2921004"/>
            <a:ext cx="3913188" cy="461963"/>
            <a:chOff x="432" y="1926"/>
            <a:chExt cx="2465" cy="291"/>
          </a:xfrm>
        </p:grpSpPr>
        <p:sp>
          <p:nvSpPr>
            <p:cNvPr id="10310" name="Text Box 78"/>
            <p:cNvSpPr txBox="1">
              <a:spLocks noChangeArrowheads="1"/>
            </p:cNvSpPr>
            <p:nvPr/>
          </p:nvSpPr>
          <p:spPr bwMode="auto">
            <a:xfrm>
              <a:off x="432" y="1926"/>
              <a:ext cx="246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330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–8       –8    </a:t>
              </a:r>
              <a:r>
                <a:rPr lang="en-US" altLang="en-US" sz="800">
                  <a:solidFill>
                    <a:srgbClr val="FF330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2400">
                  <a:solidFill>
                    <a:srgbClr val="FF330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–8        −8</a:t>
              </a:r>
            </a:p>
          </p:txBody>
        </p:sp>
        <p:sp>
          <p:nvSpPr>
            <p:cNvPr id="10311" name="Line 79"/>
            <p:cNvSpPr>
              <a:spLocks noChangeShapeType="1"/>
            </p:cNvSpPr>
            <p:nvPr/>
          </p:nvSpPr>
          <p:spPr bwMode="auto">
            <a:xfrm>
              <a:off x="480" y="2181"/>
              <a:ext cx="62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312" name="Line 80"/>
            <p:cNvSpPr>
              <a:spLocks noChangeShapeType="1"/>
            </p:cNvSpPr>
            <p:nvPr/>
          </p:nvSpPr>
          <p:spPr bwMode="auto">
            <a:xfrm>
              <a:off x="1200" y="2181"/>
              <a:ext cx="28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313" name="Line 81"/>
            <p:cNvSpPr>
              <a:spLocks noChangeShapeType="1"/>
            </p:cNvSpPr>
            <p:nvPr/>
          </p:nvSpPr>
          <p:spPr bwMode="auto">
            <a:xfrm>
              <a:off x="1776" y="2181"/>
              <a:ext cx="57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314" name="Line 82"/>
            <p:cNvSpPr>
              <a:spLocks noChangeShapeType="1"/>
            </p:cNvSpPr>
            <p:nvPr/>
          </p:nvSpPr>
          <p:spPr bwMode="auto">
            <a:xfrm>
              <a:off x="2544" y="2181"/>
              <a:ext cx="28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79955" name="Text Box 83"/>
          <p:cNvSpPr txBox="1">
            <a:spLocks noChangeArrowheads="1"/>
          </p:cNvSpPr>
          <p:nvPr/>
        </p:nvSpPr>
        <p:spPr bwMode="auto">
          <a:xfrm>
            <a:off x="3036889" y="3368676"/>
            <a:ext cx="3369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t ≥ 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–1 OR      </a:t>
            </a: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t &lt; 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–6</a:t>
            </a:r>
          </a:p>
        </p:txBody>
      </p:sp>
      <p:sp>
        <p:nvSpPr>
          <p:cNvPr id="79956" name="Text Box 84"/>
          <p:cNvSpPr txBox="1">
            <a:spLocks noChangeArrowheads="1"/>
          </p:cNvSpPr>
          <p:nvPr/>
        </p:nvSpPr>
        <p:spPr bwMode="auto">
          <a:xfrm>
            <a:off x="6613526" y="2514601"/>
            <a:ext cx="2987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each simple inequality. </a:t>
            </a:r>
          </a:p>
        </p:txBody>
      </p:sp>
      <p:sp>
        <p:nvSpPr>
          <p:cNvPr id="79957" name="Line 85"/>
          <p:cNvSpPr>
            <a:spLocks noChangeShapeType="1"/>
          </p:cNvSpPr>
          <p:nvPr/>
        </p:nvSpPr>
        <p:spPr bwMode="auto">
          <a:xfrm>
            <a:off x="2133600" y="4222750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58" name="Line 86"/>
          <p:cNvSpPr>
            <a:spLocks noChangeShapeType="1"/>
          </p:cNvSpPr>
          <p:nvPr/>
        </p:nvSpPr>
        <p:spPr bwMode="auto">
          <a:xfrm>
            <a:off x="2286000" y="41465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59" name="Line 87"/>
          <p:cNvSpPr>
            <a:spLocks noChangeShapeType="1"/>
          </p:cNvSpPr>
          <p:nvPr/>
        </p:nvSpPr>
        <p:spPr bwMode="auto">
          <a:xfrm>
            <a:off x="2667000" y="41465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60" name="Line 88"/>
          <p:cNvSpPr>
            <a:spLocks noChangeShapeType="1"/>
          </p:cNvSpPr>
          <p:nvPr/>
        </p:nvSpPr>
        <p:spPr bwMode="auto">
          <a:xfrm>
            <a:off x="3048000" y="41465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61" name="Line 89"/>
          <p:cNvSpPr>
            <a:spLocks noChangeShapeType="1"/>
          </p:cNvSpPr>
          <p:nvPr/>
        </p:nvSpPr>
        <p:spPr bwMode="auto">
          <a:xfrm>
            <a:off x="3429000" y="41465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62" name="Line 90"/>
          <p:cNvSpPr>
            <a:spLocks noChangeShapeType="1"/>
          </p:cNvSpPr>
          <p:nvPr/>
        </p:nvSpPr>
        <p:spPr bwMode="auto">
          <a:xfrm>
            <a:off x="3810000" y="41465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63" name="Line 91"/>
          <p:cNvSpPr>
            <a:spLocks noChangeShapeType="1"/>
          </p:cNvSpPr>
          <p:nvPr/>
        </p:nvSpPr>
        <p:spPr bwMode="auto">
          <a:xfrm>
            <a:off x="4191000" y="41465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64" name="Line 92"/>
          <p:cNvSpPr>
            <a:spLocks noChangeShapeType="1"/>
          </p:cNvSpPr>
          <p:nvPr/>
        </p:nvSpPr>
        <p:spPr bwMode="auto">
          <a:xfrm>
            <a:off x="4572000" y="41465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65" name="Line 93"/>
          <p:cNvSpPr>
            <a:spLocks noChangeShapeType="1"/>
          </p:cNvSpPr>
          <p:nvPr/>
        </p:nvSpPr>
        <p:spPr bwMode="auto">
          <a:xfrm>
            <a:off x="4953000" y="41465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66" name="Line 94"/>
          <p:cNvSpPr>
            <a:spLocks noChangeShapeType="1"/>
          </p:cNvSpPr>
          <p:nvPr/>
        </p:nvSpPr>
        <p:spPr bwMode="auto">
          <a:xfrm>
            <a:off x="5334000" y="41465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67" name="Line 95"/>
          <p:cNvSpPr>
            <a:spLocks noChangeShapeType="1"/>
          </p:cNvSpPr>
          <p:nvPr/>
        </p:nvSpPr>
        <p:spPr bwMode="auto">
          <a:xfrm>
            <a:off x="5715000" y="41465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68" name="Line 96"/>
          <p:cNvSpPr>
            <a:spLocks noChangeShapeType="1"/>
          </p:cNvSpPr>
          <p:nvPr/>
        </p:nvSpPr>
        <p:spPr bwMode="auto">
          <a:xfrm>
            <a:off x="6096000" y="41465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69" name="Line 97"/>
          <p:cNvSpPr>
            <a:spLocks noChangeShapeType="1"/>
          </p:cNvSpPr>
          <p:nvPr/>
        </p:nvSpPr>
        <p:spPr bwMode="auto">
          <a:xfrm>
            <a:off x="2133600" y="4860925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70" name="Line 98"/>
          <p:cNvSpPr>
            <a:spLocks noChangeShapeType="1"/>
          </p:cNvSpPr>
          <p:nvPr/>
        </p:nvSpPr>
        <p:spPr bwMode="auto">
          <a:xfrm>
            <a:off x="2286000" y="478472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71" name="Line 99"/>
          <p:cNvSpPr>
            <a:spLocks noChangeShapeType="1"/>
          </p:cNvSpPr>
          <p:nvPr/>
        </p:nvSpPr>
        <p:spPr bwMode="auto">
          <a:xfrm>
            <a:off x="2667000" y="478472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72" name="Line 100"/>
          <p:cNvSpPr>
            <a:spLocks noChangeShapeType="1"/>
          </p:cNvSpPr>
          <p:nvPr/>
        </p:nvSpPr>
        <p:spPr bwMode="auto">
          <a:xfrm>
            <a:off x="3048000" y="478472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73" name="Line 101"/>
          <p:cNvSpPr>
            <a:spLocks noChangeShapeType="1"/>
          </p:cNvSpPr>
          <p:nvPr/>
        </p:nvSpPr>
        <p:spPr bwMode="auto">
          <a:xfrm>
            <a:off x="3429000" y="478472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74" name="Line 102"/>
          <p:cNvSpPr>
            <a:spLocks noChangeShapeType="1"/>
          </p:cNvSpPr>
          <p:nvPr/>
        </p:nvSpPr>
        <p:spPr bwMode="auto">
          <a:xfrm>
            <a:off x="3810000" y="478472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75" name="Line 103"/>
          <p:cNvSpPr>
            <a:spLocks noChangeShapeType="1"/>
          </p:cNvSpPr>
          <p:nvPr/>
        </p:nvSpPr>
        <p:spPr bwMode="auto">
          <a:xfrm>
            <a:off x="4191000" y="478472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76" name="Line 104"/>
          <p:cNvSpPr>
            <a:spLocks noChangeShapeType="1"/>
          </p:cNvSpPr>
          <p:nvPr/>
        </p:nvSpPr>
        <p:spPr bwMode="auto">
          <a:xfrm>
            <a:off x="4572000" y="478472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77" name="Line 105"/>
          <p:cNvSpPr>
            <a:spLocks noChangeShapeType="1"/>
          </p:cNvSpPr>
          <p:nvPr/>
        </p:nvSpPr>
        <p:spPr bwMode="auto">
          <a:xfrm>
            <a:off x="4953000" y="478472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78" name="Line 106"/>
          <p:cNvSpPr>
            <a:spLocks noChangeShapeType="1"/>
          </p:cNvSpPr>
          <p:nvPr/>
        </p:nvSpPr>
        <p:spPr bwMode="auto">
          <a:xfrm>
            <a:off x="5334000" y="478472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79" name="Line 107"/>
          <p:cNvSpPr>
            <a:spLocks noChangeShapeType="1"/>
          </p:cNvSpPr>
          <p:nvPr/>
        </p:nvSpPr>
        <p:spPr bwMode="auto">
          <a:xfrm>
            <a:off x="5715000" y="478472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80" name="Line 108"/>
          <p:cNvSpPr>
            <a:spLocks noChangeShapeType="1"/>
          </p:cNvSpPr>
          <p:nvPr/>
        </p:nvSpPr>
        <p:spPr bwMode="auto">
          <a:xfrm>
            <a:off x="6096000" y="478472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81" name="Line 109"/>
          <p:cNvSpPr>
            <a:spLocks noChangeShapeType="1"/>
          </p:cNvSpPr>
          <p:nvPr/>
        </p:nvSpPr>
        <p:spPr bwMode="auto">
          <a:xfrm>
            <a:off x="2133600" y="5594350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82" name="Line 110"/>
          <p:cNvSpPr>
            <a:spLocks noChangeShapeType="1"/>
          </p:cNvSpPr>
          <p:nvPr/>
        </p:nvSpPr>
        <p:spPr bwMode="auto">
          <a:xfrm>
            <a:off x="2286000" y="55181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83" name="Line 111"/>
          <p:cNvSpPr>
            <a:spLocks noChangeShapeType="1"/>
          </p:cNvSpPr>
          <p:nvPr/>
        </p:nvSpPr>
        <p:spPr bwMode="auto">
          <a:xfrm>
            <a:off x="2667000" y="55181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84" name="Line 112"/>
          <p:cNvSpPr>
            <a:spLocks noChangeShapeType="1"/>
          </p:cNvSpPr>
          <p:nvPr/>
        </p:nvSpPr>
        <p:spPr bwMode="auto">
          <a:xfrm>
            <a:off x="3048000" y="55181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85" name="Line 113"/>
          <p:cNvSpPr>
            <a:spLocks noChangeShapeType="1"/>
          </p:cNvSpPr>
          <p:nvPr/>
        </p:nvSpPr>
        <p:spPr bwMode="auto">
          <a:xfrm>
            <a:off x="3429000" y="55181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86" name="Line 114"/>
          <p:cNvSpPr>
            <a:spLocks noChangeShapeType="1"/>
          </p:cNvSpPr>
          <p:nvPr/>
        </p:nvSpPr>
        <p:spPr bwMode="auto">
          <a:xfrm>
            <a:off x="3810000" y="55181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87" name="Line 115"/>
          <p:cNvSpPr>
            <a:spLocks noChangeShapeType="1"/>
          </p:cNvSpPr>
          <p:nvPr/>
        </p:nvSpPr>
        <p:spPr bwMode="auto">
          <a:xfrm>
            <a:off x="4191000" y="55181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88" name="Line 116"/>
          <p:cNvSpPr>
            <a:spLocks noChangeShapeType="1"/>
          </p:cNvSpPr>
          <p:nvPr/>
        </p:nvSpPr>
        <p:spPr bwMode="auto">
          <a:xfrm>
            <a:off x="4572000" y="55181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89" name="Line 117"/>
          <p:cNvSpPr>
            <a:spLocks noChangeShapeType="1"/>
          </p:cNvSpPr>
          <p:nvPr/>
        </p:nvSpPr>
        <p:spPr bwMode="auto">
          <a:xfrm>
            <a:off x="4953000" y="55181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90" name="Line 118"/>
          <p:cNvSpPr>
            <a:spLocks noChangeShapeType="1"/>
          </p:cNvSpPr>
          <p:nvPr/>
        </p:nvSpPr>
        <p:spPr bwMode="auto">
          <a:xfrm>
            <a:off x="5334000" y="55181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91" name="Line 119"/>
          <p:cNvSpPr>
            <a:spLocks noChangeShapeType="1"/>
          </p:cNvSpPr>
          <p:nvPr/>
        </p:nvSpPr>
        <p:spPr bwMode="auto">
          <a:xfrm>
            <a:off x="5715000" y="55181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92" name="Line 120"/>
          <p:cNvSpPr>
            <a:spLocks noChangeShapeType="1"/>
          </p:cNvSpPr>
          <p:nvPr/>
        </p:nvSpPr>
        <p:spPr bwMode="auto">
          <a:xfrm>
            <a:off x="6096000" y="55181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93" name="Text Box 121"/>
          <p:cNvSpPr txBox="1">
            <a:spLocks noChangeArrowheads="1"/>
          </p:cNvSpPr>
          <p:nvPr/>
        </p:nvSpPr>
        <p:spPr bwMode="auto">
          <a:xfrm>
            <a:off x="1866900" y="559435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–10</a:t>
            </a:r>
          </a:p>
        </p:txBody>
      </p:sp>
      <p:sp>
        <p:nvSpPr>
          <p:cNvPr id="79994" name="Text Box 122"/>
          <p:cNvSpPr txBox="1">
            <a:spLocks noChangeArrowheads="1"/>
          </p:cNvSpPr>
          <p:nvPr/>
        </p:nvSpPr>
        <p:spPr bwMode="auto">
          <a:xfrm>
            <a:off x="2387601" y="5588000"/>
            <a:ext cx="511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–8</a:t>
            </a:r>
          </a:p>
        </p:txBody>
      </p:sp>
      <p:sp>
        <p:nvSpPr>
          <p:cNvPr id="79995" name="Text Box 123"/>
          <p:cNvSpPr txBox="1">
            <a:spLocks noChangeArrowheads="1"/>
          </p:cNvSpPr>
          <p:nvPr/>
        </p:nvSpPr>
        <p:spPr bwMode="auto">
          <a:xfrm>
            <a:off x="2768601" y="5594350"/>
            <a:ext cx="473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–6</a:t>
            </a:r>
          </a:p>
        </p:txBody>
      </p:sp>
      <p:sp>
        <p:nvSpPr>
          <p:cNvPr id="79996" name="Text Box 124"/>
          <p:cNvSpPr txBox="1">
            <a:spLocks noChangeArrowheads="1"/>
          </p:cNvSpPr>
          <p:nvPr/>
        </p:nvSpPr>
        <p:spPr bwMode="auto">
          <a:xfrm>
            <a:off x="3124201" y="5594350"/>
            <a:ext cx="473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–4</a:t>
            </a:r>
          </a:p>
        </p:txBody>
      </p:sp>
      <p:sp>
        <p:nvSpPr>
          <p:cNvPr id="79997" name="Text Box 125"/>
          <p:cNvSpPr txBox="1">
            <a:spLocks noChangeArrowheads="1"/>
          </p:cNvSpPr>
          <p:nvPr/>
        </p:nvSpPr>
        <p:spPr bwMode="auto">
          <a:xfrm>
            <a:off x="3530601" y="5588000"/>
            <a:ext cx="473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–2</a:t>
            </a:r>
          </a:p>
        </p:txBody>
      </p:sp>
      <p:sp>
        <p:nvSpPr>
          <p:cNvPr id="79998" name="Text Box 126"/>
          <p:cNvSpPr txBox="1">
            <a:spLocks noChangeArrowheads="1"/>
          </p:cNvSpPr>
          <p:nvPr/>
        </p:nvSpPr>
        <p:spPr bwMode="auto">
          <a:xfrm>
            <a:off x="4025901" y="5594350"/>
            <a:ext cx="328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79999" name="Text Box 127"/>
          <p:cNvSpPr txBox="1">
            <a:spLocks noChangeArrowheads="1"/>
          </p:cNvSpPr>
          <p:nvPr/>
        </p:nvSpPr>
        <p:spPr bwMode="auto">
          <a:xfrm>
            <a:off x="4419601" y="5594350"/>
            <a:ext cx="328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0000" name="Text Box 128"/>
          <p:cNvSpPr txBox="1">
            <a:spLocks noChangeArrowheads="1"/>
          </p:cNvSpPr>
          <p:nvPr/>
        </p:nvSpPr>
        <p:spPr bwMode="auto">
          <a:xfrm>
            <a:off x="4787901" y="5594350"/>
            <a:ext cx="328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0001" name="Text Box 129"/>
          <p:cNvSpPr txBox="1">
            <a:spLocks noChangeArrowheads="1"/>
          </p:cNvSpPr>
          <p:nvPr/>
        </p:nvSpPr>
        <p:spPr bwMode="auto">
          <a:xfrm>
            <a:off x="5191126" y="5594350"/>
            <a:ext cx="328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80002" name="Text Box 130"/>
          <p:cNvSpPr txBox="1">
            <a:spLocks noChangeArrowheads="1"/>
          </p:cNvSpPr>
          <p:nvPr/>
        </p:nvSpPr>
        <p:spPr bwMode="auto">
          <a:xfrm>
            <a:off x="5562601" y="5594350"/>
            <a:ext cx="328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80003" name="Text Box 131"/>
          <p:cNvSpPr txBox="1">
            <a:spLocks noChangeArrowheads="1"/>
          </p:cNvSpPr>
          <p:nvPr/>
        </p:nvSpPr>
        <p:spPr bwMode="auto">
          <a:xfrm>
            <a:off x="5829301" y="5594350"/>
            <a:ext cx="473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80004" name="AutoShape 132"/>
          <p:cNvSpPr>
            <a:spLocks noChangeArrowheads="1"/>
          </p:cNvSpPr>
          <p:nvPr/>
        </p:nvSpPr>
        <p:spPr bwMode="auto">
          <a:xfrm>
            <a:off x="2982912" y="4666878"/>
            <a:ext cx="141288" cy="388094"/>
          </a:xfrm>
          <a:prstGeom prst="flowChartConnector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80005" name="AutoShape 133"/>
          <p:cNvSpPr>
            <a:spLocks noChangeArrowheads="1"/>
          </p:cNvSpPr>
          <p:nvPr/>
        </p:nvSpPr>
        <p:spPr bwMode="auto">
          <a:xfrm>
            <a:off x="2965136" y="5395540"/>
            <a:ext cx="200023" cy="397620"/>
          </a:xfrm>
          <a:prstGeom prst="flowChartConnector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80007" name="Line 135"/>
          <p:cNvSpPr>
            <a:spLocks noChangeShapeType="1"/>
          </p:cNvSpPr>
          <p:nvPr/>
        </p:nvSpPr>
        <p:spPr bwMode="auto">
          <a:xfrm>
            <a:off x="4019550" y="4038600"/>
            <a:ext cx="0" cy="16764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99" name="Text Box 136"/>
          <p:cNvSpPr txBox="1">
            <a:spLocks noChangeArrowheads="1"/>
          </p:cNvSpPr>
          <p:nvPr/>
        </p:nvSpPr>
        <p:spPr bwMode="auto">
          <a:xfrm>
            <a:off x="6651625" y="40830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0009" name="Text Box 137"/>
          <p:cNvSpPr txBox="1">
            <a:spLocks noChangeArrowheads="1"/>
          </p:cNvSpPr>
          <p:nvPr/>
        </p:nvSpPr>
        <p:spPr bwMode="auto">
          <a:xfrm>
            <a:off x="6613526" y="3978275"/>
            <a:ext cx="1958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t ≥ –1.</a:t>
            </a:r>
          </a:p>
        </p:txBody>
      </p:sp>
      <p:sp>
        <p:nvSpPr>
          <p:cNvPr id="80010" name="Text Box 138"/>
          <p:cNvSpPr txBox="1">
            <a:spLocks noChangeArrowheads="1"/>
          </p:cNvSpPr>
          <p:nvPr/>
        </p:nvSpPr>
        <p:spPr bwMode="auto">
          <a:xfrm>
            <a:off x="6629400" y="4624388"/>
            <a:ext cx="197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t &lt; –6.</a:t>
            </a:r>
          </a:p>
        </p:txBody>
      </p:sp>
      <p:sp>
        <p:nvSpPr>
          <p:cNvPr id="80011" name="Text Box 139"/>
          <p:cNvSpPr txBox="1">
            <a:spLocks noChangeArrowheads="1"/>
          </p:cNvSpPr>
          <p:nvPr/>
        </p:nvSpPr>
        <p:spPr bwMode="auto">
          <a:xfrm>
            <a:off x="6689726" y="5273676"/>
            <a:ext cx="3597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the union by combining the regions.</a:t>
            </a:r>
          </a:p>
        </p:txBody>
      </p:sp>
      <p:sp>
        <p:nvSpPr>
          <p:cNvPr id="80012" name="AutoShape 140"/>
          <p:cNvSpPr>
            <a:spLocks noChangeArrowheads="1"/>
          </p:cNvSpPr>
          <p:nvPr/>
        </p:nvSpPr>
        <p:spPr bwMode="auto">
          <a:xfrm>
            <a:off x="3907631" y="4084183"/>
            <a:ext cx="223838" cy="29706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80013" name="Line 141"/>
          <p:cNvSpPr>
            <a:spLocks noChangeShapeType="1"/>
          </p:cNvSpPr>
          <p:nvPr/>
        </p:nvSpPr>
        <p:spPr bwMode="auto">
          <a:xfrm>
            <a:off x="4038600" y="4219575"/>
            <a:ext cx="228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014" name="Line 142"/>
          <p:cNvSpPr>
            <a:spLocks noChangeShapeType="1"/>
          </p:cNvSpPr>
          <p:nvPr/>
        </p:nvSpPr>
        <p:spPr bwMode="auto">
          <a:xfrm flipH="1">
            <a:off x="2052638" y="4862513"/>
            <a:ext cx="914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015" name="AutoShape 143"/>
          <p:cNvSpPr>
            <a:spLocks noChangeArrowheads="1"/>
          </p:cNvSpPr>
          <p:nvPr/>
        </p:nvSpPr>
        <p:spPr bwMode="auto">
          <a:xfrm>
            <a:off x="3942397" y="5429672"/>
            <a:ext cx="134303" cy="316656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80016" name="Line 144"/>
          <p:cNvSpPr>
            <a:spLocks noChangeShapeType="1"/>
          </p:cNvSpPr>
          <p:nvPr/>
        </p:nvSpPr>
        <p:spPr bwMode="auto">
          <a:xfrm>
            <a:off x="4057650" y="5591175"/>
            <a:ext cx="23431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017" name="Line 145"/>
          <p:cNvSpPr>
            <a:spLocks noChangeShapeType="1"/>
          </p:cNvSpPr>
          <p:nvPr/>
        </p:nvSpPr>
        <p:spPr bwMode="auto">
          <a:xfrm flipH="1">
            <a:off x="2133600" y="5595938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018" name="Text Box 146"/>
          <p:cNvSpPr txBox="1">
            <a:spLocks noChangeArrowheads="1"/>
          </p:cNvSpPr>
          <p:nvPr/>
        </p:nvSpPr>
        <p:spPr bwMode="auto">
          <a:xfrm>
            <a:off x="6629400" y="3276601"/>
            <a:ext cx="3505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4488" indent="-3444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The solution set is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	{t: t 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 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–1 OR  t 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 –6</a:t>
            </a: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}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75" name="Line 134"/>
          <p:cNvSpPr>
            <a:spLocks noChangeShapeType="1"/>
          </p:cNvSpPr>
          <p:nvPr/>
        </p:nvSpPr>
        <p:spPr bwMode="auto">
          <a:xfrm>
            <a:off x="3048000" y="4219575"/>
            <a:ext cx="0" cy="16764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7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9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9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0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0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7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7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7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7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7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7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7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7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79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7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79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7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7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7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7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7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7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7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7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7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7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7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7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7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7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7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7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7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8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8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8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8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1000"/>
                                        <p:tgtEl>
                                          <p:spTgt spid="8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80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0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80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80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8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2" dur="1000"/>
                                        <p:tgtEl>
                                          <p:spTgt spid="80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80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80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80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000"/>
                                        <p:tgtEl>
                                          <p:spTgt spid="80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000"/>
                                        <p:tgtEl>
                                          <p:spTgt spid="80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80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80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6" dur="1000"/>
                                        <p:tgtEl>
                                          <p:spTgt spid="80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48" grpId="0"/>
      <p:bldP spid="79955" grpId="0"/>
      <p:bldP spid="79956" grpId="0"/>
      <p:bldP spid="79993" grpId="0"/>
      <p:bldP spid="79994" grpId="0"/>
      <p:bldP spid="79995" grpId="0"/>
      <p:bldP spid="79996" grpId="0"/>
      <p:bldP spid="79997" grpId="0"/>
      <p:bldP spid="79998" grpId="0"/>
      <p:bldP spid="79999" grpId="0"/>
      <p:bldP spid="80000" grpId="0"/>
      <p:bldP spid="80001" grpId="0"/>
      <p:bldP spid="80002" grpId="0"/>
      <p:bldP spid="80003" grpId="0"/>
      <p:bldP spid="80004" grpId="0" animBg="1"/>
      <p:bldP spid="80005" grpId="0" animBg="1"/>
      <p:bldP spid="80009" grpId="0"/>
      <p:bldP spid="80010" grpId="0"/>
      <p:bldP spid="80011" grpId="0"/>
      <p:bldP spid="80012" grpId="0" animBg="1"/>
      <p:bldP spid="80015" grpId="0" animBg="1"/>
      <p:bldP spid="800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76"/>
          <p:cNvSpPr txBox="1">
            <a:spLocks noChangeArrowheads="1"/>
          </p:cNvSpPr>
          <p:nvPr/>
        </p:nvSpPr>
        <p:spPr bwMode="auto">
          <a:xfrm>
            <a:off x="1968500" y="1219201"/>
            <a:ext cx="822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  <a:cs typeface="Arial" panose="020B0604020202020204" pitchFamily="34" charset="0"/>
              </a:rPr>
              <a:t>Solve the compound inequality and graph the solutions.</a:t>
            </a:r>
          </a:p>
        </p:txBody>
      </p:sp>
      <p:sp>
        <p:nvSpPr>
          <p:cNvPr id="11267" name="Text Box 77"/>
          <p:cNvSpPr txBox="1">
            <a:spLocks noChangeArrowheads="1"/>
          </p:cNvSpPr>
          <p:nvPr/>
        </p:nvSpPr>
        <p:spPr bwMode="auto">
          <a:xfrm>
            <a:off x="1981200" y="1903414"/>
            <a:ext cx="36904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  <a:cs typeface="Arial" panose="020B0604020202020204" pitchFamily="34" charset="0"/>
              </a:rPr>
              <a:t>4</a:t>
            </a:r>
            <a:r>
              <a:rPr lang="en-US" altLang="en-US" sz="2400" b="1" i="1">
                <a:latin typeface="Verdana" panose="020B060403050404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="1">
                <a:latin typeface="Verdana" panose="020B0604030504040204" pitchFamily="34" charset="0"/>
                <a:cs typeface="Arial" panose="020B0604020202020204" pitchFamily="34" charset="0"/>
              </a:rPr>
              <a:t> ≤ 20 OR 3</a:t>
            </a:r>
            <a:r>
              <a:rPr lang="en-US" altLang="en-US" sz="2400" b="1" i="1">
                <a:latin typeface="Verdana" panose="020B0604030504040204" pitchFamily="34" charset="0"/>
                <a:cs typeface="Arial" panose="020B0604020202020204" pitchFamily="34" charset="0"/>
              </a:rPr>
              <a:t>x &gt; </a:t>
            </a:r>
            <a:r>
              <a:rPr lang="en-US" altLang="en-US" sz="2400" b="1">
                <a:latin typeface="Verdana" panose="020B0604030504040204" pitchFamily="34" charset="0"/>
                <a:cs typeface="Arial" panose="020B0604020202020204" pitchFamily="34" charset="0"/>
              </a:rPr>
              <a:t>21 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2376488" y="2360613"/>
            <a:ext cx="3446462" cy="1638299"/>
            <a:chOff x="537" y="1680"/>
            <a:chExt cx="2171" cy="1032"/>
          </a:xfrm>
        </p:grpSpPr>
        <p:sp>
          <p:nvSpPr>
            <p:cNvPr id="11332" name="Text Box 79"/>
            <p:cNvSpPr txBox="1">
              <a:spLocks noChangeArrowheads="1"/>
            </p:cNvSpPr>
            <p:nvPr/>
          </p:nvSpPr>
          <p:spPr bwMode="auto">
            <a:xfrm>
              <a:off x="537" y="1680"/>
              <a:ext cx="217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  <a:cs typeface="Arial" panose="020B0604020202020204" pitchFamily="34" charset="0"/>
                </a:rPr>
                <a:t>4</a:t>
              </a:r>
              <a:r>
                <a:rPr lang="en-US" altLang="en-US" sz="2400" i="1">
                  <a:latin typeface="Verdana" panose="020B0604030504040204" pitchFamily="34" charset="0"/>
                  <a:cs typeface="Arial" panose="020B0604020202020204" pitchFamily="34" charset="0"/>
                </a:rPr>
                <a:t>x</a:t>
              </a:r>
              <a:r>
                <a:rPr lang="en-US" altLang="en-US" sz="2400">
                  <a:latin typeface="Verdana" panose="020B0604030504040204" pitchFamily="34" charset="0"/>
                  <a:cs typeface="Arial" panose="020B0604020202020204" pitchFamily="34" charset="0"/>
                </a:rPr>
                <a:t> ≤ 20 OR 3</a:t>
              </a:r>
              <a:r>
                <a:rPr lang="en-US" altLang="en-US" sz="2400" i="1">
                  <a:latin typeface="Verdana" panose="020B0604030504040204" pitchFamily="34" charset="0"/>
                  <a:cs typeface="Arial" panose="020B0604020202020204" pitchFamily="34" charset="0"/>
                </a:rPr>
                <a:t>x &gt; </a:t>
              </a:r>
              <a:r>
                <a:rPr lang="en-US" altLang="en-US" sz="2400">
                  <a:latin typeface="Verdana" panose="020B0604030504040204" pitchFamily="34" charset="0"/>
                  <a:cs typeface="Arial" panose="020B0604020202020204" pitchFamily="34" charset="0"/>
                </a:rPr>
                <a:t>21 </a:t>
              </a:r>
            </a:p>
          </p:txBody>
        </p:sp>
        <p:pic>
          <p:nvPicPr>
            <p:cNvPr id="11333" name="Picture 80" descr="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" y="1986"/>
              <a:ext cx="1776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34" name="Text Box 81"/>
            <p:cNvSpPr txBox="1">
              <a:spLocks noChangeArrowheads="1"/>
            </p:cNvSpPr>
            <p:nvPr/>
          </p:nvSpPr>
          <p:spPr bwMode="auto">
            <a:xfrm>
              <a:off x="624" y="2421"/>
              <a:ext cx="18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Verdana" panose="020B0604030504040204" pitchFamily="34" charset="0"/>
                  <a:cs typeface="Arial" panose="020B0604020202020204" pitchFamily="34" charset="0"/>
                </a:rPr>
                <a:t>x</a:t>
              </a:r>
              <a:r>
                <a:rPr lang="en-US" altLang="en-US" sz="2400">
                  <a:latin typeface="Verdana" panose="020B0604030504040204" pitchFamily="34" charset="0"/>
                  <a:cs typeface="Arial" panose="020B0604020202020204" pitchFamily="34" charset="0"/>
                </a:rPr>
                <a:t>  ≤ 5  OR </a:t>
              </a:r>
              <a:r>
                <a:rPr lang="en-US" altLang="en-US" sz="2400" i="1">
                  <a:latin typeface="Verdana" panose="020B0604030504040204" pitchFamily="34" charset="0"/>
                  <a:cs typeface="Arial" panose="020B0604020202020204" pitchFamily="34" charset="0"/>
                </a:rPr>
                <a:t>x &gt; </a:t>
              </a:r>
              <a:r>
                <a:rPr lang="en-US" altLang="en-US" sz="2400">
                  <a:latin typeface="Verdana" panose="020B0604030504040204" pitchFamily="34" charset="0"/>
                  <a:cs typeface="Arial" panose="020B0604020202020204" pitchFamily="34" charset="0"/>
                </a:rPr>
                <a:t>7 </a:t>
              </a:r>
              <a:endParaRPr lang="en-US" altLang="en-US" sz="2400" i="1"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0978" name="Text Box 82"/>
          <p:cNvSpPr txBox="1">
            <a:spLocks noChangeArrowheads="1"/>
          </p:cNvSpPr>
          <p:nvPr/>
        </p:nvSpPr>
        <p:spPr bwMode="auto">
          <a:xfrm>
            <a:off x="5867401" y="2360613"/>
            <a:ext cx="424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each simple inequality.</a:t>
            </a:r>
          </a:p>
        </p:txBody>
      </p:sp>
      <p:sp>
        <p:nvSpPr>
          <p:cNvPr id="80979" name="Line 83"/>
          <p:cNvSpPr>
            <a:spLocks noChangeShapeType="1"/>
          </p:cNvSpPr>
          <p:nvPr/>
        </p:nvSpPr>
        <p:spPr bwMode="auto">
          <a:xfrm>
            <a:off x="2133600" y="4259263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80" name="Line 84"/>
          <p:cNvSpPr>
            <a:spLocks noChangeShapeType="1"/>
          </p:cNvSpPr>
          <p:nvPr/>
        </p:nvSpPr>
        <p:spPr bwMode="auto">
          <a:xfrm>
            <a:off x="2286000" y="41830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81" name="Line 85"/>
          <p:cNvSpPr>
            <a:spLocks noChangeShapeType="1"/>
          </p:cNvSpPr>
          <p:nvPr/>
        </p:nvSpPr>
        <p:spPr bwMode="auto">
          <a:xfrm>
            <a:off x="2667000" y="41830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82" name="Line 86"/>
          <p:cNvSpPr>
            <a:spLocks noChangeShapeType="1"/>
          </p:cNvSpPr>
          <p:nvPr/>
        </p:nvSpPr>
        <p:spPr bwMode="auto">
          <a:xfrm>
            <a:off x="3048000" y="41830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83" name="Line 87"/>
          <p:cNvSpPr>
            <a:spLocks noChangeShapeType="1"/>
          </p:cNvSpPr>
          <p:nvPr/>
        </p:nvSpPr>
        <p:spPr bwMode="auto">
          <a:xfrm>
            <a:off x="3429000" y="41830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84" name="Line 88"/>
          <p:cNvSpPr>
            <a:spLocks noChangeShapeType="1"/>
          </p:cNvSpPr>
          <p:nvPr/>
        </p:nvSpPr>
        <p:spPr bwMode="auto">
          <a:xfrm>
            <a:off x="3810000" y="41830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85" name="Line 89"/>
          <p:cNvSpPr>
            <a:spLocks noChangeShapeType="1"/>
          </p:cNvSpPr>
          <p:nvPr/>
        </p:nvSpPr>
        <p:spPr bwMode="auto">
          <a:xfrm>
            <a:off x="4191000" y="41830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86" name="Line 90"/>
          <p:cNvSpPr>
            <a:spLocks noChangeShapeType="1"/>
          </p:cNvSpPr>
          <p:nvPr/>
        </p:nvSpPr>
        <p:spPr bwMode="auto">
          <a:xfrm>
            <a:off x="4572000" y="41830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87" name="Line 91"/>
          <p:cNvSpPr>
            <a:spLocks noChangeShapeType="1"/>
          </p:cNvSpPr>
          <p:nvPr/>
        </p:nvSpPr>
        <p:spPr bwMode="auto">
          <a:xfrm>
            <a:off x="4953000" y="41830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88" name="Line 92"/>
          <p:cNvSpPr>
            <a:spLocks noChangeShapeType="1"/>
          </p:cNvSpPr>
          <p:nvPr/>
        </p:nvSpPr>
        <p:spPr bwMode="auto">
          <a:xfrm>
            <a:off x="5334000" y="41830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89" name="Line 93"/>
          <p:cNvSpPr>
            <a:spLocks noChangeShapeType="1"/>
          </p:cNvSpPr>
          <p:nvPr/>
        </p:nvSpPr>
        <p:spPr bwMode="auto">
          <a:xfrm>
            <a:off x="5715000" y="41830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90" name="Line 94"/>
          <p:cNvSpPr>
            <a:spLocks noChangeShapeType="1"/>
          </p:cNvSpPr>
          <p:nvPr/>
        </p:nvSpPr>
        <p:spPr bwMode="auto">
          <a:xfrm>
            <a:off x="6096000" y="41830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91" name="Line 95"/>
          <p:cNvSpPr>
            <a:spLocks noChangeShapeType="1"/>
          </p:cNvSpPr>
          <p:nvPr/>
        </p:nvSpPr>
        <p:spPr bwMode="auto">
          <a:xfrm>
            <a:off x="2133600" y="4897438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92" name="Line 96"/>
          <p:cNvSpPr>
            <a:spLocks noChangeShapeType="1"/>
          </p:cNvSpPr>
          <p:nvPr/>
        </p:nvSpPr>
        <p:spPr bwMode="auto">
          <a:xfrm>
            <a:off x="2286000" y="48212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93" name="Line 97"/>
          <p:cNvSpPr>
            <a:spLocks noChangeShapeType="1"/>
          </p:cNvSpPr>
          <p:nvPr/>
        </p:nvSpPr>
        <p:spPr bwMode="auto">
          <a:xfrm>
            <a:off x="2667000" y="48212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94" name="Line 98"/>
          <p:cNvSpPr>
            <a:spLocks noChangeShapeType="1"/>
          </p:cNvSpPr>
          <p:nvPr/>
        </p:nvSpPr>
        <p:spPr bwMode="auto">
          <a:xfrm>
            <a:off x="3048000" y="48212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95" name="Line 99"/>
          <p:cNvSpPr>
            <a:spLocks noChangeShapeType="1"/>
          </p:cNvSpPr>
          <p:nvPr/>
        </p:nvSpPr>
        <p:spPr bwMode="auto">
          <a:xfrm>
            <a:off x="3429000" y="48212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96" name="Line 100"/>
          <p:cNvSpPr>
            <a:spLocks noChangeShapeType="1"/>
          </p:cNvSpPr>
          <p:nvPr/>
        </p:nvSpPr>
        <p:spPr bwMode="auto">
          <a:xfrm>
            <a:off x="3810000" y="48212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97" name="Line 101"/>
          <p:cNvSpPr>
            <a:spLocks noChangeShapeType="1"/>
          </p:cNvSpPr>
          <p:nvPr/>
        </p:nvSpPr>
        <p:spPr bwMode="auto">
          <a:xfrm>
            <a:off x="4191000" y="48212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98" name="Line 102"/>
          <p:cNvSpPr>
            <a:spLocks noChangeShapeType="1"/>
          </p:cNvSpPr>
          <p:nvPr/>
        </p:nvSpPr>
        <p:spPr bwMode="auto">
          <a:xfrm>
            <a:off x="4572000" y="48212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999" name="Line 103"/>
          <p:cNvSpPr>
            <a:spLocks noChangeShapeType="1"/>
          </p:cNvSpPr>
          <p:nvPr/>
        </p:nvSpPr>
        <p:spPr bwMode="auto">
          <a:xfrm>
            <a:off x="4953000" y="48212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00" name="Line 104"/>
          <p:cNvSpPr>
            <a:spLocks noChangeShapeType="1"/>
          </p:cNvSpPr>
          <p:nvPr/>
        </p:nvSpPr>
        <p:spPr bwMode="auto">
          <a:xfrm>
            <a:off x="5334000" y="48212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01" name="Line 105"/>
          <p:cNvSpPr>
            <a:spLocks noChangeShapeType="1"/>
          </p:cNvSpPr>
          <p:nvPr/>
        </p:nvSpPr>
        <p:spPr bwMode="auto">
          <a:xfrm>
            <a:off x="5715000" y="48212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02" name="Line 106"/>
          <p:cNvSpPr>
            <a:spLocks noChangeShapeType="1"/>
          </p:cNvSpPr>
          <p:nvPr/>
        </p:nvSpPr>
        <p:spPr bwMode="auto">
          <a:xfrm>
            <a:off x="6096000" y="48212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03" name="Line 107"/>
          <p:cNvSpPr>
            <a:spLocks noChangeShapeType="1"/>
          </p:cNvSpPr>
          <p:nvPr/>
        </p:nvSpPr>
        <p:spPr bwMode="auto">
          <a:xfrm>
            <a:off x="2133600" y="5630863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04" name="Line 108"/>
          <p:cNvSpPr>
            <a:spLocks noChangeShapeType="1"/>
          </p:cNvSpPr>
          <p:nvPr/>
        </p:nvSpPr>
        <p:spPr bwMode="auto">
          <a:xfrm>
            <a:off x="2286000" y="55546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05" name="Line 109"/>
          <p:cNvSpPr>
            <a:spLocks noChangeShapeType="1"/>
          </p:cNvSpPr>
          <p:nvPr/>
        </p:nvSpPr>
        <p:spPr bwMode="auto">
          <a:xfrm>
            <a:off x="2667000" y="55546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06" name="Line 110"/>
          <p:cNvSpPr>
            <a:spLocks noChangeShapeType="1"/>
          </p:cNvSpPr>
          <p:nvPr/>
        </p:nvSpPr>
        <p:spPr bwMode="auto">
          <a:xfrm>
            <a:off x="3048000" y="55546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07" name="Line 111"/>
          <p:cNvSpPr>
            <a:spLocks noChangeShapeType="1"/>
          </p:cNvSpPr>
          <p:nvPr/>
        </p:nvSpPr>
        <p:spPr bwMode="auto">
          <a:xfrm>
            <a:off x="3429000" y="55546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08" name="Line 112"/>
          <p:cNvSpPr>
            <a:spLocks noChangeShapeType="1"/>
          </p:cNvSpPr>
          <p:nvPr/>
        </p:nvSpPr>
        <p:spPr bwMode="auto">
          <a:xfrm>
            <a:off x="3810000" y="55546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09" name="Line 113"/>
          <p:cNvSpPr>
            <a:spLocks noChangeShapeType="1"/>
          </p:cNvSpPr>
          <p:nvPr/>
        </p:nvSpPr>
        <p:spPr bwMode="auto">
          <a:xfrm>
            <a:off x="4191000" y="5554664"/>
            <a:ext cx="0" cy="147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10" name="Line 114"/>
          <p:cNvSpPr>
            <a:spLocks noChangeShapeType="1"/>
          </p:cNvSpPr>
          <p:nvPr/>
        </p:nvSpPr>
        <p:spPr bwMode="auto">
          <a:xfrm>
            <a:off x="4572000" y="55546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11" name="Line 115"/>
          <p:cNvSpPr>
            <a:spLocks noChangeShapeType="1"/>
          </p:cNvSpPr>
          <p:nvPr/>
        </p:nvSpPr>
        <p:spPr bwMode="auto">
          <a:xfrm>
            <a:off x="4953000" y="55546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12" name="Line 116"/>
          <p:cNvSpPr>
            <a:spLocks noChangeShapeType="1"/>
          </p:cNvSpPr>
          <p:nvPr/>
        </p:nvSpPr>
        <p:spPr bwMode="auto">
          <a:xfrm>
            <a:off x="5334000" y="55546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13" name="Line 117"/>
          <p:cNvSpPr>
            <a:spLocks noChangeShapeType="1"/>
          </p:cNvSpPr>
          <p:nvPr/>
        </p:nvSpPr>
        <p:spPr bwMode="auto">
          <a:xfrm>
            <a:off x="5715000" y="55546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14" name="Line 118"/>
          <p:cNvSpPr>
            <a:spLocks noChangeShapeType="1"/>
          </p:cNvSpPr>
          <p:nvPr/>
        </p:nvSpPr>
        <p:spPr bwMode="auto">
          <a:xfrm>
            <a:off x="6096000" y="55546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15" name="Text Box 119"/>
          <p:cNvSpPr txBox="1">
            <a:spLocks noChangeArrowheads="1"/>
          </p:cNvSpPr>
          <p:nvPr/>
        </p:nvSpPr>
        <p:spPr bwMode="auto">
          <a:xfrm>
            <a:off x="4025901" y="5630863"/>
            <a:ext cx="328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1016" name="Text Box 120"/>
          <p:cNvSpPr txBox="1">
            <a:spLocks noChangeArrowheads="1"/>
          </p:cNvSpPr>
          <p:nvPr/>
        </p:nvSpPr>
        <p:spPr bwMode="auto">
          <a:xfrm>
            <a:off x="4419601" y="5630863"/>
            <a:ext cx="328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1017" name="Text Box 121"/>
          <p:cNvSpPr txBox="1">
            <a:spLocks noChangeArrowheads="1"/>
          </p:cNvSpPr>
          <p:nvPr/>
        </p:nvSpPr>
        <p:spPr bwMode="auto">
          <a:xfrm>
            <a:off x="4787901" y="5630863"/>
            <a:ext cx="328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1018" name="Text Box 122"/>
          <p:cNvSpPr txBox="1">
            <a:spLocks noChangeArrowheads="1"/>
          </p:cNvSpPr>
          <p:nvPr/>
        </p:nvSpPr>
        <p:spPr bwMode="auto">
          <a:xfrm>
            <a:off x="5191126" y="5630863"/>
            <a:ext cx="328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81019" name="Text Box 123"/>
          <p:cNvSpPr txBox="1">
            <a:spLocks noChangeArrowheads="1"/>
          </p:cNvSpPr>
          <p:nvPr/>
        </p:nvSpPr>
        <p:spPr bwMode="auto">
          <a:xfrm>
            <a:off x="5562601" y="5630863"/>
            <a:ext cx="328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81020" name="Text Box 124"/>
          <p:cNvSpPr txBox="1">
            <a:spLocks noChangeArrowheads="1"/>
          </p:cNvSpPr>
          <p:nvPr/>
        </p:nvSpPr>
        <p:spPr bwMode="auto">
          <a:xfrm>
            <a:off x="5829301" y="5630863"/>
            <a:ext cx="473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81021" name="AutoShape 125"/>
          <p:cNvSpPr>
            <a:spLocks noChangeArrowheads="1"/>
          </p:cNvSpPr>
          <p:nvPr/>
        </p:nvSpPr>
        <p:spPr bwMode="auto">
          <a:xfrm>
            <a:off x="5397500" y="4751497"/>
            <a:ext cx="198438" cy="280143"/>
          </a:xfrm>
          <a:prstGeom prst="flowChartConnector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81022" name="AutoShape 126"/>
          <p:cNvSpPr>
            <a:spLocks noChangeArrowheads="1"/>
          </p:cNvSpPr>
          <p:nvPr/>
        </p:nvSpPr>
        <p:spPr bwMode="auto">
          <a:xfrm>
            <a:off x="5398295" y="5495978"/>
            <a:ext cx="233362" cy="291993"/>
          </a:xfrm>
          <a:prstGeom prst="flowChartConnector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81023" name="Line 127"/>
          <p:cNvSpPr>
            <a:spLocks noChangeShapeType="1"/>
          </p:cNvSpPr>
          <p:nvPr/>
        </p:nvSpPr>
        <p:spPr bwMode="auto">
          <a:xfrm>
            <a:off x="5157788" y="4146550"/>
            <a:ext cx="0" cy="16764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16" name="Text Box 129"/>
          <p:cNvSpPr txBox="1">
            <a:spLocks noChangeArrowheads="1"/>
          </p:cNvSpPr>
          <p:nvPr/>
        </p:nvSpPr>
        <p:spPr bwMode="auto">
          <a:xfrm>
            <a:off x="6486525" y="397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1026" name="Text Box 130"/>
          <p:cNvSpPr txBox="1">
            <a:spLocks noChangeArrowheads="1"/>
          </p:cNvSpPr>
          <p:nvPr/>
        </p:nvSpPr>
        <p:spPr bwMode="auto">
          <a:xfrm>
            <a:off x="6448426" y="3949700"/>
            <a:ext cx="1857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x </a:t>
            </a:r>
            <a:r>
              <a:rPr lang="en-US" altLang="en-US" sz="240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5.</a:t>
            </a:r>
          </a:p>
        </p:txBody>
      </p:sp>
      <p:sp>
        <p:nvSpPr>
          <p:cNvPr id="81027" name="Text Box 131"/>
          <p:cNvSpPr txBox="1">
            <a:spLocks noChangeArrowheads="1"/>
          </p:cNvSpPr>
          <p:nvPr/>
        </p:nvSpPr>
        <p:spPr bwMode="auto">
          <a:xfrm>
            <a:off x="6477000" y="4635500"/>
            <a:ext cx="1868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x &gt; 7.</a:t>
            </a:r>
          </a:p>
        </p:txBody>
      </p:sp>
      <p:sp>
        <p:nvSpPr>
          <p:cNvPr id="81028" name="Text Box 132"/>
          <p:cNvSpPr txBox="1">
            <a:spLocks noChangeArrowheads="1"/>
          </p:cNvSpPr>
          <p:nvPr/>
        </p:nvSpPr>
        <p:spPr bwMode="auto">
          <a:xfrm>
            <a:off x="6477001" y="5229226"/>
            <a:ext cx="3978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the union by combining the regions.</a:t>
            </a:r>
          </a:p>
        </p:txBody>
      </p:sp>
      <p:sp>
        <p:nvSpPr>
          <p:cNvPr id="81029" name="AutoShape 133"/>
          <p:cNvSpPr>
            <a:spLocks noChangeArrowheads="1"/>
          </p:cNvSpPr>
          <p:nvPr/>
        </p:nvSpPr>
        <p:spPr bwMode="auto">
          <a:xfrm>
            <a:off x="5067301" y="4088605"/>
            <a:ext cx="171449" cy="258763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81030" name="Line 134"/>
          <p:cNvSpPr>
            <a:spLocks noChangeShapeType="1"/>
          </p:cNvSpPr>
          <p:nvPr/>
        </p:nvSpPr>
        <p:spPr bwMode="auto">
          <a:xfrm flipH="1">
            <a:off x="2190750" y="4265613"/>
            <a:ext cx="2895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31" name="Line 135"/>
          <p:cNvSpPr>
            <a:spLocks noChangeShapeType="1"/>
          </p:cNvSpPr>
          <p:nvPr/>
        </p:nvSpPr>
        <p:spPr bwMode="auto">
          <a:xfrm>
            <a:off x="5595938" y="4894263"/>
            <a:ext cx="685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32" name="Line 136"/>
          <p:cNvSpPr>
            <a:spLocks noChangeShapeType="1"/>
          </p:cNvSpPr>
          <p:nvPr/>
        </p:nvSpPr>
        <p:spPr bwMode="auto">
          <a:xfrm>
            <a:off x="5610225" y="5627688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33" name="AutoShape 137"/>
          <p:cNvSpPr>
            <a:spLocks noChangeArrowheads="1"/>
          </p:cNvSpPr>
          <p:nvPr/>
        </p:nvSpPr>
        <p:spPr bwMode="auto">
          <a:xfrm>
            <a:off x="5067301" y="5497085"/>
            <a:ext cx="200025" cy="30554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81034" name="Line 138"/>
          <p:cNvSpPr>
            <a:spLocks noChangeShapeType="1"/>
          </p:cNvSpPr>
          <p:nvPr/>
        </p:nvSpPr>
        <p:spPr bwMode="auto">
          <a:xfrm flipH="1">
            <a:off x="2230438" y="5641975"/>
            <a:ext cx="2895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035" name="Text Box 139"/>
          <p:cNvSpPr txBox="1">
            <a:spLocks noChangeArrowheads="1"/>
          </p:cNvSpPr>
          <p:nvPr/>
        </p:nvSpPr>
        <p:spPr bwMode="auto">
          <a:xfrm>
            <a:off x="1866900" y="5648325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–10</a:t>
            </a:r>
          </a:p>
        </p:txBody>
      </p:sp>
      <p:sp>
        <p:nvSpPr>
          <p:cNvPr id="81036" name="Text Box 140"/>
          <p:cNvSpPr txBox="1">
            <a:spLocks noChangeArrowheads="1"/>
          </p:cNvSpPr>
          <p:nvPr/>
        </p:nvSpPr>
        <p:spPr bwMode="auto">
          <a:xfrm>
            <a:off x="2387601" y="5641975"/>
            <a:ext cx="511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–8</a:t>
            </a:r>
          </a:p>
        </p:txBody>
      </p:sp>
      <p:sp>
        <p:nvSpPr>
          <p:cNvPr id="81037" name="Text Box 141"/>
          <p:cNvSpPr txBox="1">
            <a:spLocks noChangeArrowheads="1"/>
          </p:cNvSpPr>
          <p:nvPr/>
        </p:nvSpPr>
        <p:spPr bwMode="auto">
          <a:xfrm>
            <a:off x="2768601" y="5648325"/>
            <a:ext cx="473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–6</a:t>
            </a:r>
          </a:p>
        </p:txBody>
      </p:sp>
      <p:sp>
        <p:nvSpPr>
          <p:cNvPr id="81038" name="Text Box 142"/>
          <p:cNvSpPr txBox="1">
            <a:spLocks noChangeArrowheads="1"/>
          </p:cNvSpPr>
          <p:nvPr/>
        </p:nvSpPr>
        <p:spPr bwMode="auto">
          <a:xfrm>
            <a:off x="3124201" y="5648325"/>
            <a:ext cx="473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–4</a:t>
            </a:r>
          </a:p>
        </p:txBody>
      </p:sp>
      <p:sp>
        <p:nvSpPr>
          <p:cNvPr id="81039" name="Text Box 143"/>
          <p:cNvSpPr txBox="1">
            <a:spLocks noChangeArrowheads="1"/>
          </p:cNvSpPr>
          <p:nvPr/>
        </p:nvSpPr>
        <p:spPr bwMode="auto">
          <a:xfrm>
            <a:off x="3530601" y="5641975"/>
            <a:ext cx="473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  <a:cs typeface="Arial" panose="020B0604020202020204" pitchFamily="34" charset="0"/>
              </a:rPr>
              <a:t>–2</a:t>
            </a:r>
          </a:p>
        </p:txBody>
      </p:sp>
      <p:sp>
        <p:nvSpPr>
          <p:cNvPr id="81041" name="Text Box 145"/>
          <p:cNvSpPr txBox="1">
            <a:spLocks noChangeArrowheads="1"/>
          </p:cNvSpPr>
          <p:nvPr/>
        </p:nvSpPr>
        <p:spPr bwMode="auto">
          <a:xfrm>
            <a:off x="5867400" y="2927351"/>
            <a:ext cx="4800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4488" indent="-3444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The solution set is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	{x:x 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 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5 OR x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7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}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71" name="Line 128"/>
          <p:cNvSpPr>
            <a:spLocks noChangeShapeType="1"/>
          </p:cNvSpPr>
          <p:nvPr/>
        </p:nvSpPr>
        <p:spPr bwMode="auto">
          <a:xfrm>
            <a:off x="5496719" y="4146550"/>
            <a:ext cx="0" cy="16764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8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8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8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8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8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8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8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8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8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8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8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8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8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8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8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8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8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8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8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8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8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8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8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8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8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8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8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8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8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8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1000"/>
                                        <p:tgtEl>
                                          <p:spTgt spid="8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8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8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8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81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1000"/>
                                        <p:tgtEl>
                                          <p:spTgt spid="8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8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8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8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1000"/>
                                        <p:tgtEl>
                                          <p:spTgt spid="8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81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1000"/>
                                        <p:tgtEl>
                                          <p:spTgt spid="8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8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6" dur="1000"/>
                                        <p:tgtEl>
                                          <p:spTgt spid="8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78" grpId="0"/>
      <p:bldP spid="81015" grpId="0"/>
      <p:bldP spid="81016" grpId="0"/>
      <p:bldP spid="81017" grpId="0"/>
      <p:bldP spid="81018" grpId="0"/>
      <p:bldP spid="81019" grpId="0"/>
      <p:bldP spid="81020" grpId="0"/>
      <p:bldP spid="81021" grpId="0" animBg="1"/>
      <p:bldP spid="81022" grpId="0" animBg="1"/>
      <p:bldP spid="81026" grpId="0"/>
      <p:bldP spid="81027" grpId="0"/>
      <p:bldP spid="81028" grpId="0"/>
      <p:bldP spid="81029" grpId="0" animBg="1"/>
      <p:bldP spid="81033" grpId="0" animBg="1"/>
      <p:bldP spid="81035" grpId="0"/>
      <p:bldP spid="81036" grpId="0"/>
      <p:bldP spid="81037" grpId="0"/>
      <p:bldP spid="81038" grpId="0"/>
      <p:bldP spid="81039" grpId="0"/>
      <p:bldP spid="810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133601" y="1371600"/>
            <a:ext cx="83216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Every solution of a compound inequality involving AND must be a solution of both parts of the compound inequality. If no numbers are solutions of </a:t>
            </a: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both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 simple inequalities, then the compound inequality has no solutions. 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133600" y="3733800"/>
            <a:ext cx="8382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The solutions of a compound inequality involving OR are not always two separate sets of numbers. Some numbers may be solutions of both parts of the compound inequality.</a:t>
            </a:r>
          </a:p>
        </p:txBody>
      </p:sp>
    </p:spTree>
    <p:extLst>
      <p:ext uri="{BB962C8B-B14F-4D97-AF65-F5344CB8AC3E}">
        <p14:creationId xmlns:p14="http://schemas.microsoft.com/office/powerpoint/2010/main" val="102897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3657601" y="2895601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x ≤ –8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6324601" y="2819400"/>
            <a:ext cx="127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x &gt; 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0</a:t>
            </a:r>
            <a:endParaRPr lang="en-US" altLang="en-US" sz="2400" i="1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434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57401"/>
            <a:ext cx="36576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2"/>
          <p:cNvSpPr txBox="1">
            <a:spLocks noChangeArrowheads="1"/>
          </p:cNvSpPr>
          <p:nvPr/>
        </p:nvSpPr>
        <p:spPr bwMode="auto">
          <a:xfrm>
            <a:off x="1752600" y="1524001"/>
            <a:ext cx="89154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300" b="1" dirty="0" smtClean="0">
                <a:latin typeface="Verdana" panose="020B0604030504040204" pitchFamily="34" charset="0"/>
                <a:cs typeface="Arial" panose="020B0604020202020204" pitchFamily="34" charset="0"/>
              </a:rPr>
              <a:t>The compound </a:t>
            </a:r>
            <a:r>
              <a:rPr lang="en-US" altLang="en-US" sz="2300" b="1" dirty="0">
                <a:latin typeface="Verdana" panose="020B0604030504040204" pitchFamily="34" charset="0"/>
                <a:cs typeface="Arial" panose="020B0604020202020204" pitchFamily="34" charset="0"/>
              </a:rPr>
              <a:t>inequality shown by the graph.</a:t>
            </a:r>
          </a:p>
        </p:txBody>
      </p:sp>
      <p:sp>
        <p:nvSpPr>
          <p:cNvPr id="14342" name="Rectangle 11"/>
          <p:cNvSpPr>
            <a:spLocks noChangeArrowheads="1"/>
          </p:cNvSpPr>
          <p:nvPr/>
        </p:nvSpPr>
        <p:spPr bwMode="auto">
          <a:xfrm>
            <a:off x="3657600" y="3657601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The compound inequality is </a:t>
            </a: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x 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≤ –8 OR </a:t>
            </a: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 &gt; 0.</a:t>
            </a:r>
          </a:p>
        </p:txBody>
      </p:sp>
    </p:spTree>
    <p:extLst>
      <p:ext uri="{BB962C8B-B14F-4D97-AF65-F5344CB8AC3E}">
        <p14:creationId xmlns:p14="http://schemas.microsoft.com/office/powerpoint/2010/main" val="250591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/>
      <p:bldP spid="870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1981200" y="3124201"/>
            <a:ext cx="7848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  <a:cs typeface="Arial" panose="020B0604020202020204" pitchFamily="34" charset="0"/>
              </a:rPr>
              <a:t>The compound inequality </a:t>
            </a:r>
            <a:r>
              <a:rPr lang="en-US" altLang="en-US" sz="2400" dirty="0" smtClean="0">
                <a:latin typeface="Verdana" panose="020B0604030504040204" pitchFamily="34" charset="0"/>
                <a:cs typeface="Arial" panose="020B0604020202020204" pitchFamily="34" charset="0"/>
              </a:rPr>
              <a:t>is –2 </a:t>
            </a:r>
            <a:r>
              <a:rPr lang="en-US" altLang="en-US" sz="2400" dirty="0">
                <a:latin typeface="Verdana" panose="020B0604030504040204" pitchFamily="34" charset="0"/>
                <a:cs typeface="Arial" panose="020B0604020202020204" pitchFamily="34" charset="0"/>
              </a:rPr>
              <a:t>&lt;</a:t>
            </a:r>
            <a:r>
              <a:rPr lang="en-US" altLang="en-US" sz="2400" i="1" dirty="0">
                <a:latin typeface="Verdana" panose="020B0604030504040204" pitchFamily="34" charset="0"/>
                <a:cs typeface="Arial" panose="020B0604020202020204" pitchFamily="34" charset="0"/>
              </a:rPr>
              <a:t> m </a:t>
            </a:r>
            <a:r>
              <a:rPr lang="en-US" altLang="en-US" sz="2400" dirty="0">
                <a:latin typeface="Verdana" panose="020B0604030504040204" pitchFamily="34" charset="0"/>
                <a:cs typeface="Arial" panose="020B0604020202020204" pitchFamily="34" charset="0"/>
              </a:rPr>
              <a:t>&lt; </a:t>
            </a:r>
            <a:r>
              <a:rPr lang="en-US" altLang="en-US" sz="2400" dirty="0" smtClean="0">
                <a:latin typeface="Verdana" panose="020B0604030504040204" pitchFamily="34" charset="0"/>
                <a:cs typeface="Arial" panose="020B0604020202020204" pitchFamily="34" charset="0"/>
              </a:rPr>
              <a:t>5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 dirty="0" smtClean="0">
                <a:latin typeface="Verdana" panose="020B0604030504040204" pitchFamily="34" charset="0"/>
                <a:cs typeface="Arial" panose="020B0604020202020204" pitchFamily="34" charset="0"/>
              </a:rPr>
              <a:t>Or written       m </a:t>
            </a:r>
            <a:r>
              <a:rPr lang="en-US" altLang="en-US" sz="2400" dirty="0">
                <a:latin typeface="Verdana" panose="020B0604030504040204" pitchFamily="34" charset="0"/>
                <a:cs typeface="Arial" panose="020B0604020202020204" pitchFamily="34" charset="0"/>
              </a:rPr>
              <a:t>&gt; –2 AND </a:t>
            </a:r>
            <a:r>
              <a:rPr lang="en-US" altLang="en-US" sz="2400" i="1" dirty="0">
                <a:latin typeface="Verdana" panose="020B0604030504040204" pitchFamily="34" charset="0"/>
                <a:cs typeface="Arial" panose="020B0604020202020204" pitchFamily="34" charset="0"/>
              </a:rPr>
              <a:t>m &lt; 5</a:t>
            </a:r>
            <a:r>
              <a:rPr lang="en-US" altLang="en-US" sz="2400" dirty="0" smtClean="0">
                <a:latin typeface="Verdana" panose="020B0604030504040204" pitchFamily="34" charset="0"/>
                <a:cs typeface="Arial" panose="020B0604020202020204" pitchFamily="34" charset="0"/>
              </a:rPr>
              <a:t>. </a:t>
            </a:r>
            <a:endParaRPr lang="en-US" altLang="en-US" sz="2400" dirty="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5363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028826"/>
            <a:ext cx="34861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11"/>
          <p:cNvSpPr txBox="1">
            <a:spLocks noChangeArrowheads="1"/>
          </p:cNvSpPr>
          <p:nvPr/>
        </p:nvSpPr>
        <p:spPr bwMode="auto">
          <a:xfrm>
            <a:off x="1752600" y="1600201"/>
            <a:ext cx="92964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300" b="1" dirty="0" smtClean="0">
                <a:latin typeface="Verdana" panose="020B0604030504040204" pitchFamily="34" charset="0"/>
                <a:cs typeface="Arial" panose="020B0604020202020204" pitchFamily="34" charset="0"/>
              </a:rPr>
              <a:t>The compound </a:t>
            </a:r>
            <a:r>
              <a:rPr lang="en-US" altLang="en-US" sz="2300" b="1" dirty="0">
                <a:latin typeface="Verdana" panose="020B0604030504040204" pitchFamily="34" charset="0"/>
                <a:cs typeface="Arial" panose="020B0604020202020204" pitchFamily="34" charset="0"/>
              </a:rPr>
              <a:t>inequality shown by the graph.</a:t>
            </a:r>
          </a:p>
        </p:txBody>
      </p:sp>
    </p:spTree>
    <p:extLst>
      <p:ext uri="{BB962C8B-B14F-4D97-AF65-F5344CB8AC3E}">
        <p14:creationId xmlns:p14="http://schemas.microsoft.com/office/powerpoint/2010/main" val="273913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524000" y="685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Example of how to write a compound inequality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828800" y="2735264"/>
            <a:ext cx="822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The shaded portion of the graph is between the values –9 and –2, so the compound inequality involves AND.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1800226" y="3573464"/>
            <a:ext cx="8550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shaded values are on the right of –9, so use &gt; or 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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empty circle at –9 means –9 is not a solution, so use &gt;.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1893888" y="4335463"/>
            <a:ext cx="1325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x 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&gt; –9</a:t>
            </a: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1804989" y="4716464"/>
            <a:ext cx="8550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shaded values are to the left of –</a:t>
            </a:r>
            <a:r>
              <a:rPr lang="en-US" altLang="en-US" sz="240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 use &lt; or ≤. The empty circle at –2 means that –2 is not a solution so use &lt;.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1905001" y="5410200"/>
            <a:ext cx="1325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x &lt; 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–2 </a:t>
            </a:r>
          </a:p>
        </p:txBody>
      </p:sp>
      <p:pic>
        <p:nvPicPr>
          <p:cNvPr id="1639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1828801"/>
            <a:ext cx="42957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1752600" y="1219201"/>
            <a:ext cx="91440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300" b="1">
                <a:latin typeface="Verdana" panose="020B0604030504040204" pitchFamily="34" charset="0"/>
                <a:cs typeface="Arial" panose="020B0604020202020204" pitchFamily="34" charset="0"/>
              </a:rPr>
              <a:t>Write the compound inequality shown by the graph.</a:t>
            </a:r>
          </a:p>
        </p:txBody>
      </p:sp>
    </p:spTree>
    <p:extLst>
      <p:ext uri="{BB962C8B-B14F-4D97-AF65-F5344CB8AC3E}">
        <p14:creationId xmlns:p14="http://schemas.microsoft.com/office/powerpoint/2010/main" val="23817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/>
      <p:bldP spid="90118" grpId="0"/>
      <p:bldP spid="90119" grpId="0"/>
      <p:bldP spid="90120" grpId="0"/>
      <p:bldP spid="90121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17</TotalTime>
  <Words>528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Arial MT Bl</vt:lpstr>
      <vt:lpstr>Cambria Math</vt:lpstr>
      <vt:lpstr>Gill Sans MT</vt:lpstr>
      <vt:lpstr>Symbol</vt:lpstr>
      <vt:lpstr>Verdana</vt:lpstr>
      <vt:lpstr>Parcel</vt:lpstr>
      <vt:lpstr>Solving Compound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Compound inequalities</dc:title>
  <dc:creator>ALISON DOOLIN</dc:creator>
  <cp:lastModifiedBy>ALISON DOOLIN</cp:lastModifiedBy>
  <cp:revision>3</cp:revision>
  <dcterms:created xsi:type="dcterms:W3CDTF">2020-11-01T21:03:17Z</dcterms:created>
  <dcterms:modified xsi:type="dcterms:W3CDTF">2021-10-08T19:51:56Z</dcterms:modified>
</cp:coreProperties>
</file>