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1-30T19:51:52.687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841 0 0,'0'24'282,"0"1"-204,0 0 125,-24-25 109,24 49-296,-25-49 0,25 24 46,0 1 454,-25-25-501,25 25 17,-24-25-32,24 49 62,-25-49 48,25 25 530,0-1-624,0 1 15,-25 0-15,25-1 15,0 1 0,-24-25-31,24 25 63,0-1-32,-25-24-15,25 25-1,0 0 63,0-1-46,0 1-1,0 0 406,0-1-171,0 1-204,-25-25-62,25 25 32,0-1 155,0 26-156,0-26-15,0 1 0,0 0 15,0-1 0,0 1 0,0 24 32,0-24-47,0 0-1,0-1 16,-24-24 1,24 25-17,-25-25 1,25 25-16,0-1 16,-25-24-1,25 50 1,-24-50-16,24 24 47,-25-24-16,25 25-31,0 0 31,0 24 422,0-24-437,0-1 15,0 1-31,0 0 31,0-1 1,-25-24-32,25 49 47,0-24-16,0 0 391,0-1-360,0 1-46,0 0 15,0-1-15,0 1-1,0 0 1,0-1 0,0 1 15,0 0 0,0-1 0,0 26 1,0-26 30,0 1-31,0 0 16,0-1 31,-24-24-62,24 25 0,0 24 46,-25-49-46,25 25 15,-49-25-15,49 25 30,0-1 1,0 1 31,-25-25-46,25-49 327,0 24-296,0 0-48,0 1-15,0-1 16,0 0-1,0-24 1,0 24 0,0 1-1,0-1 1,0 0 0,0 1 15,0-1-31,0 0 15,0 1 1,0-1 0,0 0 46,0 1-31,0 48 563,0 1-563,0 0-15,0-1 0,0 1-1,0 0 1,0-1 46,0 1-30,0 0-32,0-1 47,0 1-16,0 0-16,0-1 1,0 1 31,0 0 0,0-1-16,0 1-15,-25-25 31,25 25-47,0-1 31,0 1-16,0 0 1,0-1 15,-24 1-15,24 0 0,0-1-1,0 26 1,0-26 46,0 1-30,0 0 46,0-1-47,0 1 78,-25-25 16,25 49-93,-25-24-17,25 0 16,0-1 1,0 1 30,0 0-15,0-1 516,-24-24-532,24 25 0,0 0 16,-25-25 0,25 24 422,0 26-438,0-26 0,0 1 0,-25-25 1,25 24-17,0 1 16,0 0 16,-24 24 172,24-24-172,-25-25-31,25 24 30,0 1-14,0 0 61,0-1-61,0 1 77,-49-25 94,49 25-172,0-1 1,-25-24-1,0 25-15,25 0 30,-24-25 1,24 24-15,0-73 749,0 24-750,0 1-31,0-1 16,0 0 15,0 1-15,24 24 15,-24-50-16,0 26 1,25 24 0,-25-25-1,0 0 1,49 25 0,-49-24 15,0-1 0,25 25-15,-25-25-1,0 1 17,25 24-1,-25-25-31,0 1 31,24 24-15,-24-25 31,25 0-32,-25 1 1,0-1 15,0 0-15,25 1-1,-25-1 1,0 0 0,0 1-1,0-1 1,49 25-16,-49-25 15,0-24-15,0 24 47,25 25-31,-25-24 0,0 48 312,0 1-313,0 0 1,0-1 0,0 1-1,0 0 1,0-1 15,0 1 0,0 0 1,0-1 46,24-24 187,-24-24-233,25 24-32,-25-25 15,25 25-15,-25-25 16,49 25-1,-49-24-15,0-1 16,25 0 15,-1 1-15,-24-1 15,25 25-15,-25-25 15,0 1-15,25 24-16,-1 0 31,-24-25-15,25 0-1,0 1 16,-1-1 1,1 0-1,-25 1 0,0-1 250,25 25-265,-1-25 0,-24-24-1,0 24 1,25 25 0,0-24-16,-1-26 15,1 50 16,0-24-31,-25-1 16,0 0 0,24 25-1,-24-24 1,0-1 15,25 25-15,0 0 15,-25-25-15,0 1-1,0-1 17,24 25-17,-24-25 1,0 1 15,25 24-31,-25-25 16,0 0-16,0 1 62,0-1-46,0 0 15,25 25-15,-25-24-1,0-26 1,24 50 15,-24-24-15,0-1-1,25 25 17,-25-25-17,0 1 17,25-1-17,-25-24 16,24 49-15,-24-25-16,0 1 16,25-1-1,-25 0 17,25-24-17,-25 24 1,24 25-1,-24-24 1,0-1 47,0 0-32,25 25-16,-25-24-15,24 24 32,-24-25-1,25 0 0,-25 1 16,0-1-16,25 25 16,-25-25-31,49 25 15,-49-24 47,25 24-62,-25-25-1,24 25 1,-24-25 47,25 25-63,-25-24 31,25 24-16,-25-25 17,24 0-1,1 25 0,-25-24-31,49-1 31,-24 25 32,-25-25-63,25 25 16,-25-24 15,24-1 0,1 25 0,0 0-15,-25-25 0,0-24 15,49 49-16,-24 0 32,-25-25-47,0 1 47,24 24-16,1-25 1,-25 0-1,25 25 0,-25-24 0,24 24-15,-24-50-16,25 50 31,-25-24 1,25 24-1,-25-25-16,0 0 32,24 1 938,1 24-970,-25-25 1,0 0-16,49 1 31,-24-26-15,0 50-16,-25-24 15,24 24 95,-24 24 343,0 1-406,0 0-32,-24 24 17,24-24-17,-25-1 17,25 1-32,-25-25 0,25 25 31,-24-25-16,24 24-15,0 1 16,0 0-16,0-1 16,-25-24-1,0 25-15,1 0 16,24-1 0,0 1-1,-25 0 1,25-1-1,-25-24-15,25 25 0,0 0 32,-24-25-32,-1 0 31,25 24-31,0 1 16,-25-25-1,25 25 1,-24-1 31,-1 26-16,0-50-15,25 24 15,-24 1-16,-1-25 1,0 25 0,1-1-1,-1 1-15,25 0 16,-25 24-16,1-49 31,-1 0-15,25 25-1,0-1 1,-49-24 15,49 25 32,0 0-16,0-1 15,-25-24-46,25 50-16,-25-50 15,25 24 1,-24-24-16,24 25 0,0 0 16,-25-1-1,25 1 1,-25 24-16,25-24 16,-24-25 15,24 24-16,0 1 1,0 0 0,-50-25-16,50 24 15,0 1 1,0 0 15,-24-1-15,24 1-1,-25-25 1,1 0 15,24 25 1,0-1-1,-25-24 16,0 0 62,25-24-15,-49 24-63,49-25 0,-25 25-15,25-25 0,0 1 15,-24 24 0,-1 0 0,0 0 1,25-25-1,-24 25 0,-1 0 0,25-25-15,-25 25 0,1 0 15,-1 0 0,0 0 0,1 0 1,24-24-32,0-1 46,-50 25-30,50-25 0,-24 25-1,24-24 48,0-1-32,0 1-15,0-1 15,0 0-15,0 1 15,0-1-16,0 0 32,0-24-15,0 24 30,0 1-15,0-1-16,0 0 32,0 1-16,0-26 15,0 26-15,49 24-47,-49-25 62,25 25-30,-25-25-17,24 25 63,-24-24-46,0-1-1,25 25-15,-25-25-1,25 25 1,-25-49 46,0 24 220,24 1-251,-24-1-16,0 0 17,0 1-1,25 24 0,-25-25 0,0-24 1,25 49-1,-25-25 16,0 0-16,0 1 0,0-1 47,0 0 1,24 25 30,-24-49-109,0 24 31,25 25-31,-25-24 0,0-1 16,25 0-1,-25 1 1,0-1 0,24 25-16,-24-49 15,0 24 1,0 0 62,0 50 875,0 0-953,0-1 16,0 1-16,0 0 15,0-1 1,0 1-16,0 0 16,0-1-16,0 1 15,0 0-15,0-1 16,0 1 0,0 0-16,0-1 15,0 1 16,0 0 32,0-1-16,0 1 47,0 0-48,0-1-30,0 1 15,0 0-15,0-1 31,-24 26-16,-26-26 32,50 1-32,0 0 16,0-1 78,0 1-94,-24-25-15,24 25 15,-25-25-31,25 49 15,0-24 32,0-1-47,0 1 32,0 0-1,0-1-16,0 26 17,0-26-17,-25-24-15,25 25 16,0 0 0,0-1 30,0 1-14,0 0-1,0-1-15,0 1 30,0-1-14,0 1 108,0 0-30,0-1-79,0 1 0,0 0 0,0-1 1,0 1 77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209ED-969E-440C-8959-E4517043BF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systems of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E912B-DE12-4746-90AB-CEC1CC9E5F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9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2830514" y="2971800"/>
            <a:ext cx="197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FF0000"/>
                </a:solidFill>
                <a:latin typeface="Verdana" panose="020B0604030504040204" pitchFamily="34" charset="0"/>
              </a:rPr>
              <a:t>y &lt; 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solidFill>
                  <a:srgbClr val="FF0000"/>
                </a:solidFill>
                <a:latin typeface="Verdana" panose="020B0604030504040204" pitchFamily="34" charset="0"/>
              </a:rPr>
              <a:t>x +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 3</a:t>
            </a:r>
            <a:r>
              <a:rPr lang="en-US" altLang="en-US" sz="2400" i="1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6147" name="AutoShape 8"/>
          <p:cNvSpPr>
            <a:spLocks/>
          </p:cNvSpPr>
          <p:nvPr/>
        </p:nvSpPr>
        <p:spPr bwMode="auto">
          <a:xfrm>
            <a:off x="2514600" y="2286000"/>
            <a:ext cx="381000" cy="1219200"/>
          </a:xfrm>
          <a:prstGeom prst="leftBrace">
            <a:avLst>
              <a:gd name="adj1" fmla="val 2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1905001" y="1600200"/>
            <a:ext cx="310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Graph the system.</a:t>
            </a:r>
          </a:p>
        </p:txBody>
      </p:sp>
      <p:pic>
        <p:nvPicPr>
          <p:cNvPr id="6150" name="Picture 30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1371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004" name="Picture 6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038" y="1383225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5" name="Text Box 86"/>
          <p:cNvSpPr txBox="1">
            <a:spLocks noChangeArrowheads="1"/>
          </p:cNvSpPr>
          <p:nvPr/>
        </p:nvSpPr>
        <p:spPr bwMode="auto">
          <a:xfrm>
            <a:off x="8416926" y="907256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3" name="Text Box 84"/>
          <p:cNvSpPr txBox="1">
            <a:spLocks noChangeArrowheads="1"/>
          </p:cNvSpPr>
          <p:nvPr/>
        </p:nvSpPr>
        <p:spPr bwMode="auto">
          <a:xfrm>
            <a:off x="5105407" y="1560511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8166101" y="3138488"/>
            <a:ext cx="434975" cy="1230312"/>
            <a:chOff x="4366" y="2121"/>
            <a:chExt cx="274" cy="775"/>
          </a:xfrm>
        </p:grpSpPr>
        <p:sp>
          <p:nvSpPr>
            <p:cNvPr id="6160" name="Text Box 73"/>
            <p:cNvSpPr txBox="1">
              <a:spLocks noChangeArrowheads="1"/>
            </p:cNvSpPr>
            <p:nvPr/>
          </p:nvSpPr>
          <p:spPr bwMode="auto">
            <a:xfrm>
              <a:off x="4366" y="2121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</a:t>
              </a:r>
            </a:p>
          </p:txBody>
        </p:sp>
        <p:sp>
          <p:nvSpPr>
            <p:cNvPr id="6161" name="Text Box 93"/>
            <p:cNvSpPr txBox="1">
              <a:spLocks noChangeArrowheads="1"/>
            </p:cNvSpPr>
            <p:nvPr/>
          </p:nvSpPr>
          <p:spPr bwMode="auto">
            <a:xfrm>
              <a:off x="4524" y="2663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103"/>
          <p:cNvGrpSpPr>
            <a:grpSpLocks/>
          </p:cNvGrpSpPr>
          <p:nvPr/>
        </p:nvGrpSpPr>
        <p:grpSpPr bwMode="auto">
          <a:xfrm>
            <a:off x="7235826" y="1781175"/>
            <a:ext cx="1985963" cy="3067050"/>
            <a:chOff x="3780" y="1266"/>
            <a:chExt cx="1251" cy="1932"/>
          </a:xfrm>
        </p:grpSpPr>
        <p:sp>
          <p:nvSpPr>
            <p:cNvPr id="6156" name="Line 99"/>
            <p:cNvSpPr>
              <a:spLocks noChangeShapeType="1"/>
            </p:cNvSpPr>
            <p:nvPr/>
          </p:nvSpPr>
          <p:spPr bwMode="auto">
            <a:xfrm flipV="1">
              <a:off x="4617" y="1266"/>
              <a:ext cx="48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00"/>
            <p:cNvSpPr>
              <a:spLocks noChangeShapeType="1"/>
            </p:cNvSpPr>
            <p:nvPr/>
          </p:nvSpPr>
          <p:spPr bwMode="auto">
            <a:xfrm>
              <a:off x="4176" y="3081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01"/>
            <p:cNvSpPr>
              <a:spLocks noChangeShapeType="1"/>
            </p:cNvSpPr>
            <p:nvPr/>
          </p:nvSpPr>
          <p:spPr bwMode="auto">
            <a:xfrm flipH="1">
              <a:off x="3780" y="3102"/>
              <a:ext cx="48" cy="9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02"/>
            <p:cNvSpPr>
              <a:spLocks noChangeShapeType="1"/>
            </p:cNvSpPr>
            <p:nvPr/>
          </p:nvSpPr>
          <p:spPr bwMode="auto">
            <a:xfrm flipV="1">
              <a:off x="4983" y="1296"/>
              <a:ext cx="48" cy="9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47285" y="181511"/>
            <a:ext cx="34082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Shade the intersection (overlap of the two) much darker than in this picture.  The pink area is the solution.  </a:t>
            </a:r>
          </a:p>
        </p:txBody>
      </p:sp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8772797" y="765684"/>
            <a:ext cx="3052354" cy="704850"/>
            <a:chOff x="4464" y="1200"/>
            <a:chExt cx="1008" cy="444"/>
          </a:xfrm>
        </p:grpSpPr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4464" y="1200"/>
              <a:ext cx="816" cy="288"/>
            </a:xfrm>
            <a:prstGeom prst="wedgeRectCallout">
              <a:avLst>
                <a:gd name="adj1" fmla="val -51472"/>
                <a:gd name="adj2" fmla="val 26041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4464" y="1237"/>
              <a:ext cx="10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Solutions Shade dark 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0DEE722-A6A7-44D6-8797-7AAD0FED9005}"/>
                  </a:ext>
                </a:extLst>
              </p14:cNvPr>
              <p14:cNvContentPartPr/>
              <p14:nvPr/>
            </p14:nvContentPartPr>
            <p14:xfrm>
              <a:off x="8388388" y="1899993"/>
              <a:ext cx="720360" cy="1100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0DEE722-A6A7-44D6-8797-7AAD0FED900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25388" y="1836993"/>
                <a:ext cx="846000" cy="12265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C5B55807-6B64-4387-87BA-5B29A3F43368}"/>
              </a:ext>
            </a:extLst>
          </p:cNvPr>
          <p:cNvSpPr txBox="1"/>
          <p:nvPr/>
        </p:nvSpPr>
        <p:spPr>
          <a:xfrm>
            <a:off x="2111444" y="4034105"/>
            <a:ext cx="3408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Sombrear la intersección (superposición de los dos) mucho más oscuro que en esta imagen.  La zona rosa es la solución.  
</a:t>
            </a: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B1F7B3-442F-45C5-A90A-7EA17CD3A566}"/>
              </a:ext>
            </a:extLst>
          </p:cNvPr>
          <p:cNvSpPr/>
          <p:nvPr/>
        </p:nvSpPr>
        <p:spPr>
          <a:xfrm>
            <a:off x="9296400" y="2286000"/>
            <a:ext cx="300595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err="1">
                <a:latin typeface="Arial" panose="020B0604020202020204" pitchFamily="34" charset="0"/>
              </a:rPr>
              <a:t>Soluciones</a:t>
            </a:r>
            <a:r>
              <a:rPr lang="en-US" altLang="en-US" dirty="0">
                <a:latin typeface="Arial" panose="020B0604020202020204" pitchFamily="34" charset="0"/>
              </a:rPr>
              <a:t> Sombra </a:t>
            </a:r>
            <a:r>
              <a:rPr lang="en-US" altLang="en-US" dirty="0" err="1">
                <a:latin typeface="Arial" panose="020B0604020202020204" pitchFamily="34" charset="0"/>
              </a:rPr>
              <a:t>oscura</a:t>
            </a:r>
            <a:r>
              <a:rPr lang="en-US" altLang="en-US" dirty="0">
                <a:latin typeface="Arial" panose="020B0604020202020204" pitchFamily="34" charset="0"/>
              </a:rPr>
              <a:t> 
</a:t>
            </a:r>
          </a:p>
        </p:txBody>
      </p:sp>
    </p:spTree>
    <p:extLst>
      <p:ext uri="{BB962C8B-B14F-4D97-AF65-F5344CB8AC3E}">
        <p14:creationId xmlns:p14="http://schemas.microsoft.com/office/powerpoint/2010/main" val="38172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897064" y="1498600"/>
            <a:ext cx="8237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Graph the system of linear inequalities.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524000" y="79057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99"/>
                </a:solidFill>
                <a:latin typeface="Arial Black" panose="020B0A04020102020204" pitchFamily="34" charset="0"/>
              </a:rPr>
              <a:t>Graphing Systems with Parallel Boundary Lines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2384426" y="2051051"/>
            <a:ext cx="2127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y ≤ </a:t>
            </a:r>
            <a:r>
              <a:rPr lang="en-US" altLang="en-US" sz="2400">
                <a:latin typeface="Verdana" panose="020B0604030504040204" pitchFamily="34" charset="0"/>
              </a:rPr>
              <a:t>–2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– 4</a:t>
            </a:r>
            <a:r>
              <a:rPr lang="en-US" altLang="en-US" sz="2400" i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2300289" y="2432051"/>
            <a:ext cx="2183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 y &gt; </a:t>
            </a:r>
            <a:r>
              <a:rPr lang="en-US" altLang="en-US" sz="2400">
                <a:latin typeface="Verdana" panose="020B0604030504040204" pitchFamily="34" charset="0"/>
              </a:rPr>
              <a:t>–2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+ 5</a:t>
            </a:r>
          </a:p>
        </p:txBody>
      </p:sp>
      <p:sp>
        <p:nvSpPr>
          <p:cNvPr id="7174" name="AutoShape 19"/>
          <p:cNvSpPr>
            <a:spLocks/>
          </p:cNvSpPr>
          <p:nvPr/>
        </p:nvSpPr>
        <p:spPr bwMode="auto">
          <a:xfrm>
            <a:off x="2176463" y="2127250"/>
            <a:ext cx="366712" cy="762000"/>
          </a:xfrm>
          <a:prstGeom prst="leftBrace">
            <a:avLst>
              <a:gd name="adj1" fmla="val 1731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3229396" y="5812854"/>
            <a:ext cx="2759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dirty="0">
                <a:latin typeface="Arial" panose="020B0604020202020204" pitchFamily="34" charset="0"/>
              </a:rPr>
              <a:t>Este sistema no tiene soluciones.⊘
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810250" y="2076450"/>
            <a:ext cx="3790950" cy="3790950"/>
            <a:chOff x="2700" y="1548"/>
            <a:chExt cx="2388" cy="2388"/>
          </a:xfrm>
        </p:grpSpPr>
        <p:pic>
          <p:nvPicPr>
            <p:cNvPr id="7177" name="Picture 29" descr="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0" y="1548"/>
              <a:ext cx="2388" cy="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8" name="Line 30"/>
            <p:cNvSpPr>
              <a:spLocks noChangeShapeType="1"/>
            </p:cNvSpPr>
            <p:nvPr/>
          </p:nvSpPr>
          <p:spPr bwMode="auto">
            <a:xfrm flipH="1" flipV="1">
              <a:off x="3216" y="1758"/>
              <a:ext cx="48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31"/>
            <p:cNvSpPr>
              <a:spLocks noChangeShapeType="1"/>
            </p:cNvSpPr>
            <p:nvPr/>
          </p:nvSpPr>
          <p:spPr bwMode="auto">
            <a:xfrm>
              <a:off x="4158" y="3648"/>
              <a:ext cx="48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32"/>
            <p:cNvSpPr>
              <a:spLocks noChangeShapeType="1"/>
            </p:cNvSpPr>
            <p:nvPr/>
          </p:nvSpPr>
          <p:spPr bwMode="auto">
            <a:xfrm flipH="1" flipV="1">
              <a:off x="3621" y="1767"/>
              <a:ext cx="48" cy="48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33"/>
            <p:cNvSpPr>
              <a:spLocks noChangeShapeType="1"/>
            </p:cNvSpPr>
            <p:nvPr/>
          </p:nvSpPr>
          <p:spPr bwMode="auto">
            <a:xfrm>
              <a:off x="4590" y="3639"/>
              <a:ext cx="48" cy="9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9A35E67-6F44-487C-8CBF-0C83804F008F}"/>
              </a:ext>
            </a:extLst>
          </p:cNvPr>
          <p:cNvSpPr txBox="1"/>
          <p:nvPr/>
        </p:nvSpPr>
        <p:spPr>
          <a:xfrm>
            <a:off x="1059499" y="4041578"/>
            <a:ext cx="3223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No hay sombreado superpuesto, así que....
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5EC800-EC31-4746-8F5B-C3174FD92124}"/>
              </a:ext>
            </a:extLst>
          </p:cNvPr>
          <p:cNvSpPr txBox="1"/>
          <p:nvPr/>
        </p:nvSpPr>
        <p:spPr>
          <a:xfrm>
            <a:off x="583919" y="3213931"/>
            <a:ext cx="3223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is no overlapping shading so….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3">
                <a:extLst>
                  <a:ext uri="{FF2B5EF4-FFF2-40B4-BE49-F238E27FC236}">
                    <a16:creationId xmlns:a16="http://schemas.microsoft.com/office/drawing/2014/main" id="{3EEBCD59-096E-4D36-A0FF-C7FA6BB0CB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5419" y="5132814"/>
                <a:ext cx="2759075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This system has no solutions.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⊘</m:t>
                    </m:r>
                  </m:oMath>
                </a14:m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 Box 23">
                <a:extLst>
                  <a:ext uri="{FF2B5EF4-FFF2-40B4-BE49-F238E27FC236}">
                    <a16:creationId xmlns:a16="http://schemas.microsoft.com/office/drawing/2014/main" id="{3EEBCD59-096E-4D36-A0FF-C7FA6BB0C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5419" y="5132814"/>
                <a:ext cx="2759075" cy="830997"/>
              </a:xfrm>
              <a:prstGeom prst="rect">
                <a:avLst/>
              </a:prstGeom>
              <a:blipFill>
                <a:blip r:embed="rId3"/>
                <a:stretch>
                  <a:fillRect l="-3540" t="-5147" b="-169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5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24025" y="1490663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Graph the system of linear inequalities.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00200" y="79057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99"/>
                </a:solidFill>
                <a:latin typeface="Arial Black" panose="020B0A04020102020204" pitchFamily="34" charset="0"/>
              </a:rPr>
              <a:t>Graphing Systems with Parallel Boundary Lines</a:t>
            </a:r>
          </a:p>
        </p:txBody>
      </p:sp>
      <p:sp>
        <p:nvSpPr>
          <p:cNvPr id="8196" name="AutoShape 6"/>
          <p:cNvSpPr>
            <a:spLocks/>
          </p:cNvSpPr>
          <p:nvPr/>
        </p:nvSpPr>
        <p:spPr bwMode="auto">
          <a:xfrm>
            <a:off x="2278063" y="2114550"/>
            <a:ext cx="366712" cy="762000"/>
          </a:xfrm>
          <a:prstGeom prst="leftBrace">
            <a:avLst>
              <a:gd name="adj1" fmla="val 1731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514601" y="2024064"/>
            <a:ext cx="19319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y &gt; </a:t>
            </a:r>
            <a:r>
              <a:rPr lang="en-US" altLang="en-US" sz="2400">
                <a:latin typeface="Verdana" panose="020B0604030504040204" pitchFamily="34" charset="0"/>
              </a:rPr>
              <a:t>3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– 2</a:t>
            </a:r>
            <a:r>
              <a:rPr lang="en-US" altLang="en-US" sz="2400" i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2430464" y="2405064"/>
            <a:ext cx="1988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 y &lt; </a:t>
            </a:r>
            <a:r>
              <a:rPr lang="en-US" altLang="en-US" sz="2400">
                <a:latin typeface="Verdana" panose="020B0604030504040204" pitchFamily="34" charset="0"/>
              </a:rPr>
              <a:t>3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+ 6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385070" y="4650582"/>
            <a:ext cx="4191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dirty="0">
                <a:latin typeface="Arial" panose="020B0604020202020204" pitchFamily="34" charset="0"/>
              </a:rPr>
              <a:t>Las soluciones son todos puntos entre las líneas paralelas, pero no en las líneas discontinuas.
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pic>
        <p:nvPicPr>
          <p:cNvPr id="63510" name="Picture 2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47900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686800" y="1524000"/>
            <a:ext cx="3052354" cy="660400"/>
            <a:chOff x="4464" y="1200"/>
            <a:chExt cx="1008" cy="416"/>
          </a:xfrm>
        </p:grpSpPr>
        <p:sp>
          <p:nvSpPr>
            <p:cNvPr id="8202" name="AutoShape 23"/>
            <p:cNvSpPr>
              <a:spLocks noChangeArrowheads="1"/>
            </p:cNvSpPr>
            <p:nvPr/>
          </p:nvSpPr>
          <p:spPr bwMode="auto">
            <a:xfrm>
              <a:off x="4464" y="1200"/>
              <a:ext cx="816" cy="288"/>
            </a:xfrm>
            <a:prstGeom prst="wedgeRectCallout">
              <a:avLst>
                <a:gd name="adj1" fmla="val -51472"/>
                <a:gd name="adj2" fmla="val 26041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8203" name="Text Box 24"/>
            <p:cNvSpPr txBox="1">
              <a:spLocks noChangeArrowheads="1"/>
            </p:cNvSpPr>
            <p:nvPr/>
          </p:nvSpPr>
          <p:spPr bwMode="auto">
            <a:xfrm>
              <a:off x="4464" y="1209"/>
              <a:ext cx="10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Solutions </a:t>
              </a:r>
              <a:r>
                <a:rPr lang="en-US" altLang="en-US" sz="1800">
                  <a:latin typeface="Arial" panose="020B0604020202020204" pitchFamily="34" charset="0"/>
                </a:rPr>
                <a:t>Shade dark </a:t>
              </a:r>
              <a:endParaRPr lang="en-US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12" name="Text Box 12">
            <a:extLst>
              <a:ext uri="{FF2B5EF4-FFF2-40B4-BE49-F238E27FC236}">
                <a16:creationId xmlns:a16="http://schemas.microsoft.com/office/drawing/2014/main" id="{98F12F3A-CAD3-4C9D-90CF-06A0B1A65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19464"/>
            <a:ext cx="419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The solutions are all points between the parallel lines but not on the dashed lines.</a:t>
            </a:r>
          </a:p>
        </p:txBody>
      </p:sp>
    </p:spTree>
    <p:extLst>
      <p:ext uri="{BB962C8B-B14F-4D97-AF65-F5344CB8AC3E}">
        <p14:creationId xmlns:p14="http://schemas.microsoft.com/office/powerpoint/2010/main" val="181163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/>
      <p:bldP spid="1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140</TotalTime>
  <Words>188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Cambria Math</vt:lpstr>
      <vt:lpstr>Symbol</vt:lpstr>
      <vt:lpstr>Times</vt:lpstr>
      <vt:lpstr>Tw Cen MT</vt:lpstr>
      <vt:lpstr>Verdana</vt:lpstr>
      <vt:lpstr>Droplet</vt:lpstr>
      <vt:lpstr>Solving systems of inequalities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DOOLIN</dc:creator>
  <cp:lastModifiedBy>ALISON DOOLIN</cp:lastModifiedBy>
  <cp:revision>8</cp:revision>
  <dcterms:created xsi:type="dcterms:W3CDTF">2020-11-03T22:20:43Z</dcterms:created>
  <dcterms:modified xsi:type="dcterms:W3CDTF">2023-01-30T16:14:00Z</dcterms:modified>
</cp:coreProperties>
</file>