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4" r:id="rId2"/>
    <p:sldId id="347" r:id="rId3"/>
    <p:sldId id="343" r:id="rId4"/>
    <p:sldId id="346" r:id="rId5"/>
    <p:sldId id="344" r:id="rId6"/>
    <p:sldId id="345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4" d="100"/>
          <a:sy n="84" d="100"/>
        </p:scale>
        <p:origin x="115" y="1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11/26/2022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11/26/2022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Graphing linear review and solutions.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5AA23-BE52-4E35-AACF-E8822E9A7E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7612" y="1600200"/>
                <a:ext cx="6398974" cy="8382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𝐺𝑟𝑎𝑝h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5AA23-BE52-4E35-AACF-E8822E9A7E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7612" y="1600200"/>
                <a:ext cx="6398974" cy="838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FE03-BCE3-4EC6-A56A-6F6254063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589" y="152400"/>
            <a:ext cx="7008574" cy="1296987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pic>
        <p:nvPicPr>
          <p:cNvPr id="4" name="Picture 3" descr="Image result for coordinate plane">
            <a:extLst>
              <a:ext uri="{FF2B5EF4-FFF2-40B4-BE49-F238E27FC236}">
                <a16:creationId xmlns:a16="http://schemas.microsoft.com/office/drawing/2014/main" id="{DAB921B6-EAC5-4982-84F1-3091E4220CAC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546470"/>
            <a:ext cx="3512820" cy="3352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42770-9872-4056-A030-F5DE3894C7C4}"/>
                  </a:ext>
                </a:extLst>
              </p:cNvPr>
              <p:cNvSpPr txBox="1"/>
              <p:nvPr/>
            </p:nvSpPr>
            <p:spPr>
              <a:xfrm>
                <a:off x="455612" y="3047831"/>
                <a:ext cx="7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42770-9872-4056-A030-F5DE3894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7831"/>
                <a:ext cx="730328" cy="369332"/>
              </a:xfrm>
              <a:prstGeom prst="rect">
                <a:avLst/>
              </a:prstGeom>
              <a:blipFill>
                <a:blip r:embed="rId5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DB375-6010-4D70-BA45-98FB275EE7CF}"/>
                  </a:ext>
                </a:extLst>
              </p:cNvPr>
              <p:cNvSpPr txBox="1"/>
              <p:nvPr/>
            </p:nvSpPr>
            <p:spPr>
              <a:xfrm>
                <a:off x="451805" y="3821668"/>
                <a:ext cx="573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DB375-6010-4D70-BA45-98FB275E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5" y="3821668"/>
                <a:ext cx="573106" cy="369332"/>
              </a:xfrm>
              <a:prstGeom prst="rect">
                <a:avLst/>
              </a:prstGeom>
              <a:blipFill>
                <a:blip r:embed="rId6"/>
                <a:stretch>
                  <a:fillRect l="-11702" r="-319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283ABC-E5CA-4C60-9554-82CF9EDFB650}"/>
                  </a:ext>
                </a:extLst>
              </p:cNvPr>
              <p:cNvSpPr txBox="1"/>
              <p:nvPr/>
            </p:nvSpPr>
            <p:spPr>
              <a:xfrm>
                <a:off x="1217612" y="2886761"/>
                <a:ext cx="53540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283ABC-E5CA-4C60-9554-82CF9EDF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2886761"/>
                <a:ext cx="535403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8DB30-EA0E-4262-97E4-9E67F2CE0215}"/>
                  </a:ext>
                </a:extLst>
              </p:cNvPr>
              <p:cNvSpPr txBox="1"/>
              <p:nvPr/>
            </p:nvSpPr>
            <p:spPr>
              <a:xfrm>
                <a:off x="1140729" y="3821668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8DB30-EA0E-4262-97E4-9E67F2CE0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29" y="3821668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7F90BA-2D24-400E-AA94-B7479C1B541B}"/>
                  </a:ext>
                </a:extLst>
              </p:cNvPr>
              <p:cNvSpPr txBox="1"/>
              <p:nvPr/>
            </p:nvSpPr>
            <p:spPr>
              <a:xfrm>
                <a:off x="227012" y="4410839"/>
                <a:ext cx="1983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𝑖𝑛𝑡𝑒𝑟𝑐𝑒𝑝𝑡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7F90BA-2D24-400E-AA94-B7479C1B5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2" y="4410839"/>
                <a:ext cx="1983427" cy="369332"/>
              </a:xfrm>
              <a:prstGeom prst="rect">
                <a:avLst/>
              </a:prstGeom>
              <a:blipFill>
                <a:blip r:embed="rId9"/>
                <a:stretch>
                  <a:fillRect l="-3067" r="-92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8818D5-F1C1-40B3-B08B-2878E711F7EA}"/>
                  </a:ext>
                </a:extLst>
              </p:cNvPr>
              <p:cNvSpPr txBox="1"/>
              <p:nvPr/>
            </p:nvSpPr>
            <p:spPr>
              <a:xfrm>
                <a:off x="2210439" y="4404672"/>
                <a:ext cx="7437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8818D5-F1C1-40B3-B08B-2878E711F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39" y="4404672"/>
                <a:ext cx="743793" cy="369332"/>
              </a:xfrm>
              <a:prstGeom prst="rect">
                <a:avLst/>
              </a:prstGeom>
              <a:blipFill>
                <a:blip r:embed="rId10"/>
                <a:stretch>
                  <a:fillRect l="-13934" r="-1311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28DFC8-A70C-4F02-8976-1D2B0E16C3C4}"/>
              </a:ext>
            </a:extLst>
          </p:cNvPr>
          <p:cNvCxnSpPr>
            <a:cxnSpLocks/>
          </p:cNvCxnSpPr>
          <p:nvPr/>
        </p:nvCxnSpPr>
        <p:spPr>
          <a:xfrm flipH="1" flipV="1">
            <a:off x="6129037" y="3124200"/>
            <a:ext cx="1565575" cy="2209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0">
            <a:extLst>
              <a:ext uri="{FF2B5EF4-FFF2-40B4-BE49-F238E27FC236}">
                <a16:creationId xmlns:a16="http://schemas.microsoft.com/office/drawing/2014/main" id="{9658D75E-A708-48BB-9D5F-8F415DBF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2438400"/>
            <a:ext cx="99091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AF8E3-BBE7-4F1D-BD67-6C94E3C5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1812" y="1219200"/>
            <a:ext cx="2789162" cy="25681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162A92-B8BB-47AF-887F-E7DC57ED23EF}"/>
                  </a:ext>
                </a:extLst>
              </p:cNvPr>
              <p:cNvSpPr txBox="1"/>
              <p:nvPr/>
            </p:nvSpPr>
            <p:spPr>
              <a:xfrm>
                <a:off x="4722812" y="4038600"/>
                <a:ext cx="1769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162A92-B8BB-47AF-887F-E7DC57ED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12" y="4038600"/>
                <a:ext cx="1769843" cy="369332"/>
              </a:xfrm>
              <a:prstGeom prst="rect">
                <a:avLst/>
              </a:prstGeom>
              <a:blipFill>
                <a:blip r:embed="rId4"/>
                <a:stretch>
                  <a:fillRect l="-3448" r="-310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F0882-B879-4577-850B-C3ED61EE0225}"/>
                  </a:ext>
                </a:extLst>
              </p:cNvPr>
              <p:cNvSpPr txBox="1"/>
              <p:nvPr/>
            </p:nvSpPr>
            <p:spPr>
              <a:xfrm>
                <a:off x="3198812" y="4572000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points on the graph are solutions of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an infinite number of solutions.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F0882-B879-4577-850B-C3ED61EE0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12" y="4572000"/>
                <a:ext cx="6096000" cy="1569660"/>
              </a:xfrm>
              <a:prstGeom prst="rect">
                <a:avLst/>
              </a:prstGeom>
              <a:blipFill>
                <a:blip r:embed="rId5"/>
                <a:stretch>
                  <a:fillRect l="-160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5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17128638-72B1-49F2-9CF8-BEE25C56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2" y="331051"/>
            <a:ext cx="100393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Example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Determining Whether a Point is on a Graph (A SOLUTION)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D1644EE1-D6E7-4861-B9BD-E821686C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1552576"/>
            <a:ext cx="8283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Without graphing, tell whether each point is on the graph of 2</a:t>
            </a:r>
            <a:r>
              <a:rPr lang="en-US" altLang="en-US" sz="2400" b="1" i="1">
                <a:latin typeface="Verdana" panose="020B0604030504040204" pitchFamily="34" charset="0"/>
              </a:rPr>
              <a:t>x</a:t>
            </a:r>
            <a:r>
              <a:rPr lang="en-US" altLang="en-US" sz="2400" b="1">
                <a:latin typeface="Verdana" panose="020B0604030504040204" pitchFamily="34" charset="0"/>
              </a:rPr>
              <a:t> + 5</a:t>
            </a:r>
            <a:r>
              <a:rPr lang="en-US" altLang="en-US" sz="2400" b="1" i="1">
                <a:latin typeface="Verdana" panose="020B0604030504040204" pitchFamily="34" charset="0"/>
              </a:rPr>
              <a:t>y</a:t>
            </a:r>
            <a:r>
              <a:rPr lang="en-US" altLang="en-US" sz="2400" b="1">
                <a:latin typeface="Verdana" panose="020B0604030504040204" pitchFamily="34" charset="0"/>
              </a:rPr>
              <a:t> = 16.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077C7690-9F8A-4D35-A856-6808741D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2" y="2466975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(3, 2)</a:t>
            </a: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CD0A49C0-7DC3-4BBD-9E2C-1FBBEEF28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7" y="3032125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Substitute:</a:t>
            </a:r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8888A9D9-11BC-4E54-941A-204AE169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7" y="3000375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2</a:t>
            </a:r>
            <a:r>
              <a:rPr lang="en-US" altLang="en-US" sz="2400" i="1">
                <a:latin typeface="Verdana" panose="020B0604030504040204" pitchFamily="34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</a:rPr>
              <a:t> + 5</a:t>
            </a:r>
            <a:r>
              <a:rPr lang="en-US" altLang="en-US" sz="2400" i="1">
                <a:latin typeface="Verdana" panose="020B0604030504040204" pitchFamily="34" charset="0"/>
              </a:rPr>
              <a:t>y</a:t>
            </a:r>
            <a:r>
              <a:rPr lang="en-US" altLang="en-US" sz="2400">
                <a:latin typeface="Verdana" panose="020B0604030504040204" pitchFamily="34" charset="0"/>
              </a:rPr>
              <a:t> = 16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F47D1868-52CD-4EF5-BD9C-200F3D28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1" y="4441825"/>
            <a:ext cx="142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16 = 16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9FE2DCE2-B299-46FD-AD24-8A6AE4AA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4921251"/>
            <a:ext cx="794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Since (3, 2) is a solution to 2</a:t>
            </a:r>
            <a:r>
              <a:rPr lang="en-US" altLang="en-US" sz="2400" i="1">
                <a:latin typeface="Verdana" panose="020B0604030504040204" pitchFamily="34" charset="0"/>
              </a:rPr>
              <a:t>x + </a:t>
            </a:r>
            <a:r>
              <a:rPr lang="en-US" altLang="en-US" sz="2400">
                <a:latin typeface="Verdana" panose="020B0604030504040204" pitchFamily="34" charset="0"/>
              </a:rPr>
              <a:t>5</a:t>
            </a:r>
            <a:r>
              <a:rPr lang="en-US" altLang="en-US" sz="2400" i="1">
                <a:latin typeface="Verdana" panose="020B0604030504040204" pitchFamily="34" charset="0"/>
              </a:rPr>
              <a:t>y </a:t>
            </a:r>
            <a:r>
              <a:rPr lang="en-US" altLang="en-US" sz="2400">
                <a:latin typeface="Verdana" panose="020B0604030504040204" pitchFamily="34" charset="0"/>
              </a:rPr>
              <a:t>= 16, (3, 2) is on the graph. </a:t>
            </a:r>
          </a:p>
        </p:txBody>
      </p:sp>
      <p:sp>
        <p:nvSpPr>
          <p:cNvPr id="136207" name="Text Box 15">
            <a:extLst>
              <a:ext uri="{FF2B5EF4-FFF2-40B4-BE49-F238E27FC236}">
                <a16:creationId xmlns:a16="http://schemas.microsoft.com/office/drawing/2014/main" id="{F407A8A3-E6DC-4690-B879-CC92330B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2" y="43719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C2EC00F1-2822-42AA-9524-7163A3A33A45}"/>
              </a:ext>
            </a:extLst>
          </p:cNvPr>
          <p:cNvGrpSpPr>
            <a:grpSpLocks/>
          </p:cNvGrpSpPr>
          <p:nvPr/>
        </p:nvGrpSpPr>
        <p:grpSpPr bwMode="auto">
          <a:xfrm>
            <a:off x="4999037" y="3348038"/>
            <a:ext cx="2687638" cy="552450"/>
            <a:chOff x="2443" y="2409"/>
            <a:chExt cx="1693" cy="348"/>
          </a:xfrm>
        </p:grpSpPr>
        <p:sp>
          <p:nvSpPr>
            <p:cNvPr id="10256" name="Text Box 9">
              <a:extLst>
                <a:ext uri="{FF2B5EF4-FFF2-40B4-BE49-F238E27FC236}">
                  <a16:creationId xmlns:a16="http://schemas.microsoft.com/office/drawing/2014/main" id="{7FF88957-83C7-45BE-BDC8-7F9BB3412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68"/>
              <a:ext cx="16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2</a:t>
              </a: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(3)</a:t>
              </a:r>
              <a:r>
                <a:rPr lang="en-US" altLang="en-US" sz="2400">
                  <a:latin typeface="Verdana" panose="020B0604030504040204" pitchFamily="34" charset="0"/>
                </a:rPr>
                <a:t> + 5</a:t>
              </a: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(2)</a:t>
              </a:r>
              <a:r>
                <a:rPr lang="en-US" altLang="en-US" sz="2400">
                  <a:latin typeface="Verdana" panose="020B0604030504040204" pitchFamily="34" charset="0"/>
                </a:rPr>
                <a:t>   16</a:t>
              </a:r>
            </a:p>
          </p:txBody>
        </p:sp>
        <p:grpSp>
          <p:nvGrpSpPr>
            <p:cNvPr id="10257" name="Group 16">
              <a:extLst>
                <a:ext uri="{FF2B5EF4-FFF2-40B4-BE49-F238E27FC236}">
                  <a16:creationId xmlns:a16="http://schemas.microsoft.com/office/drawing/2014/main" id="{396017AC-8122-477F-A09D-683EC0FB5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5" y="2409"/>
              <a:ext cx="273" cy="348"/>
              <a:chOff x="422" y="3320"/>
              <a:chExt cx="273" cy="348"/>
            </a:xfrm>
          </p:grpSpPr>
          <p:sp>
            <p:nvSpPr>
              <p:cNvPr id="10258" name="Text Box 17">
                <a:extLst>
                  <a:ext uri="{FF2B5EF4-FFF2-40B4-BE49-F238E27FC236}">
                    <a16:creationId xmlns:a16="http://schemas.microsoft.com/office/drawing/2014/main" id="{47F78730-728F-4F2B-B3A0-B543EFB4F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" y="338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anose="020B0604030504040204" pitchFamily="34" charset="0"/>
                  </a:rPr>
                  <a:t>=</a:t>
                </a:r>
              </a:p>
            </p:txBody>
          </p:sp>
          <p:sp>
            <p:nvSpPr>
              <p:cNvPr id="10259" name="Text Box 18">
                <a:extLst>
                  <a:ext uri="{FF2B5EF4-FFF2-40B4-BE49-F238E27FC236}">
                    <a16:creationId xmlns:a16="http://schemas.microsoft.com/office/drawing/2014/main" id="{7CAB1620-2BF9-4FB2-8484-2ED8EC7F3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32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AB87316A-7B65-40E2-9A17-D9EBCC30E3DF}"/>
              </a:ext>
            </a:extLst>
          </p:cNvPr>
          <p:cNvGrpSpPr>
            <a:grpSpLocks/>
          </p:cNvGrpSpPr>
          <p:nvPr/>
        </p:nvGrpSpPr>
        <p:grpSpPr bwMode="auto">
          <a:xfrm>
            <a:off x="5745163" y="3919538"/>
            <a:ext cx="1941513" cy="552450"/>
            <a:chOff x="2904" y="2739"/>
            <a:chExt cx="1223" cy="348"/>
          </a:xfrm>
        </p:grpSpPr>
        <p:sp>
          <p:nvSpPr>
            <p:cNvPr id="10252" name="Text Box 10">
              <a:extLst>
                <a:ext uri="{FF2B5EF4-FFF2-40B4-BE49-F238E27FC236}">
                  <a16:creationId xmlns:a16="http://schemas.microsoft.com/office/drawing/2014/main" id="{DAC7068B-9285-4067-B2E8-4A83CA8C3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2784"/>
              <a:ext cx="1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6 + 10   16</a:t>
              </a:r>
            </a:p>
          </p:txBody>
        </p:sp>
        <p:grpSp>
          <p:nvGrpSpPr>
            <p:cNvPr id="10253" name="Group 20">
              <a:extLst>
                <a:ext uri="{FF2B5EF4-FFF2-40B4-BE49-F238E27FC236}">
                  <a16:creationId xmlns:a16="http://schemas.microsoft.com/office/drawing/2014/main" id="{101412ED-9808-4CF4-AC0F-CF09EA908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7" y="2739"/>
              <a:ext cx="273" cy="348"/>
              <a:chOff x="422" y="3320"/>
              <a:chExt cx="273" cy="348"/>
            </a:xfrm>
          </p:grpSpPr>
          <p:sp>
            <p:nvSpPr>
              <p:cNvPr id="10254" name="Text Box 21">
                <a:extLst>
                  <a:ext uri="{FF2B5EF4-FFF2-40B4-BE49-F238E27FC236}">
                    <a16:creationId xmlns:a16="http://schemas.microsoft.com/office/drawing/2014/main" id="{20C0A9DC-F737-4CFB-8D7C-34ECC0F5F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" y="338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anose="020B0604030504040204" pitchFamily="34" charset="0"/>
                  </a:rPr>
                  <a:t>=</a:t>
                </a:r>
              </a:p>
            </p:txBody>
          </p:sp>
          <p:sp>
            <p:nvSpPr>
              <p:cNvPr id="10255" name="Text Box 22">
                <a:extLst>
                  <a:ext uri="{FF2B5EF4-FFF2-40B4-BE49-F238E27FC236}">
                    <a16:creationId xmlns:a16="http://schemas.microsoft.com/office/drawing/2014/main" id="{98F37E37-1B62-481D-BF64-F2EF2E97D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32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?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/>
      <p:bldP spid="136203" grpId="0"/>
      <p:bldP spid="136204" grpId="0"/>
      <p:bldP spid="1362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19562DE2-2B68-439D-AE3F-1CAEE224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825501"/>
            <a:ext cx="8283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Is the point is on the graph of the equation    2</a:t>
            </a:r>
            <a:r>
              <a:rPr lang="en-US" altLang="en-US" sz="2400" b="1" i="1" dirty="0">
                <a:latin typeface="Verdana" panose="020B0604030504040204" pitchFamily="34" charset="0"/>
              </a:rPr>
              <a:t>x</a:t>
            </a:r>
            <a:r>
              <a:rPr lang="en-US" altLang="en-US" sz="2400" b="1" dirty="0">
                <a:latin typeface="Verdana" panose="020B0604030504040204" pitchFamily="34" charset="0"/>
              </a:rPr>
              <a:t> + 5</a:t>
            </a:r>
            <a:r>
              <a:rPr lang="en-US" altLang="en-US" sz="2400" b="1" i="1" dirty="0">
                <a:latin typeface="Verdana" panose="020B0604030504040204" pitchFamily="34" charset="0"/>
              </a:rPr>
              <a:t>y</a:t>
            </a:r>
            <a:r>
              <a:rPr lang="en-US" altLang="en-US" sz="2400" b="1" dirty="0">
                <a:latin typeface="Verdana" panose="020B0604030504040204" pitchFamily="34" charset="0"/>
              </a:rPr>
              <a:t> = 16.</a:t>
            </a:r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FE8CBFCB-0C6A-480D-A205-6E4F3CFC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1647825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(-2, 2)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8C51F5-305E-4FCA-9CDE-8D1FAFE34545}"/>
              </a:ext>
            </a:extLst>
          </p:cNvPr>
          <p:cNvGrpSpPr>
            <a:grpSpLocks/>
          </p:cNvGrpSpPr>
          <p:nvPr/>
        </p:nvGrpSpPr>
        <p:grpSpPr bwMode="auto">
          <a:xfrm>
            <a:off x="2360613" y="3124201"/>
            <a:ext cx="5578475" cy="460375"/>
            <a:chOff x="720" y="2178"/>
            <a:chExt cx="3514" cy="290"/>
          </a:xfrm>
        </p:grpSpPr>
        <p:sp>
          <p:nvSpPr>
            <p:cNvPr id="11282" name="Text Box 8">
              <a:extLst>
                <a:ext uri="{FF2B5EF4-FFF2-40B4-BE49-F238E27FC236}">
                  <a16:creationId xmlns:a16="http://schemas.microsoft.com/office/drawing/2014/main" id="{DFBD846B-B83F-4785-B13F-FEBAAA65A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80"/>
              <a:ext cx="11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Substitute:</a:t>
              </a:r>
            </a:p>
          </p:txBody>
        </p:sp>
        <p:sp>
          <p:nvSpPr>
            <p:cNvPr id="11283" name="Rectangle 9">
              <a:extLst>
                <a:ext uri="{FF2B5EF4-FFF2-40B4-BE49-F238E27FC236}">
                  <a16:creationId xmlns:a16="http://schemas.microsoft.com/office/drawing/2014/main" id="{17D0C8D1-4EA2-4CB9-8939-9C47A8052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178"/>
              <a:ext cx="14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2</a:t>
              </a:r>
              <a:r>
                <a:rPr lang="en-US" altLang="en-US" sz="2400" i="1">
                  <a:latin typeface="Verdana" panose="020B0604030504040204" pitchFamily="34" charset="0"/>
                </a:rPr>
                <a:t>x</a:t>
              </a:r>
              <a:r>
                <a:rPr lang="en-US" altLang="en-US" sz="2400">
                  <a:latin typeface="Verdana" panose="020B0604030504040204" pitchFamily="34" charset="0"/>
                </a:rPr>
                <a:t> + 5</a:t>
              </a:r>
              <a:r>
                <a:rPr lang="en-US" altLang="en-US" sz="2400" i="1">
                  <a:latin typeface="Verdana" panose="020B0604030504040204" pitchFamily="34" charset="0"/>
                </a:rPr>
                <a:t>y</a:t>
              </a:r>
              <a:r>
                <a:rPr lang="en-US" altLang="en-US" sz="2400">
                  <a:latin typeface="Verdana" panose="020B0604030504040204" pitchFamily="34" charset="0"/>
                </a:rPr>
                <a:t> = 16</a:t>
              </a:r>
            </a:p>
          </p:txBody>
        </p:sp>
      </p:grp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74CC1B41-AC34-4150-A197-E4785BFA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1" y="4540250"/>
            <a:ext cx="11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6 </a:t>
            </a:r>
            <a:r>
              <a:rPr lang="en-US" altLang="en-US" sz="2400" dirty="0">
                <a:latin typeface="Verdana" panose="020B0604030504040204" pitchFamily="34" charset="0"/>
                <a:sym typeface="Symbol" panose="05050102010706020507" pitchFamily="18" charset="2"/>
              </a:rPr>
              <a:t></a:t>
            </a:r>
            <a:r>
              <a:rPr lang="en-US" altLang="en-US" sz="2400" dirty="0">
                <a:latin typeface="Verdana" panose="020B0604030504040204" pitchFamily="34" charset="0"/>
              </a:rPr>
              <a:t> 16</a:t>
            </a:r>
          </a:p>
        </p:txBody>
      </p:sp>
      <p:sp>
        <p:nvSpPr>
          <p:cNvPr id="137229" name="Text Box 13">
            <a:extLst>
              <a:ext uri="{FF2B5EF4-FFF2-40B4-BE49-F238E27FC236}">
                <a16:creationId xmlns:a16="http://schemas.microsoft.com/office/drawing/2014/main" id="{73CE5639-0131-4060-A3C7-98BC0ADA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2" y="5102226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Since (2, 2) is not a solution to 2</a:t>
            </a:r>
            <a:r>
              <a:rPr lang="en-US" altLang="en-US" sz="2400" i="1">
                <a:latin typeface="Verdana" panose="020B0604030504040204" pitchFamily="34" charset="0"/>
              </a:rPr>
              <a:t>x + </a:t>
            </a:r>
            <a:r>
              <a:rPr lang="en-US" altLang="en-US" sz="2400">
                <a:latin typeface="Verdana" panose="020B0604030504040204" pitchFamily="34" charset="0"/>
              </a:rPr>
              <a:t>5</a:t>
            </a:r>
            <a:r>
              <a:rPr lang="en-US" altLang="en-US" sz="2400" i="1">
                <a:latin typeface="Verdana" panose="020B0604030504040204" pitchFamily="34" charset="0"/>
              </a:rPr>
              <a:t>y </a:t>
            </a:r>
            <a:r>
              <a:rPr lang="en-US" altLang="en-US" sz="2400">
                <a:latin typeface="Verdana" panose="020B0604030504040204" pitchFamily="34" charset="0"/>
              </a:rPr>
              <a:t>= 16, (2, 2) is not on the graph. </a:t>
            </a:r>
          </a:p>
        </p:txBody>
      </p:sp>
      <p:sp>
        <p:nvSpPr>
          <p:cNvPr id="137230" name="Rectangle 14">
            <a:extLst>
              <a:ext uri="{FF2B5EF4-FFF2-40B4-BE49-F238E27FC236}">
                <a16:creationId xmlns:a16="http://schemas.microsoft.com/office/drawing/2014/main" id="{1BD6F4D7-D238-40FE-BEFC-FC160DBE5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050" y="4421189"/>
            <a:ext cx="442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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CFAF8252-A759-49A7-A884-0C38051EE1A5}"/>
              </a:ext>
            </a:extLst>
          </p:cNvPr>
          <p:cNvGrpSpPr>
            <a:grpSpLocks/>
          </p:cNvGrpSpPr>
          <p:nvPr/>
        </p:nvGrpSpPr>
        <p:grpSpPr bwMode="auto">
          <a:xfrm>
            <a:off x="5095876" y="3476628"/>
            <a:ext cx="2960687" cy="569913"/>
            <a:chOff x="2443" y="2400"/>
            <a:chExt cx="1865" cy="359"/>
          </a:xfrm>
        </p:grpSpPr>
        <p:sp>
          <p:nvSpPr>
            <p:cNvPr id="11278" name="Text Box 10">
              <a:extLst>
                <a:ext uri="{FF2B5EF4-FFF2-40B4-BE49-F238E27FC236}">
                  <a16:creationId xmlns:a16="http://schemas.microsoft.com/office/drawing/2014/main" id="{D2692AA5-FD3D-4BD2-8AD5-13F5C75DB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68"/>
              <a:ext cx="18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Verdana" panose="020B0604030504040204" pitchFamily="34" charset="0"/>
                </a:rPr>
                <a:t>2</a:t>
              </a:r>
              <a:r>
                <a:rPr lang="en-US" altLang="en-US" sz="2400" dirty="0">
                  <a:solidFill>
                    <a:srgbClr val="FF0000"/>
                  </a:solidFill>
                  <a:latin typeface="Verdana" panose="020B0604030504040204" pitchFamily="34" charset="0"/>
                </a:rPr>
                <a:t>(-2)</a:t>
              </a:r>
              <a:r>
                <a:rPr lang="en-US" altLang="en-US" sz="2400" dirty="0">
                  <a:latin typeface="Verdana" panose="020B0604030504040204" pitchFamily="34" charset="0"/>
                </a:rPr>
                <a:t> + 5</a:t>
              </a:r>
              <a:r>
                <a:rPr lang="en-US" altLang="en-US" sz="2400" dirty="0">
                  <a:solidFill>
                    <a:srgbClr val="FF0000"/>
                  </a:solidFill>
                  <a:latin typeface="Verdana" panose="020B0604030504040204" pitchFamily="34" charset="0"/>
                </a:rPr>
                <a:t>(2)</a:t>
              </a:r>
              <a:r>
                <a:rPr lang="en-US" altLang="en-US" sz="2400" dirty="0">
                  <a:latin typeface="Verdana" panose="020B0604030504040204" pitchFamily="34" charset="0"/>
                </a:rPr>
                <a:t>    16</a:t>
              </a:r>
            </a:p>
          </p:txBody>
        </p:sp>
        <p:grpSp>
          <p:nvGrpSpPr>
            <p:cNvPr id="11279" name="Group 18">
              <a:extLst>
                <a:ext uri="{FF2B5EF4-FFF2-40B4-BE49-F238E27FC236}">
                  <a16:creationId xmlns:a16="http://schemas.microsoft.com/office/drawing/2014/main" id="{3AAB2E71-DF68-4798-8CAA-74365645F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400"/>
              <a:ext cx="273" cy="348"/>
              <a:chOff x="422" y="3320"/>
              <a:chExt cx="273" cy="348"/>
            </a:xfrm>
          </p:grpSpPr>
          <p:sp>
            <p:nvSpPr>
              <p:cNvPr id="11280" name="Text Box 19">
                <a:extLst>
                  <a:ext uri="{FF2B5EF4-FFF2-40B4-BE49-F238E27FC236}">
                    <a16:creationId xmlns:a16="http://schemas.microsoft.com/office/drawing/2014/main" id="{F3F21AF5-36D6-41D6-9F3F-A65234D28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" y="338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anose="020B0604030504040204" pitchFamily="34" charset="0"/>
                  </a:rPr>
                  <a:t>=</a:t>
                </a:r>
              </a:p>
            </p:txBody>
          </p:sp>
          <p:sp>
            <p:nvSpPr>
              <p:cNvPr id="11281" name="Text Box 20">
                <a:extLst>
                  <a:ext uri="{FF2B5EF4-FFF2-40B4-BE49-F238E27FC236}">
                    <a16:creationId xmlns:a16="http://schemas.microsoft.com/office/drawing/2014/main" id="{ECE55644-7EEF-49CD-8FE8-202134DBD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32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0E15845B-4FE4-48CA-9925-436E159AEDC7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3990979"/>
            <a:ext cx="2208212" cy="557213"/>
            <a:chOff x="2931" y="2724"/>
            <a:chExt cx="1391" cy="351"/>
          </a:xfrm>
        </p:grpSpPr>
        <p:sp>
          <p:nvSpPr>
            <p:cNvPr id="11274" name="Text Box 11">
              <a:extLst>
                <a:ext uri="{FF2B5EF4-FFF2-40B4-BE49-F238E27FC236}">
                  <a16:creationId xmlns:a16="http://schemas.microsoft.com/office/drawing/2014/main" id="{A182E0EF-D1A2-4B2C-96A9-294A777F7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" y="2784"/>
              <a:ext cx="13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Verdana" panose="020B0604030504040204" pitchFamily="34" charset="0"/>
                </a:rPr>
                <a:t>-4 + 10    16</a:t>
              </a:r>
            </a:p>
          </p:txBody>
        </p:sp>
        <p:grpSp>
          <p:nvGrpSpPr>
            <p:cNvPr id="11275" name="Group 21">
              <a:extLst>
                <a:ext uri="{FF2B5EF4-FFF2-40B4-BE49-F238E27FC236}">
                  <a16:creationId xmlns:a16="http://schemas.microsoft.com/office/drawing/2014/main" id="{98DE7729-6155-4233-B49E-A5370C347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" y="2724"/>
              <a:ext cx="273" cy="348"/>
              <a:chOff x="422" y="3320"/>
              <a:chExt cx="273" cy="348"/>
            </a:xfrm>
          </p:grpSpPr>
          <p:sp>
            <p:nvSpPr>
              <p:cNvPr id="11276" name="Text Box 22">
                <a:extLst>
                  <a:ext uri="{FF2B5EF4-FFF2-40B4-BE49-F238E27FC236}">
                    <a16:creationId xmlns:a16="http://schemas.microsoft.com/office/drawing/2014/main" id="{4DAE2FA5-F0A8-4A39-9186-D3FCB4A3C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" y="338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Verdana" panose="020B0604030504040204" pitchFamily="34" charset="0"/>
                  </a:rPr>
                  <a:t>=</a:t>
                </a:r>
              </a:p>
            </p:txBody>
          </p:sp>
          <p:sp>
            <p:nvSpPr>
              <p:cNvPr id="11277" name="Text Box 23">
                <a:extLst>
                  <a:ext uri="{FF2B5EF4-FFF2-40B4-BE49-F238E27FC236}">
                    <a16:creationId xmlns:a16="http://schemas.microsoft.com/office/drawing/2014/main" id="{EA53623A-AC7C-4A27-9A0A-AED37637E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32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?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/>
      <p:bldP spid="137229" grpId="0"/>
      <p:bldP spid="137230" grpId="0" autoUpdateAnimBg="0"/>
    </p:bldLst>
  </p:timing>
</p:sld>
</file>

<file path=ppt/theme/theme1.xml><?xml version="1.0" encoding="utf-8"?>
<a:theme xmlns:a="http://schemas.openxmlformats.org/drawingml/2006/main" name="Books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311</TotalTime>
  <Words>226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Cambria Math</vt:lpstr>
      <vt:lpstr>Century Gothic</vt:lpstr>
      <vt:lpstr>Symbol</vt:lpstr>
      <vt:lpstr>Verdana</vt:lpstr>
      <vt:lpstr>Wingdings</vt:lpstr>
      <vt:lpstr>Books 16x9</vt:lpstr>
      <vt:lpstr>Graphing linear review and solutions. </vt:lpstr>
      <vt:lpstr>Graph         y=-3/2 x+4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ALISON DOOLIN</dc:creator>
  <cp:lastModifiedBy>ALISON DOOLIN</cp:lastModifiedBy>
  <cp:revision>5</cp:revision>
  <dcterms:created xsi:type="dcterms:W3CDTF">2022-11-26T21:26:50Z</dcterms:created>
  <dcterms:modified xsi:type="dcterms:W3CDTF">2022-11-27T02:38:42Z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