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0" r:id="rId2"/>
    <p:sldId id="301" r:id="rId3"/>
    <p:sldId id="302" r:id="rId4"/>
    <p:sldId id="303" r:id="rId5"/>
    <p:sldId id="286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8"/>
    <a:srgbClr val="0061A7"/>
    <a:srgbClr val="ED1C24"/>
    <a:srgbClr val="0082C7"/>
    <a:srgbClr val="0082BE"/>
    <a:srgbClr val="E7D9A8"/>
    <a:srgbClr val="F5E8CA"/>
    <a:srgbClr val="EE3338"/>
    <a:srgbClr val="00A052"/>
    <a:srgbClr val="007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1" autoAdjust="0"/>
    <p:restoredTop sz="95794" autoAdjust="0"/>
  </p:normalViewPr>
  <p:slideViewPr>
    <p:cSldViewPr snapToGrid="0">
      <p:cViewPr varScale="1">
        <p:scale>
          <a:sx n="93" d="100"/>
          <a:sy n="93" d="100"/>
        </p:scale>
        <p:origin x="208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C8B7449-495A-44E1-9179-8241119C22F8}" type="datetimeFigureOut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7E10589-79E5-4A79-8A4D-834ADC77B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0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10589-79E5-4A79-8A4D-834ADC77B3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6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3/5/24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4.png"/><Relationship Id="rId12" Type="http://schemas.openxmlformats.org/officeDocument/2006/relationships/image" Target="../media/image9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0.png"/><Relationship Id="rId10" Type="http://schemas.openxmlformats.org/officeDocument/2006/relationships/image" Target="../media/image70.png"/><Relationship Id="rId4" Type="http://schemas.openxmlformats.org/officeDocument/2006/relationships/image" Target="../media/image100.png"/><Relationship Id="rId9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53A7-4150-48D3-7ED9-A7C4C7CC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Scientific Notation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CBC5B6-B705-F1B8-173A-81F6CDCC7FE1}"/>
              </a:ext>
            </a:extLst>
          </p:cNvPr>
          <p:cNvSpPr txBox="1"/>
          <p:nvPr/>
        </p:nvSpPr>
        <p:spPr>
          <a:xfrm>
            <a:off x="248653" y="1263245"/>
            <a:ext cx="91085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Scientific notation is used as a way to state very large </a:t>
            </a:r>
          </a:p>
          <a:p>
            <a:r>
              <a:rPr lang="en-US" sz="3200" dirty="0"/>
              <a:t>numbers or very small numbers.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9E40AD-94D9-CFE3-643A-B5BF23E36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189" y="2142360"/>
            <a:ext cx="4969043" cy="47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9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FE11-A52F-9FF3-D4A9-936264EA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4305" cy="1325563"/>
          </a:xfrm>
        </p:spPr>
        <p:txBody>
          <a:bodyPr/>
          <a:lstStyle/>
          <a:p>
            <a:r>
              <a:rPr lang="en-US" dirty="0"/>
              <a:t>Standard Form                     Scientific Notation 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A8E244E-36DF-B3BD-B57F-E0CE165E037B}"/>
              </a:ext>
            </a:extLst>
          </p:cNvPr>
          <p:cNvCxnSpPr/>
          <p:nvPr/>
        </p:nvCxnSpPr>
        <p:spPr>
          <a:xfrm>
            <a:off x="4822657" y="1027906"/>
            <a:ext cx="1407694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646D189-97C1-CF6D-0DC6-33DA7B7D4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978" y="1690687"/>
            <a:ext cx="6709822" cy="27150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A518DE-0F33-BF35-FF2C-72D52FB42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155" y="4755139"/>
            <a:ext cx="6362698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74E04B-589E-625F-51D9-5B886C084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91" y="578427"/>
            <a:ext cx="2286000" cy="685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45297A-A20D-BE08-C8B1-A4A11E154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360" y="1376186"/>
            <a:ext cx="7213700" cy="2336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4516BE-1AFE-A172-FCF6-2BA759963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1940" y="4839894"/>
            <a:ext cx="5841467" cy="128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9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420649-1406-9712-5CAB-A4A8E2097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105" y="803564"/>
            <a:ext cx="2901832" cy="9836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489BA2-1FF4-A877-B9E3-03D58756E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558" y="2499879"/>
            <a:ext cx="5534761" cy="18582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726A2C1-5507-B40B-F928-B23097E24F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9673" y="5070763"/>
            <a:ext cx="5370589" cy="12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7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>
            <a:extLst>
              <a:ext uri="{FF2B5EF4-FFF2-40B4-BE49-F238E27FC236}">
                <a16:creationId xmlns:a16="http://schemas.microsoft.com/office/drawing/2014/main" id="{CF0D9C93-7364-3F34-B01C-938362FD9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anose="020B0604020202020204" pitchFamily="34" charset="0"/>
              </a:rPr>
              <a:t>Multiplication with Scientific Notation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051" name="Text Box 6">
            <a:extLst>
              <a:ext uri="{FF2B5EF4-FFF2-40B4-BE49-F238E27FC236}">
                <a16:creationId xmlns:a16="http://schemas.microsoft.com/office/drawing/2014/main" id="{443AAD0F-8EC6-0480-45A9-10D853A7E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990600"/>
            <a:ext cx="8237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Light travels at about 1.86 × 10</a:t>
            </a:r>
            <a:r>
              <a:rPr lang="en-US" altLang="en-US" b="1" baseline="30000"/>
              <a:t>5 </a:t>
            </a:r>
            <a:r>
              <a:rPr lang="en-US" altLang="en-US" b="1"/>
              <a:t>miles per second. Find the approximate distance that light travels in one hour. Write your answer in scientific notation.</a:t>
            </a:r>
            <a:endParaRPr lang="en-US" altLang="en-US">
              <a:latin typeface="Times" charset="0"/>
            </a:endParaRP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8FFAE82E-F3EE-605C-49AC-4FFA25AA9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2590800"/>
            <a:ext cx="359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distance = </a:t>
            </a:r>
            <a:r>
              <a:rPr lang="en-US" altLang="en-US">
                <a:solidFill>
                  <a:srgbClr val="FF0000"/>
                </a:solidFill>
              </a:rPr>
              <a:t>rate </a:t>
            </a:r>
            <a:r>
              <a:rPr lang="ru-RU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>
                <a:solidFill>
                  <a:srgbClr val="3333FF"/>
                </a:solidFill>
              </a:rPr>
              <a:t>time</a:t>
            </a:r>
            <a:endParaRPr lang="ru-RU" altLang="en-US">
              <a:solidFill>
                <a:srgbClr val="3333FF"/>
              </a:solidFill>
            </a:endParaRPr>
          </a:p>
        </p:txBody>
      </p:sp>
      <p:pic>
        <p:nvPicPr>
          <p:cNvPr id="42010" name="Picture 26" descr="1">
            <a:extLst>
              <a:ext uri="{FF2B5EF4-FFF2-40B4-BE49-F238E27FC236}">
                <a16:creationId xmlns:a16="http://schemas.microsoft.com/office/drawing/2014/main" id="{662197AE-6464-72A8-9126-0E84FCDD8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990850"/>
            <a:ext cx="32194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1" name="Picture 27" descr="1">
            <a:extLst>
              <a:ext uri="{FF2B5EF4-FFF2-40B4-BE49-F238E27FC236}">
                <a16:creationId xmlns:a16="http://schemas.microsoft.com/office/drawing/2014/main" id="{C1E0CE9E-63B7-BCA8-D66F-7850C1B20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3505200"/>
            <a:ext cx="3886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017" name="Group 33">
            <a:extLst>
              <a:ext uri="{FF2B5EF4-FFF2-40B4-BE49-F238E27FC236}">
                <a16:creationId xmlns:a16="http://schemas.microsoft.com/office/drawing/2014/main" id="{23764DC0-D36B-8313-6863-A4B412DE31E2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3867150"/>
            <a:ext cx="3886200" cy="1047750"/>
            <a:chOff x="1020" y="2976"/>
            <a:chExt cx="2448" cy="660"/>
          </a:xfrm>
        </p:grpSpPr>
        <p:grpSp>
          <p:nvGrpSpPr>
            <p:cNvPr id="2058" name="Group 14">
              <a:extLst>
                <a:ext uri="{FF2B5EF4-FFF2-40B4-BE49-F238E27FC236}">
                  <a16:creationId xmlns:a16="http://schemas.microsoft.com/office/drawing/2014/main" id="{E0D1154C-7192-1BF8-1417-0978DADA80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976"/>
              <a:ext cx="1584" cy="384"/>
              <a:chOff x="1536" y="2976"/>
              <a:chExt cx="1584" cy="384"/>
            </a:xfrm>
          </p:grpSpPr>
          <p:sp>
            <p:nvSpPr>
              <p:cNvPr id="2060" name="Line 15">
                <a:extLst>
                  <a:ext uri="{FF2B5EF4-FFF2-40B4-BE49-F238E27FC236}">
                    <a16:creationId xmlns:a16="http://schemas.microsoft.com/office/drawing/2014/main" id="{2AAE8858-B927-C6A1-DF35-F3E2C54504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02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Line 16">
                <a:extLst>
                  <a:ext uri="{FF2B5EF4-FFF2-40B4-BE49-F238E27FC236}">
                    <a16:creationId xmlns:a16="http://schemas.microsoft.com/office/drawing/2014/main" id="{A3327151-F6C9-8F61-4CBF-02D79775C1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528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17">
                <a:extLst>
                  <a:ext uri="{FF2B5EF4-FFF2-40B4-BE49-F238E27FC236}">
                    <a16:creationId xmlns:a16="http://schemas.microsoft.com/office/drawing/2014/main" id="{C38952E8-77ED-4BD5-91FC-F6307B2C5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03" y="3012"/>
                <a:ext cx="576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18">
                <a:extLst>
                  <a:ext uri="{FF2B5EF4-FFF2-40B4-BE49-F238E27FC236}">
                    <a16:creationId xmlns:a16="http://schemas.microsoft.com/office/drawing/2014/main" id="{3FC2F1EE-A881-36A5-0524-BAE81BCFCD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0" y="297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059" name="Picture 28" descr="1">
              <a:extLst>
                <a:ext uri="{FF2B5EF4-FFF2-40B4-BE49-F238E27FC236}">
                  <a16:creationId xmlns:a16="http://schemas.microsoft.com/office/drawing/2014/main" id="{7A451E85-09E5-28B6-02D5-6470809FE9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3360"/>
              <a:ext cx="244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2014" name="Picture 30" descr="1">
            <a:extLst>
              <a:ext uri="{FF2B5EF4-FFF2-40B4-BE49-F238E27FC236}">
                <a16:creationId xmlns:a16="http://schemas.microsoft.com/office/drawing/2014/main" id="{0E4EB4D0-2DDA-8DF2-B24D-1420C198D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6" y="5181600"/>
            <a:ext cx="24860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8" name="Text Box 34">
            <a:extLst>
              <a:ext uri="{FF2B5EF4-FFF2-40B4-BE49-F238E27FC236}">
                <a16:creationId xmlns:a16="http://schemas.microsoft.com/office/drawing/2014/main" id="{0B83452C-2A92-A053-3E42-8E31E2B46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38800"/>
            <a:ext cx="740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Light will travel 6.696 × 10</a:t>
            </a:r>
            <a:r>
              <a:rPr lang="en-US" altLang="en-US" baseline="30000"/>
              <a:t>8</a:t>
            </a:r>
            <a:r>
              <a:rPr lang="en-US" altLang="en-US"/>
              <a:t> miles in one hour.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20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6" t="7115"/>
          <a:stretch/>
        </p:blipFill>
        <p:spPr>
          <a:xfrm>
            <a:off x="62955" y="2640188"/>
            <a:ext cx="4250530" cy="31531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114370" y="11304"/>
                <a:ext cx="890444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jellyfish emits about 1.25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particles of light, or photons, in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6.25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14:m>
                  <m:oMath xmlns:m="http://schemas.openxmlformats.org/officeDocument/2006/math">
                    <m:r>
                      <a:rPr lang="en-US" sz="2000" i="1" baseline="20000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second. How many photons does the jellyfish emit each second?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your answer in scientific notation and in standard form.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370" y="11304"/>
                <a:ext cx="8904448" cy="1015663"/>
              </a:xfrm>
              <a:prstGeom prst="rect">
                <a:avLst/>
              </a:prstGeom>
              <a:blipFill>
                <a:blip r:embed="rId4"/>
                <a:stretch>
                  <a:fillRect l="-753" t="-3012" r="-890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537640" y="5055168"/>
                <a:ext cx="813183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The jellyfish emits 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11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or 200,000,000,000 photons per second.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640" y="5055168"/>
                <a:ext cx="8131835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587692" y="3063079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Rewrite.</a:t>
            </a:r>
            <a:endParaRPr lang="en-US" sz="20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566594" y="2081213"/>
            <a:ext cx="3604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the number of photons by the number of seconds.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566594" y="3711883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566594" y="4275563"/>
            <a:ext cx="3222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in scientific notation.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931522" y="2937410"/>
                <a:ext cx="2071798" cy="679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sz="2000" i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1.25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pt-BR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.25</m:t>
                          </m:r>
                        </m:den>
                      </m:f>
                      <m:r>
                        <a:rPr lang="en-US" sz="2000" b="0" i="1" dirty="0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000" i="1" dirty="0">
                          <a:latin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US" sz="2000" b="0" i="1" dirty="0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sz="2000" i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pt-BR" sz="2000" i="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pt-BR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pt-BR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</m:t>
                          </m:r>
                          <m:r>
                            <a:rPr lang="en-US" sz="2000" b="0" i="1" baseline="20000" dirty="0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 b="0" i="0" baseline="30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522" y="2937410"/>
                <a:ext cx="2071798" cy="6791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57098" y="3783530"/>
                <a:ext cx="171522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0.2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098" y="3783530"/>
                <a:ext cx="1715223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57098" y="4275563"/>
                <a:ext cx="146304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11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098" y="4275563"/>
                <a:ext cx="1463040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260156" y="2085635"/>
                <a:ext cx="1868212" cy="683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sz="2000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pt-BR" sz="2000" i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.25</m:t>
                          </m:r>
                          <m:r>
                            <a:rPr lang="en-US" sz="2000" i="1" dirty="0">
                              <a:latin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pt-BR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pt-BR" sz="20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pt-BR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.25</m:t>
                          </m:r>
                          <m:r>
                            <a:rPr lang="en-US" sz="2000" i="1" dirty="0">
                              <a:latin typeface="Cambria Math"/>
                              <a:cs typeface="Arial" panose="020B0604020202020204" pitchFamily="34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pt-BR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pt-BR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</m:t>
                          </m:r>
                          <m:r>
                            <a:rPr lang="en-US" sz="2000" i="1" baseline="20000" dirty="0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156" y="2085635"/>
                <a:ext cx="1868212" cy="68307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5060928" y="2282662"/>
            <a:ext cx="941028" cy="0"/>
          </a:xfrm>
          <a:prstGeom prst="line">
            <a:avLst/>
          </a:prstGeom>
          <a:ln w="19050">
            <a:solidFill>
              <a:srgbClr val="0061A7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03320" y="2058779"/>
            <a:ext cx="1012777" cy="37457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6CB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6C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03320" y="2528451"/>
            <a:ext cx="1012777" cy="37457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6CB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6C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060928" y="2640188"/>
            <a:ext cx="941028" cy="0"/>
          </a:xfrm>
          <a:prstGeom prst="line">
            <a:avLst/>
          </a:prstGeom>
          <a:ln w="19050">
            <a:solidFill>
              <a:srgbClr val="0061A7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14370" y="1471100"/>
            <a:ext cx="5751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Divide to find the unit rate in photons per second.</a:t>
            </a:r>
          </a:p>
        </p:txBody>
      </p:sp>
      <p:sp>
        <p:nvSpPr>
          <p:cNvPr id="29" name="Isosceles Triangle 28"/>
          <p:cNvSpPr/>
          <p:nvPr/>
        </p:nvSpPr>
        <p:spPr>
          <a:xfrm rot="5400000">
            <a:off x="3323218" y="5095857"/>
            <a:ext cx="293235" cy="33118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12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 animBg="1"/>
      <p:bldP spid="22" grpId="0" animBg="1"/>
      <p:bldP spid="9" grpId="0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176</Words>
  <Application>Microsoft Macintosh PowerPoint</Application>
  <PresentationFormat>Widescreen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Arial MT Bl</vt:lpstr>
      <vt:lpstr>Calibri Light</vt:lpstr>
      <vt:lpstr>Cambria Math</vt:lpstr>
      <vt:lpstr>Symbol</vt:lpstr>
      <vt:lpstr>Times</vt:lpstr>
      <vt:lpstr>Office Theme</vt:lpstr>
      <vt:lpstr>Scientific Notation</vt:lpstr>
      <vt:lpstr>Standard Form                     Scientific Notation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ALISON DOOLIN</cp:lastModifiedBy>
  <cp:revision>166</cp:revision>
  <cp:lastPrinted>2024-03-05T18:22:09Z</cp:lastPrinted>
  <dcterms:created xsi:type="dcterms:W3CDTF">2018-01-02T19:57:38Z</dcterms:created>
  <dcterms:modified xsi:type="dcterms:W3CDTF">2024-03-05T19:09:52Z</dcterms:modified>
</cp:coreProperties>
</file>