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65" r:id="rId2"/>
    <p:sldId id="258" r:id="rId3"/>
    <p:sldId id="260" r:id="rId4"/>
    <p:sldId id="263" r:id="rId5"/>
    <p:sldId id="264" r:id="rId6"/>
    <p:sldId id="262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8DEF2F-2586-4DCF-A11C-B2A4537EA932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16E955C-7305-4EE0-9E33-7DE97FEB6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39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0ADA-61DC-4A4D-9B19-7E7FE77F76C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62AECDB-EEB5-4967-AF42-6A7B9451E32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0ADA-61DC-4A4D-9B19-7E7FE77F76C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ECDB-EEB5-4967-AF42-6A7B9451E3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0ADA-61DC-4A4D-9B19-7E7FE77F76C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ECDB-EEB5-4967-AF42-6A7B9451E3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0ADA-61DC-4A4D-9B19-7E7FE77F76C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ECDB-EEB5-4967-AF42-6A7B9451E3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0ADA-61DC-4A4D-9B19-7E7FE77F76C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ECDB-EEB5-4967-AF42-6A7B9451E32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0ADA-61DC-4A4D-9B19-7E7FE77F76C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ECDB-EEB5-4967-AF42-6A7B9451E3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0ADA-61DC-4A4D-9B19-7E7FE77F76C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ECDB-EEB5-4967-AF42-6A7B9451E3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0ADA-61DC-4A4D-9B19-7E7FE77F76C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ECDB-EEB5-4967-AF42-6A7B9451E3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0ADA-61DC-4A4D-9B19-7E7FE77F76C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ECDB-EEB5-4967-AF42-6A7B9451E3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0ADA-61DC-4A4D-9B19-7E7FE77F76C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ECDB-EEB5-4967-AF42-6A7B9451E3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0ADA-61DC-4A4D-9B19-7E7FE77F76C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ECDB-EEB5-4967-AF42-6A7B9451E32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9AB0ADA-61DC-4A4D-9B19-7E7FE77F76C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62AECDB-EEB5-4967-AF42-6A7B9451E32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Plotting Solutions on the number line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Inequalities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240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7"/>
          <p:cNvSpPr txBox="1">
            <a:spLocks noChangeArrowheads="1"/>
          </p:cNvSpPr>
          <p:nvPr/>
        </p:nvSpPr>
        <p:spPr bwMode="auto">
          <a:xfrm>
            <a:off x="598488" y="998537"/>
            <a:ext cx="77882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latin typeface="Verdana" pitchFamily="34" charset="0"/>
              </a:rPr>
              <a:t>Inequality:</a:t>
            </a:r>
            <a:r>
              <a:rPr lang="en-US" altLang="en-US" sz="2400" dirty="0">
                <a:latin typeface="Verdana" pitchFamily="34" charset="0"/>
              </a:rPr>
              <a:t> a statement that two quantities are not equal. </a:t>
            </a:r>
          </a:p>
        </p:txBody>
      </p:sp>
      <p:sp>
        <p:nvSpPr>
          <p:cNvPr id="338989" name="Text Box 45"/>
          <p:cNvSpPr txBox="1">
            <a:spLocks noChangeArrowheads="1"/>
          </p:cNvSpPr>
          <p:nvPr/>
        </p:nvSpPr>
        <p:spPr bwMode="auto">
          <a:xfrm>
            <a:off x="598487" y="3657600"/>
            <a:ext cx="77882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latin typeface="Verdana" pitchFamily="34" charset="0"/>
              </a:rPr>
              <a:t>solution of an inequality:</a:t>
            </a:r>
            <a:r>
              <a:rPr lang="en-US" altLang="en-US" sz="2400" dirty="0">
                <a:latin typeface="Verdana" pitchFamily="34" charset="0"/>
              </a:rPr>
              <a:t> </a:t>
            </a:r>
            <a:r>
              <a:rPr lang="en-US" altLang="en-US" sz="2400" u="sng" dirty="0">
                <a:latin typeface="Verdana" pitchFamily="34" charset="0"/>
              </a:rPr>
              <a:t>any</a:t>
            </a:r>
            <a:r>
              <a:rPr lang="en-US" altLang="en-US" sz="2400" dirty="0">
                <a:latin typeface="Verdana" pitchFamily="34" charset="0"/>
              </a:rPr>
              <a:t> value that makes the inequality </a:t>
            </a:r>
            <a:r>
              <a:rPr lang="en-US" altLang="en-US" sz="2400" dirty="0" smtClean="0">
                <a:latin typeface="Verdana" pitchFamily="34" charset="0"/>
              </a:rPr>
              <a:t>true.  </a:t>
            </a:r>
            <a:endParaRPr lang="en-US" altLang="en-US" sz="2400" dirty="0">
              <a:latin typeface="Verdana" pitchFamily="34" charset="0"/>
            </a:endParaRPr>
          </a:p>
        </p:txBody>
      </p:sp>
      <p:sp>
        <p:nvSpPr>
          <p:cNvPr id="4100" name="Line 47"/>
          <p:cNvSpPr>
            <a:spLocks noChangeShapeType="1"/>
          </p:cNvSpPr>
          <p:nvPr/>
        </p:nvSpPr>
        <p:spPr bwMode="auto">
          <a:xfrm flipH="1">
            <a:off x="-228600" y="762000"/>
            <a:ext cx="1295400" cy="21336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74688" y="381000"/>
            <a:ext cx="77993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Inequalities notation review  </a:t>
            </a:r>
            <a:endParaRPr lang="en-US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52400" y="2113094"/>
                <a:ext cx="86868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i="1" dirty="0" smtClean="0">
                    <a:latin typeface="Cambria Math"/>
                    <a:ea typeface="Cambria Math"/>
                  </a:rPr>
                  <a:t>Inequality symbols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   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𝑙𝑒𝑠𝑠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𝑡h𝑎𝑛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                ≤   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𝑙𝑒𝑠𝑠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𝑡h𝑎𝑛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𝑜𝑟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𝑒𝑞𝑢𝑎𝑙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𝑡𝑜</m:t>
                      </m:r>
                    </m:oMath>
                  </m:oMathPara>
                </a14:m>
                <a:endParaRPr lang="en-US" sz="2400" b="0" dirty="0" smtClean="0">
                  <a:ea typeface="Cambria Math"/>
                </a:endParaRPr>
              </a:p>
              <a:p>
                <a:r>
                  <a:rPr lang="en-US" sz="2400" dirty="0" smtClean="0">
                    <a:ea typeface="Cambria Math"/>
                  </a:rPr>
                  <a:t>          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 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𝑔𝑟𝑒𝑎𝑡𝑒𝑟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𝑡h𝑎𝑛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          ≥    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𝑔𝑟𝑒𝑎𝑡𝑒𝑟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𝑡h𝑎𝑛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𝑜𝑟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𝑒𝑞𝑢𝑎𝑙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𝑡𝑜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400" dirty="0" smtClean="0"/>
                  <a:t>  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2113094"/>
                <a:ext cx="8686800" cy="1200329"/>
              </a:xfrm>
              <a:prstGeom prst="rect">
                <a:avLst/>
              </a:prstGeom>
              <a:blipFill rotWithShape="1">
                <a:blip r:embed="rId2"/>
                <a:stretch>
                  <a:fillRect t="-4061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498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8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8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8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338989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47700" y="2691080"/>
            <a:ext cx="5888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Verdana" pitchFamily="34" charset="0"/>
              </a:rPr>
              <a:t>Example:  Graph </a:t>
            </a:r>
            <a:r>
              <a:rPr lang="en-US" altLang="en-US" sz="2400" b="1" dirty="0">
                <a:latin typeface="Verdana" pitchFamily="34" charset="0"/>
              </a:rPr>
              <a:t>each inequality.</a:t>
            </a:r>
          </a:p>
        </p:txBody>
      </p:sp>
      <p:sp>
        <p:nvSpPr>
          <p:cNvPr id="7172" name="Text Box 40"/>
          <p:cNvSpPr txBox="1">
            <a:spLocks noChangeArrowheads="1"/>
          </p:cNvSpPr>
          <p:nvPr/>
        </p:nvSpPr>
        <p:spPr bwMode="auto">
          <a:xfrm>
            <a:off x="544946" y="3352800"/>
            <a:ext cx="14285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i="1" dirty="0" smtClean="0">
                <a:latin typeface="Verdana" pitchFamily="34" charset="0"/>
              </a:rPr>
              <a:t>m</a:t>
            </a:r>
            <a:r>
              <a:rPr lang="en-US" altLang="en-US" sz="2400" b="1" dirty="0" smtClean="0">
                <a:latin typeface="Verdana" pitchFamily="34" charset="0"/>
              </a:rPr>
              <a:t> </a:t>
            </a:r>
            <a:r>
              <a:rPr lang="en-US" altLang="en-US" sz="2400" b="1" dirty="0">
                <a:latin typeface="Verdana" pitchFamily="34" charset="0"/>
              </a:rPr>
              <a:t>≤ –3</a:t>
            </a:r>
          </a:p>
        </p:txBody>
      </p:sp>
      <p:sp>
        <p:nvSpPr>
          <p:cNvPr id="400425" name="Text Box 41"/>
          <p:cNvSpPr txBox="1">
            <a:spLocks noChangeArrowheads="1"/>
          </p:cNvSpPr>
          <p:nvPr/>
        </p:nvSpPr>
        <p:spPr bwMode="auto">
          <a:xfrm>
            <a:off x="4770582" y="3152745"/>
            <a:ext cx="3946914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i="1" dirty="0">
                <a:solidFill>
                  <a:srgbClr val="3333FF"/>
                </a:solidFill>
                <a:latin typeface="Arial" charset="0"/>
              </a:rPr>
              <a:t>Draw a solid circle at –</a:t>
            </a:r>
            <a:r>
              <a:rPr lang="en-US" altLang="en-US" sz="2000" i="1" dirty="0" smtClean="0">
                <a:solidFill>
                  <a:srgbClr val="3333FF"/>
                </a:solidFill>
                <a:latin typeface="Arial" charset="0"/>
              </a:rPr>
              <a:t>3 because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i="1" dirty="0" smtClean="0">
                <a:solidFill>
                  <a:srgbClr val="3333FF"/>
                </a:solidFill>
                <a:latin typeface="Arial" charset="0"/>
              </a:rPr>
              <a:t>-3 is included in the solution.</a:t>
            </a:r>
            <a:endParaRPr lang="en-US" altLang="en-US" sz="2000" i="1" dirty="0">
              <a:solidFill>
                <a:srgbClr val="3333FF"/>
              </a:solidFill>
              <a:latin typeface="Arial" charset="0"/>
            </a:endParaRPr>
          </a:p>
        </p:txBody>
      </p:sp>
      <p:sp>
        <p:nvSpPr>
          <p:cNvPr id="400426" name="Text Box 42"/>
          <p:cNvSpPr txBox="1">
            <a:spLocks noChangeArrowheads="1"/>
          </p:cNvSpPr>
          <p:nvPr/>
        </p:nvSpPr>
        <p:spPr bwMode="auto">
          <a:xfrm>
            <a:off x="5257800" y="4783137"/>
            <a:ext cx="35972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i="1" dirty="0">
                <a:solidFill>
                  <a:srgbClr val="3333FF"/>
                </a:solidFill>
                <a:latin typeface="Arial" charset="0"/>
              </a:rPr>
              <a:t>Shade in all numbers less than –3 and draw an arrow pointing to the left.</a:t>
            </a:r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325582" y="4495800"/>
            <a:ext cx="4551363" cy="790575"/>
            <a:chOff x="48" y="3513"/>
            <a:chExt cx="2867" cy="498"/>
          </a:xfrm>
        </p:grpSpPr>
        <p:grpSp>
          <p:nvGrpSpPr>
            <p:cNvPr id="7176" name="Group 72"/>
            <p:cNvGrpSpPr>
              <a:grpSpLocks/>
            </p:cNvGrpSpPr>
            <p:nvPr/>
          </p:nvGrpSpPr>
          <p:grpSpPr bwMode="auto">
            <a:xfrm>
              <a:off x="48" y="3513"/>
              <a:ext cx="2867" cy="498"/>
              <a:chOff x="48" y="3513"/>
              <a:chExt cx="2867" cy="498"/>
            </a:xfrm>
          </p:grpSpPr>
          <p:grpSp>
            <p:nvGrpSpPr>
              <p:cNvPr id="7178" name="Group 73"/>
              <p:cNvGrpSpPr>
                <a:grpSpLocks/>
              </p:cNvGrpSpPr>
              <p:nvPr/>
            </p:nvGrpSpPr>
            <p:grpSpPr bwMode="auto">
              <a:xfrm>
                <a:off x="48" y="3747"/>
                <a:ext cx="2867" cy="264"/>
                <a:chOff x="48" y="3816"/>
                <a:chExt cx="2867" cy="264"/>
              </a:xfrm>
            </p:grpSpPr>
            <p:sp>
              <p:nvSpPr>
                <p:cNvPr id="7180" name="Line 74"/>
                <p:cNvSpPr>
                  <a:spLocks noChangeShapeType="1"/>
                </p:cNvSpPr>
                <p:nvPr/>
              </p:nvSpPr>
              <p:spPr bwMode="auto">
                <a:xfrm>
                  <a:off x="208" y="3868"/>
                  <a:ext cx="26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181" name="Line 75"/>
                <p:cNvSpPr>
                  <a:spLocks noChangeShapeType="1"/>
                </p:cNvSpPr>
                <p:nvPr/>
              </p:nvSpPr>
              <p:spPr bwMode="auto">
                <a:xfrm>
                  <a:off x="304" y="38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182" name="Line 76"/>
                <p:cNvSpPr>
                  <a:spLocks noChangeShapeType="1"/>
                </p:cNvSpPr>
                <p:nvPr/>
              </p:nvSpPr>
              <p:spPr bwMode="auto">
                <a:xfrm>
                  <a:off x="544" y="38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183" name="Line 77"/>
                <p:cNvSpPr>
                  <a:spLocks noChangeShapeType="1"/>
                </p:cNvSpPr>
                <p:nvPr/>
              </p:nvSpPr>
              <p:spPr bwMode="auto">
                <a:xfrm>
                  <a:off x="784" y="38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184" name="Line 78"/>
                <p:cNvSpPr>
                  <a:spLocks noChangeShapeType="1"/>
                </p:cNvSpPr>
                <p:nvPr/>
              </p:nvSpPr>
              <p:spPr bwMode="auto">
                <a:xfrm>
                  <a:off x="1024" y="38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185" name="Line 79"/>
                <p:cNvSpPr>
                  <a:spLocks noChangeShapeType="1"/>
                </p:cNvSpPr>
                <p:nvPr/>
              </p:nvSpPr>
              <p:spPr bwMode="auto">
                <a:xfrm>
                  <a:off x="1264" y="38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186" name="Line 80"/>
                <p:cNvSpPr>
                  <a:spLocks noChangeShapeType="1"/>
                </p:cNvSpPr>
                <p:nvPr/>
              </p:nvSpPr>
              <p:spPr bwMode="auto">
                <a:xfrm>
                  <a:off x="1504" y="38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187" name="Line 81"/>
                <p:cNvSpPr>
                  <a:spLocks noChangeShapeType="1"/>
                </p:cNvSpPr>
                <p:nvPr/>
              </p:nvSpPr>
              <p:spPr bwMode="auto">
                <a:xfrm>
                  <a:off x="1744" y="38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188" name="Line 82"/>
                <p:cNvSpPr>
                  <a:spLocks noChangeShapeType="1"/>
                </p:cNvSpPr>
                <p:nvPr/>
              </p:nvSpPr>
              <p:spPr bwMode="auto">
                <a:xfrm>
                  <a:off x="1984" y="38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189" name="Line 83"/>
                <p:cNvSpPr>
                  <a:spLocks noChangeShapeType="1"/>
                </p:cNvSpPr>
                <p:nvPr/>
              </p:nvSpPr>
              <p:spPr bwMode="auto">
                <a:xfrm>
                  <a:off x="2224" y="38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190" name="Line 84"/>
                <p:cNvSpPr>
                  <a:spLocks noChangeShapeType="1"/>
                </p:cNvSpPr>
                <p:nvPr/>
              </p:nvSpPr>
              <p:spPr bwMode="auto">
                <a:xfrm>
                  <a:off x="2464" y="38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191" name="Line 85"/>
                <p:cNvSpPr>
                  <a:spLocks noChangeShapeType="1"/>
                </p:cNvSpPr>
                <p:nvPr/>
              </p:nvSpPr>
              <p:spPr bwMode="auto">
                <a:xfrm>
                  <a:off x="2704" y="38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192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504" y="3868"/>
                  <a:ext cx="432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600" b="1">
                      <a:latin typeface="Verdana" pitchFamily="34" charset="0"/>
                    </a:rPr>
                    <a:t> –4</a:t>
                  </a:r>
                </a:p>
              </p:txBody>
            </p:sp>
            <p:sp>
              <p:nvSpPr>
                <p:cNvPr id="7193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854" y="3868"/>
                  <a:ext cx="298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600" b="1">
                      <a:latin typeface="Verdana" pitchFamily="34" charset="0"/>
                    </a:rPr>
                    <a:t>–2</a:t>
                  </a:r>
                </a:p>
              </p:txBody>
            </p:sp>
            <p:sp>
              <p:nvSpPr>
                <p:cNvPr id="7194" name="Text Box 88"/>
                <p:cNvSpPr txBox="1">
                  <a:spLocks noChangeArrowheads="1"/>
                </p:cNvSpPr>
                <p:nvPr/>
              </p:nvSpPr>
              <p:spPr bwMode="auto">
                <a:xfrm>
                  <a:off x="1169" y="3864"/>
                  <a:ext cx="20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600" b="1">
                      <a:latin typeface="Verdana" pitchFamily="34" charset="0"/>
                    </a:rPr>
                    <a:t>0</a:t>
                  </a:r>
                </a:p>
              </p:txBody>
            </p:sp>
            <p:sp>
              <p:nvSpPr>
                <p:cNvPr id="7195" name="Text Box 89"/>
                <p:cNvSpPr txBox="1">
                  <a:spLocks noChangeArrowheads="1"/>
                </p:cNvSpPr>
                <p:nvPr/>
              </p:nvSpPr>
              <p:spPr bwMode="auto">
                <a:xfrm>
                  <a:off x="1400" y="3868"/>
                  <a:ext cx="20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600" b="1">
                      <a:latin typeface="Verdana" pitchFamily="34" charset="0"/>
                    </a:rPr>
                    <a:t>2</a:t>
                  </a:r>
                </a:p>
              </p:txBody>
            </p:sp>
            <p:sp>
              <p:nvSpPr>
                <p:cNvPr id="7196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1648" y="3868"/>
                  <a:ext cx="20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600" b="1">
                      <a:latin typeface="Verdana" pitchFamily="34" charset="0"/>
                    </a:rPr>
                    <a:t>4</a:t>
                  </a:r>
                </a:p>
              </p:txBody>
            </p:sp>
            <p:sp>
              <p:nvSpPr>
                <p:cNvPr id="7197" name="Text Box 91"/>
                <p:cNvSpPr txBox="1">
                  <a:spLocks noChangeArrowheads="1"/>
                </p:cNvSpPr>
                <p:nvPr/>
              </p:nvSpPr>
              <p:spPr bwMode="auto">
                <a:xfrm>
                  <a:off x="1880" y="3868"/>
                  <a:ext cx="20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600" b="1">
                      <a:latin typeface="Verdana" pitchFamily="34" charset="0"/>
                    </a:rPr>
                    <a:t>6</a:t>
                  </a:r>
                </a:p>
              </p:txBody>
            </p:sp>
            <p:sp>
              <p:nvSpPr>
                <p:cNvPr id="7198" name="Text Box 92"/>
                <p:cNvSpPr txBox="1">
                  <a:spLocks noChangeArrowheads="1"/>
                </p:cNvSpPr>
                <p:nvPr/>
              </p:nvSpPr>
              <p:spPr bwMode="auto">
                <a:xfrm>
                  <a:off x="2126" y="3868"/>
                  <a:ext cx="20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600" b="1">
                      <a:latin typeface="Verdana" pitchFamily="34" charset="0"/>
                    </a:rPr>
                    <a:t>8</a:t>
                  </a:r>
                </a:p>
              </p:txBody>
            </p:sp>
            <p:sp>
              <p:nvSpPr>
                <p:cNvPr id="7199" name="Text Box 93"/>
                <p:cNvSpPr txBox="1">
                  <a:spLocks noChangeArrowheads="1"/>
                </p:cNvSpPr>
                <p:nvPr/>
              </p:nvSpPr>
              <p:spPr bwMode="auto">
                <a:xfrm>
                  <a:off x="2368" y="3868"/>
                  <a:ext cx="298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600" b="1">
                      <a:latin typeface="Verdana" pitchFamily="34" charset="0"/>
                    </a:rPr>
                    <a:t>10</a:t>
                  </a:r>
                </a:p>
              </p:txBody>
            </p:sp>
            <p:sp>
              <p:nvSpPr>
                <p:cNvPr id="7200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2617" y="3868"/>
                  <a:ext cx="298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600" b="1">
                      <a:latin typeface="Verdana" pitchFamily="34" charset="0"/>
                    </a:rPr>
                    <a:t>12</a:t>
                  </a:r>
                </a:p>
              </p:txBody>
            </p:sp>
            <p:sp>
              <p:nvSpPr>
                <p:cNvPr id="7201" name="AutoShape 95"/>
                <p:cNvSpPr>
                  <a:spLocks noChangeArrowheads="1"/>
                </p:cNvSpPr>
                <p:nvPr/>
              </p:nvSpPr>
              <p:spPr bwMode="auto">
                <a:xfrm>
                  <a:off x="864" y="3816"/>
                  <a:ext cx="96" cy="96"/>
                </a:xfrm>
                <a:prstGeom prst="flowChartConnector">
                  <a:avLst/>
                </a:prstGeom>
                <a:noFill/>
                <a:ln w="28575" algn="ctr">
                  <a:solidFill>
                    <a:srgbClr val="FF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Tx/>
                    <a:buNone/>
                  </a:pPr>
                  <a:endParaRPr lang="en-US" altLang="en-US" sz="2400">
                    <a:latin typeface="Verdana" pitchFamily="34" charset="0"/>
                  </a:endParaRPr>
                </a:p>
              </p:txBody>
            </p:sp>
            <p:sp>
              <p:nvSpPr>
                <p:cNvPr id="7202" name="Text Box 96"/>
                <p:cNvSpPr txBox="1">
                  <a:spLocks noChangeArrowheads="1"/>
                </p:cNvSpPr>
                <p:nvPr/>
              </p:nvSpPr>
              <p:spPr bwMode="auto">
                <a:xfrm>
                  <a:off x="280" y="3868"/>
                  <a:ext cx="432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600" b="1">
                      <a:latin typeface="Verdana" pitchFamily="34" charset="0"/>
                    </a:rPr>
                    <a:t> –6</a:t>
                  </a:r>
                </a:p>
              </p:txBody>
            </p:sp>
            <p:sp>
              <p:nvSpPr>
                <p:cNvPr id="7203" name="Text Box 97"/>
                <p:cNvSpPr txBox="1">
                  <a:spLocks noChangeArrowheads="1"/>
                </p:cNvSpPr>
                <p:nvPr/>
              </p:nvSpPr>
              <p:spPr bwMode="auto">
                <a:xfrm>
                  <a:off x="48" y="3868"/>
                  <a:ext cx="432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600" b="1">
                      <a:latin typeface="Verdana" pitchFamily="34" charset="0"/>
                    </a:rPr>
                    <a:t> –8</a:t>
                  </a:r>
                </a:p>
              </p:txBody>
            </p:sp>
            <p:sp>
              <p:nvSpPr>
                <p:cNvPr id="7204" name="Line 98"/>
                <p:cNvSpPr>
                  <a:spLocks noChangeShapeType="1"/>
                </p:cNvSpPr>
                <p:nvPr/>
              </p:nvSpPr>
              <p:spPr bwMode="auto">
                <a:xfrm flipH="1">
                  <a:off x="192" y="3872"/>
                  <a:ext cx="672" cy="0"/>
                </a:xfrm>
                <a:prstGeom prst="line">
                  <a:avLst/>
                </a:prstGeom>
                <a:noFill/>
                <a:ln w="38100">
                  <a:solidFill>
                    <a:srgbClr val="FF33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7179" name="Text Box 99"/>
              <p:cNvSpPr txBox="1">
                <a:spLocks noChangeArrowheads="1"/>
              </p:cNvSpPr>
              <p:nvPr/>
            </p:nvSpPr>
            <p:spPr bwMode="auto">
              <a:xfrm>
                <a:off x="764" y="3513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800">
                    <a:latin typeface="Verdana" pitchFamily="34" charset="0"/>
                  </a:rPr>
                  <a:t>−3</a:t>
                </a:r>
              </a:p>
            </p:txBody>
          </p:sp>
        </p:grpSp>
        <p:sp>
          <p:nvSpPr>
            <p:cNvPr id="7177" name="AutoShape 100"/>
            <p:cNvSpPr>
              <a:spLocks noChangeArrowheads="1"/>
            </p:cNvSpPr>
            <p:nvPr/>
          </p:nvSpPr>
          <p:spPr bwMode="auto">
            <a:xfrm>
              <a:off x="864" y="3744"/>
              <a:ext cx="96" cy="96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>
                <a:latin typeface="Verdana" pitchFamily="34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579582" y="228600"/>
            <a:ext cx="79855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When graphing inequalities, a filled circle indicates the number is included.  An unfilled circle indicates the number is not included.  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31982" y="1671291"/>
                <a:ext cx="787121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𝑎𝑛𝑑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≥ 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𝑎𝑛𝑑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&gt; 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982" y="1671291"/>
                <a:ext cx="7871214" cy="92333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>
          <a:xfrm>
            <a:off x="5417127" y="1749217"/>
            <a:ext cx="304800" cy="276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410200" y="2209800"/>
            <a:ext cx="304800" cy="3271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69900" y="5576455"/>
            <a:ext cx="1612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Boundary point</a:t>
            </a:r>
            <a:endParaRPr lang="en-US" dirty="0"/>
          </a:p>
        </p:txBody>
      </p:sp>
      <p:cxnSp>
        <p:nvCxnSpPr>
          <p:cNvPr id="9" name="Straight Arrow Connector 8"/>
          <p:cNvCxnSpPr>
            <a:stCxn id="3" idx="0"/>
          </p:cNvCxnSpPr>
          <p:nvPr/>
        </p:nvCxnSpPr>
        <p:spPr>
          <a:xfrm flipV="1">
            <a:off x="1276350" y="5156201"/>
            <a:ext cx="290658" cy="42025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709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40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40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2" grpId="0"/>
      <p:bldP spid="400425" grpId="0"/>
      <p:bldP spid="400426" grpId="0"/>
      <p:bldP spid="5" grpId="0"/>
      <p:bldP spid="6" grpId="0" animBg="1"/>
      <p:bldP spid="7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7"/>
          <p:cNvSpPr txBox="1">
            <a:spLocks noChangeArrowheads="1"/>
          </p:cNvSpPr>
          <p:nvPr/>
        </p:nvSpPr>
        <p:spPr bwMode="auto">
          <a:xfrm>
            <a:off x="1828800" y="2400301"/>
            <a:ext cx="56007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u="sng" dirty="0">
                <a:latin typeface="Verdana" panose="020B0604030504040204" pitchFamily="34" charset="0"/>
                <a:cs typeface="Arial" panose="020B0604020202020204" pitchFamily="34" charset="0"/>
              </a:rPr>
              <a:t>compound inequality</a:t>
            </a:r>
            <a:r>
              <a:rPr lang="en-US" altLang="en-US" sz="2800" b="1" dirty="0">
                <a:latin typeface="Verdana" panose="020B0604030504040204" pitchFamily="34" charset="0"/>
                <a:cs typeface="Arial" panose="020B0604020202020204" pitchFamily="34" charset="0"/>
              </a:rPr>
              <a:t>:  </a:t>
            </a:r>
            <a:r>
              <a:rPr lang="en-US" altLang="en-US" sz="2800" dirty="0">
                <a:latin typeface="Verdana" panose="020B0604030504040204" pitchFamily="34" charset="0"/>
                <a:cs typeface="Arial" panose="020B0604020202020204" pitchFamily="34" charset="0"/>
              </a:rPr>
              <a:t>When two simple inequalities are combined into one statement by the words AND or </a:t>
            </a:r>
            <a:r>
              <a:rPr lang="en-US" altLang="en-US" sz="2800" dirty="0" err="1">
                <a:latin typeface="Verdana" panose="020B0604030504040204" pitchFamily="34" charset="0"/>
                <a:cs typeface="Arial" panose="020B0604020202020204" pitchFamily="34" charset="0"/>
              </a:rPr>
              <a:t>OR</a:t>
            </a:r>
            <a:r>
              <a:rPr lang="en-US" altLang="en-US" sz="2800" dirty="0">
                <a:latin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99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1600200" y="2393158"/>
            <a:ext cx="5886450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cs typeface="Arial" charset="0"/>
              </a:rPr>
              <a:t>A compound inequality involving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AND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solution is an </a:t>
            </a:r>
            <a:r>
              <a:rPr lang="en-US" sz="2400" b="1" u="sng" dirty="0">
                <a:cs typeface="Arial" charset="0"/>
              </a:rPr>
              <a:t>intersection.</a:t>
            </a:r>
            <a:r>
              <a:rPr lang="en-US" sz="2400" dirty="0">
                <a:cs typeface="Arial" charset="0"/>
              </a:rPr>
              <a:t> It shows the numbers that are solutions of both inequalities.</a:t>
            </a:r>
          </a:p>
        </p:txBody>
      </p:sp>
      <p:pic>
        <p:nvPicPr>
          <p:cNvPr id="409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022" y="4343400"/>
            <a:ext cx="4164806" cy="1664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86000" y="1600201"/>
            <a:ext cx="4114800" cy="623248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r>
              <a:rPr lang="en-US" sz="1350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4479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06" name="Text Box 58"/>
          <p:cNvSpPr txBox="1">
            <a:spLocks noChangeArrowheads="1"/>
          </p:cNvSpPr>
          <p:nvPr/>
        </p:nvSpPr>
        <p:spPr bwMode="auto">
          <a:xfrm>
            <a:off x="762000" y="1885951"/>
            <a:ext cx="7848600" cy="26776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>
                <a:cs typeface="Arial" charset="0"/>
              </a:rPr>
              <a:t>The graph of the solutions of a compound inequality involving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OR</a:t>
            </a:r>
            <a:r>
              <a:rPr lang="en-US" sz="2800" dirty="0">
                <a:cs typeface="Arial" charset="0"/>
              </a:rPr>
              <a:t> is a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union</a:t>
            </a:r>
            <a:r>
              <a:rPr lang="en-US" sz="2800" dirty="0">
                <a:cs typeface="Arial" charset="0"/>
              </a:rPr>
              <a:t>. </a:t>
            </a:r>
            <a:endParaRPr lang="en-US" sz="2800" dirty="0" smtClean="0">
              <a:cs typeface="Arial" charset="0"/>
            </a:endParaRPr>
          </a:p>
          <a:p>
            <a:pPr>
              <a:defRPr/>
            </a:pPr>
            <a:endParaRPr lang="en-US" sz="2800" dirty="0">
              <a:cs typeface="Arial" charset="0"/>
            </a:endParaRPr>
          </a:p>
          <a:p>
            <a:pPr>
              <a:defRPr/>
            </a:pPr>
            <a:r>
              <a:rPr lang="en-US" sz="2800" b="1" u="sng" dirty="0">
                <a:cs typeface="Arial" charset="0"/>
              </a:rPr>
              <a:t>Union</a:t>
            </a:r>
            <a:r>
              <a:rPr lang="en-US" sz="2800" dirty="0">
                <a:cs typeface="Arial" charset="0"/>
              </a:rPr>
              <a:t>: the combined regions show the numbers that are solutions of either inequality.</a:t>
            </a:r>
            <a:r>
              <a:rPr lang="en-US" sz="2800" i="1" dirty="0">
                <a:cs typeface="Arial" charset="0"/>
              </a:rPr>
              <a:t> </a:t>
            </a:r>
          </a:p>
        </p:txBody>
      </p:sp>
      <p:grpSp>
        <p:nvGrpSpPr>
          <p:cNvPr id="9219" name="Group 59"/>
          <p:cNvGrpSpPr>
            <a:grpSpLocks/>
          </p:cNvGrpSpPr>
          <p:nvPr/>
        </p:nvGrpSpPr>
        <p:grpSpPr bwMode="auto">
          <a:xfrm>
            <a:off x="2034309" y="4724400"/>
            <a:ext cx="4136231" cy="1778794"/>
            <a:chOff x="1152" y="2112"/>
            <a:chExt cx="3474" cy="1494"/>
          </a:xfrm>
        </p:grpSpPr>
        <p:pic>
          <p:nvPicPr>
            <p:cNvPr id="9221" name="Picture 6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2112"/>
              <a:ext cx="3474" cy="1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2" name="Rectangle 61"/>
            <p:cNvSpPr>
              <a:spLocks noChangeArrowheads="1"/>
            </p:cNvSpPr>
            <p:nvPr/>
          </p:nvSpPr>
          <p:spPr bwMode="auto">
            <a:xfrm>
              <a:off x="4062" y="3037"/>
              <a:ext cx="155" cy="3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1800">
                <a:latin typeface="Verdana" panose="020B0604030504040204" pitchFamily="34" charset="0"/>
              </a:endParaRPr>
            </a:p>
          </p:txBody>
        </p:sp>
        <p:sp>
          <p:nvSpPr>
            <p:cNvPr id="9223" name="Text Box 62"/>
            <p:cNvSpPr txBox="1">
              <a:spLocks noChangeArrowheads="1"/>
            </p:cNvSpPr>
            <p:nvPr/>
          </p:nvSpPr>
          <p:spPr bwMode="auto">
            <a:xfrm>
              <a:off x="4014" y="3111"/>
              <a:ext cx="27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50" b="1">
                  <a:latin typeface="Verdana" panose="020B0604030504040204" pitchFamily="34" charset="0"/>
                  <a:cs typeface="Arial" panose="020B0604020202020204" pitchFamily="34" charset="0"/>
                </a:rPr>
                <a:t>&gt;</a:t>
              </a:r>
            </a:p>
          </p:txBody>
        </p:sp>
      </p:grpSp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057400" y="1485901"/>
            <a:ext cx="4857750" cy="346249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r>
              <a:rPr lang="en-US" sz="1350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1596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3172</TotalTime>
  <Words>228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Book Antiqua</vt:lpstr>
      <vt:lpstr>Calibri</vt:lpstr>
      <vt:lpstr>Cambria Math</vt:lpstr>
      <vt:lpstr>Century Gothic</vt:lpstr>
      <vt:lpstr>Verdana</vt:lpstr>
      <vt:lpstr>Apothecary</vt:lpstr>
      <vt:lpstr>Inequalities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DOOLIN</dc:creator>
  <cp:lastModifiedBy>ALISON DOOLIN</cp:lastModifiedBy>
  <cp:revision>16</cp:revision>
  <cp:lastPrinted>2020-11-03T22:09:55Z</cp:lastPrinted>
  <dcterms:created xsi:type="dcterms:W3CDTF">2015-04-06T18:03:34Z</dcterms:created>
  <dcterms:modified xsi:type="dcterms:W3CDTF">2021-09-23T15:08:27Z</dcterms:modified>
</cp:coreProperties>
</file>