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8/23/2022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Order of Operations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056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1"/>
          <p:cNvSpPr txBox="1">
            <a:spLocks noChangeArrowheads="1"/>
          </p:cNvSpPr>
          <p:nvPr/>
        </p:nvSpPr>
        <p:spPr bwMode="auto">
          <a:xfrm>
            <a:off x="1981200" y="2238375"/>
            <a:ext cx="8458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 u="sng" dirty="0"/>
              <a:t>order of operations</a:t>
            </a:r>
            <a:r>
              <a:rPr lang="en-US" altLang="en-US" sz="2800" dirty="0"/>
              <a:t> :  tells you which operation to perform first.</a:t>
            </a:r>
          </a:p>
        </p:txBody>
      </p:sp>
    </p:spTree>
    <p:extLst>
      <p:ext uri="{BB962C8B-B14F-4D97-AF65-F5344CB8AC3E}">
        <p14:creationId xmlns:p14="http://schemas.microsoft.com/office/powerpoint/2010/main" val="582902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695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440769"/>
              </p:ext>
            </p:extLst>
          </p:nvPr>
        </p:nvGraphicFramePr>
        <p:xfrm>
          <a:off x="772885" y="1895566"/>
          <a:ext cx="8458200" cy="241300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1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40687" name="Text Box 47"/>
          <p:cNvSpPr txBox="1">
            <a:spLocks noChangeArrowheads="1"/>
          </p:cNvSpPr>
          <p:nvPr/>
        </p:nvSpPr>
        <p:spPr bwMode="auto">
          <a:xfrm>
            <a:off x="772885" y="1959066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First:</a:t>
            </a:r>
          </a:p>
        </p:txBody>
      </p:sp>
      <p:sp>
        <p:nvSpPr>
          <p:cNvPr id="240688" name="Text Box 48"/>
          <p:cNvSpPr txBox="1">
            <a:spLocks noChangeArrowheads="1"/>
          </p:cNvSpPr>
          <p:nvPr/>
        </p:nvSpPr>
        <p:spPr bwMode="auto">
          <a:xfrm>
            <a:off x="788761" y="2555966"/>
            <a:ext cx="1439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Second:</a:t>
            </a:r>
          </a:p>
        </p:txBody>
      </p:sp>
      <p:sp>
        <p:nvSpPr>
          <p:cNvPr id="240689" name="Text Box 49"/>
          <p:cNvSpPr txBox="1">
            <a:spLocks noChangeArrowheads="1"/>
          </p:cNvSpPr>
          <p:nvPr/>
        </p:nvSpPr>
        <p:spPr bwMode="auto">
          <a:xfrm>
            <a:off x="788761" y="3165566"/>
            <a:ext cx="1108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Third:</a:t>
            </a:r>
          </a:p>
        </p:txBody>
      </p:sp>
      <p:sp>
        <p:nvSpPr>
          <p:cNvPr id="240690" name="Text Box 50"/>
          <p:cNvSpPr txBox="1">
            <a:spLocks noChangeArrowheads="1"/>
          </p:cNvSpPr>
          <p:nvPr/>
        </p:nvSpPr>
        <p:spPr bwMode="auto">
          <a:xfrm>
            <a:off x="772885" y="3775166"/>
            <a:ext cx="132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Fourth:</a:t>
            </a:r>
          </a:p>
        </p:txBody>
      </p:sp>
      <p:sp>
        <p:nvSpPr>
          <p:cNvPr id="240692" name="Text Box 52"/>
          <p:cNvSpPr txBox="1">
            <a:spLocks noChangeArrowheads="1"/>
          </p:cNvSpPr>
          <p:nvPr/>
        </p:nvSpPr>
        <p:spPr bwMode="auto">
          <a:xfrm>
            <a:off x="2220686" y="2028917"/>
            <a:ext cx="5984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dirty="0"/>
              <a:t>Perform operations inside </a:t>
            </a:r>
            <a:r>
              <a:rPr lang="en-US" altLang="en-US" sz="2000" u="sng" dirty="0"/>
              <a:t>grouping</a:t>
            </a:r>
            <a:r>
              <a:rPr lang="en-US" altLang="en-US" sz="2000" dirty="0"/>
              <a:t> symbols. </a:t>
            </a:r>
          </a:p>
        </p:txBody>
      </p:sp>
      <p:sp>
        <p:nvSpPr>
          <p:cNvPr id="240696" name="Text Box 56"/>
          <p:cNvSpPr txBox="1">
            <a:spLocks noChangeArrowheads="1"/>
          </p:cNvSpPr>
          <p:nvPr/>
        </p:nvSpPr>
        <p:spPr bwMode="auto">
          <a:xfrm>
            <a:off x="2220686" y="3225892"/>
            <a:ext cx="7007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/>
              <a:t>Perform multiplication and division from left to right. </a:t>
            </a:r>
          </a:p>
        </p:txBody>
      </p:sp>
      <p:sp>
        <p:nvSpPr>
          <p:cNvPr id="240697" name="Text Box 57"/>
          <p:cNvSpPr txBox="1">
            <a:spLocks noChangeArrowheads="1"/>
          </p:cNvSpPr>
          <p:nvPr/>
        </p:nvSpPr>
        <p:spPr bwMode="auto">
          <a:xfrm>
            <a:off x="2220686" y="2616292"/>
            <a:ext cx="24622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/>
              <a:t>Evaluate powers. </a:t>
            </a:r>
          </a:p>
        </p:txBody>
      </p:sp>
      <p:sp>
        <p:nvSpPr>
          <p:cNvPr id="240698" name="Text Box 58"/>
          <p:cNvSpPr txBox="1">
            <a:spLocks noChangeArrowheads="1"/>
          </p:cNvSpPr>
          <p:nvPr/>
        </p:nvSpPr>
        <p:spPr bwMode="auto">
          <a:xfrm>
            <a:off x="2220686" y="3813267"/>
            <a:ext cx="6778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/>
              <a:t>Perform addition and subtraction from left to right. </a:t>
            </a:r>
          </a:p>
        </p:txBody>
      </p:sp>
      <p:graphicFrame>
        <p:nvGraphicFramePr>
          <p:cNvPr id="240711" name="Group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188679"/>
              </p:ext>
            </p:extLst>
          </p:nvPr>
        </p:nvGraphicFramePr>
        <p:xfrm>
          <a:off x="772885" y="1289142"/>
          <a:ext cx="8458200" cy="581025"/>
        </p:xfrm>
        <a:graphic>
          <a:graphicData uri="http://schemas.openxmlformats.org/drawingml/2006/table">
            <a:tbl>
              <a:tblPr/>
              <a:tblGrid>
                <a:gridCol w="845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4900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129" name="Text Box 68"/>
          <p:cNvSpPr txBox="1">
            <a:spLocks noChangeArrowheads="1"/>
          </p:cNvSpPr>
          <p:nvPr/>
        </p:nvSpPr>
        <p:spPr bwMode="auto">
          <a:xfrm>
            <a:off x="2790598" y="1363754"/>
            <a:ext cx="358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/>
              <a:t>Order of Operations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269059" y="1820954"/>
                <a:ext cx="3019353" cy="6588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rad>
                      <m:radPr>
                        <m:degHide m:val="on"/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/>
                    </m:rad>
                  </m:oMath>
                </a14:m>
                <a:r>
                  <a:rPr lang="en-US" sz="2000" dirty="0"/>
                  <a:t> ,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/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𝑛𝑢𝑚𝑒𝑟𝑎𝑡𝑜𝑟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𝑜𝑟</m:t>
                    </m:r>
                  </m:oMath>
                </a14:m>
                <a:endParaRPr lang="en-US" sz="2000" b="0" i="1" dirty="0">
                  <a:latin typeface="Cambria Math" panose="02040503050406030204" pitchFamily="18" charset="0"/>
                </a:endParaRPr>
              </a:p>
              <a:p>
                <a:r>
                  <a:rPr lang="en-US" sz="2000" b="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denominator</a:t>
                </a:r>
                <a:endParaRPr lang="en-US" sz="2000" i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9059" y="1820954"/>
                <a:ext cx="3019353" cy="658835"/>
              </a:xfrm>
              <a:prstGeom prst="rect">
                <a:avLst/>
              </a:prstGeom>
              <a:blipFill>
                <a:blip r:embed="rId2"/>
                <a:stretch>
                  <a:fillRect l="-5253" t="-5556" r="-1010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640153" y="2599900"/>
                <a:ext cx="39748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0153" y="2599900"/>
                <a:ext cx="397481" cy="369332"/>
              </a:xfrm>
              <a:prstGeom prst="rect">
                <a:avLst/>
              </a:prstGeom>
              <a:blipFill>
                <a:blip r:embed="rId3"/>
                <a:stretch>
                  <a:fillRect l="-15152" r="-3030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9432036" y="3165566"/>
            <a:ext cx="2683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Whichever comes first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345168" y="3813267"/>
            <a:ext cx="241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Whichever comes first</a:t>
            </a:r>
          </a:p>
        </p:txBody>
      </p:sp>
    </p:spTree>
    <p:extLst>
      <p:ext uri="{BB962C8B-B14F-4D97-AF65-F5344CB8AC3E}">
        <p14:creationId xmlns:p14="http://schemas.microsoft.com/office/powerpoint/2010/main" val="172303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0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40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40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240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40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240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40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240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87" grpId="0"/>
      <p:bldP spid="240688" grpId="0"/>
      <p:bldP spid="240689" grpId="0"/>
      <p:bldP spid="240690" grpId="0"/>
      <p:bldP spid="240692" grpId="0"/>
      <p:bldP spid="240696" grpId="0"/>
      <p:bldP spid="240697" grpId="0"/>
      <p:bldP spid="240698" grpId="0"/>
      <p:bldP spid="3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24" name="Text Box 12"/>
          <p:cNvSpPr txBox="1">
            <a:spLocks noChangeArrowheads="1"/>
          </p:cNvSpPr>
          <p:nvPr/>
        </p:nvSpPr>
        <p:spPr bwMode="auto">
          <a:xfrm>
            <a:off x="5921330" y="1799394"/>
            <a:ext cx="187306" cy="1524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 i="1" dirty="0">
              <a:solidFill>
                <a:srgbClr val="3333FF"/>
              </a:solidFill>
              <a:latin typeface="Arial" panose="020B0604020202020204" pitchFamily="34" charset="0"/>
            </a:endParaRPr>
          </a:p>
        </p:txBody>
      </p:sp>
      <p:sp>
        <p:nvSpPr>
          <p:cNvPr id="5128" name="Text Box 13"/>
          <p:cNvSpPr txBox="1">
            <a:spLocks noChangeArrowheads="1"/>
          </p:cNvSpPr>
          <p:nvPr/>
        </p:nvSpPr>
        <p:spPr bwMode="auto">
          <a:xfrm>
            <a:off x="1908700" y="2112886"/>
            <a:ext cx="38405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 dirty="0"/>
              <a:t>12 + 3</a:t>
            </a:r>
            <a:r>
              <a:rPr lang="en-US" altLang="en-US" b="1" baseline="30000" dirty="0"/>
              <a:t>2</a:t>
            </a:r>
            <a:r>
              <a:rPr lang="en-US" altLang="en-US" b="1" dirty="0"/>
              <a:t> + 10 ÷ 2</a:t>
            </a:r>
          </a:p>
        </p:txBody>
      </p:sp>
      <p:sp>
        <p:nvSpPr>
          <p:cNvPr id="243727" name="Text Box 15"/>
          <p:cNvSpPr txBox="1">
            <a:spLocks noChangeArrowheads="1"/>
          </p:cNvSpPr>
          <p:nvPr/>
        </p:nvSpPr>
        <p:spPr bwMode="auto">
          <a:xfrm>
            <a:off x="2394416" y="3022524"/>
            <a:ext cx="28055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12 + </a:t>
            </a:r>
            <a:r>
              <a:rPr lang="en-US" altLang="en-US">
                <a:solidFill>
                  <a:srgbClr val="FF3300"/>
                </a:solidFill>
              </a:rPr>
              <a:t>9</a:t>
            </a:r>
            <a:r>
              <a:rPr lang="en-US" altLang="en-US">
                <a:sym typeface="Wingdings" panose="05000000000000000000" pitchFamily="2" charset="2"/>
              </a:rPr>
              <a:t> + 10 ÷ 2</a:t>
            </a:r>
            <a:r>
              <a:rPr lang="en-US" altLang="en-US"/>
              <a:t> </a:t>
            </a:r>
          </a:p>
        </p:txBody>
      </p:sp>
      <p:sp>
        <p:nvSpPr>
          <p:cNvPr id="243729" name="Text Box 17"/>
          <p:cNvSpPr txBox="1">
            <a:spLocks noChangeArrowheads="1"/>
          </p:cNvSpPr>
          <p:nvPr/>
        </p:nvSpPr>
        <p:spPr bwMode="auto">
          <a:xfrm>
            <a:off x="2456856" y="4017886"/>
            <a:ext cx="6889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26 </a:t>
            </a:r>
          </a:p>
        </p:txBody>
      </p:sp>
      <p:sp>
        <p:nvSpPr>
          <p:cNvPr id="243736" name="Text Box 24"/>
          <p:cNvSpPr txBox="1">
            <a:spLocks noChangeArrowheads="1"/>
          </p:cNvSpPr>
          <p:nvPr/>
        </p:nvSpPr>
        <p:spPr bwMode="auto">
          <a:xfrm>
            <a:off x="5943555" y="4007607"/>
            <a:ext cx="187306" cy="1524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 i="1" dirty="0">
              <a:solidFill>
                <a:srgbClr val="3333FF"/>
              </a:solidFill>
              <a:latin typeface="Arial" panose="020B0604020202020204" pitchFamily="34" charset="0"/>
            </a:endParaRPr>
          </a:p>
        </p:txBody>
      </p:sp>
      <p:sp>
        <p:nvSpPr>
          <p:cNvPr id="243737" name="Text Box 25"/>
          <p:cNvSpPr txBox="1">
            <a:spLocks noChangeArrowheads="1"/>
          </p:cNvSpPr>
          <p:nvPr/>
        </p:nvSpPr>
        <p:spPr bwMode="auto">
          <a:xfrm>
            <a:off x="5949905" y="3626607"/>
            <a:ext cx="187306" cy="1524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 i="1" dirty="0">
              <a:solidFill>
                <a:srgbClr val="3333FF"/>
              </a:solidFill>
              <a:latin typeface="Arial" panose="020B0604020202020204" pitchFamily="34" charset="0"/>
            </a:endParaRPr>
          </a:p>
        </p:txBody>
      </p:sp>
      <p:sp>
        <p:nvSpPr>
          <p:cNvPr id="243738" name="Text Box 26"/>
          <p:cNvSpPr txBox="1">
            <a:spLocks noChangeArrowheads="1"/>
          </p:cNvSpPr>
          <p:nvPr/>
        </p:nvSpPr>
        <p:spPr bwMode="auto">
          <a:xfrm>
            <a:off x="2420943" y="3560686"/>
            <a:ext cx="19154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12 + 9 +</a:t>
            </a:r>
            <a:r>
              <a:rPr lang="en-US" altLang="en-US">
                <a:solidFill>
                  <a:srgbClr val="FF3300"/>
                </a:solidFill>
              </a:rPr>
              <a:t> 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96311" y="1836146"/>
            <a:ext cx="385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There are no grouping symbols.  Follow step 2.  Evaluate the powers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79152" y="2587034"/>
            <a:ext cx="3254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Follow step 3.  Multiply or divide from left to right.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89031" y="3259230"/>
            <a:ext cx="3086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Follow step 4.  Add or subtract from left to right.  </a:t>
            </a:r>
          </a:p>
        </p:txBody>
      </p:sp>
    </p:spTree>
    <p:extLst>
      <p:ext uri="{BB962C8B-B14F-4D97-AF65-F5344CB8AC3E}">
        <p14:creationId xmlns:p14="http://schemas.microsoft.com/office/powerpoint/2010/main" val="129607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3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3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3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43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4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3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3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4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4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3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3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243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24" grpId="0"/>
      <p:bldP spid="243727" grpId="0"/>
      <p:bldP spid="243729" grpId="0"/>
      <p:bldP spid="243736" grpId="0"/>
      <p:bldP spid="243737" grpId="0"/>
      <p:bldP spid="243738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1365" y="1366409"/>
            <a:ext cx="3586811" cy="61238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78795" y="696686"/>
            <a:ext cx="4081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Evaluate the expression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324122" y="2264228"/>
                <a:ext cx="134229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4(9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÷3)²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4122" y="2264228"/>
                <a:ext cx="1342291" cy="369332"/>
              </a:xfrm>
              <a:prstGeom prst="rect">
                <a:avLst/>
              </a:prstGeom>
              <a:blipFill>
                <a:blip r:embed="rId3"/>
                <a:stretch>
                  <a:fillRect l="-4072" t="-4918" r="-5430" b="-360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499778" y="2841618"/>
                <a:ext cx="99097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4(3)²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778" y="2841618"/>
                <a:ext cx="990977" cy="461665"/>
              </a:xfrm>
              <a:prstGeom prst="rect">
                <a:avLst/>
              </a:prstGeom>
              <a:blipFill>
                <a:blip r:embed="rId4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617029" y="3400753"/>
                <a:ext cx="27782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4(9)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7029" y="3400753"/>
                <a:ext cx="277829" cy="369332"/>
              </a:xfrm>
              <a:prstGeom prst="rect">
                <a:avLst/>
              </a:prstGeom>
              <a:blipFill>
                <a:blip r:embed="rId5"/>
                <a:stretch>
                  <a:fillRect l="-36957" r="-165217" b="-3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617029" y="3867555"/>
                <a:ext cx="47127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36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7029" y="3867555"/>
                <a:ext cx="471278" cy="461665"/>
              </a:xfrm>
              <a:prstGeom prst="rect">
                <a:avLst/>
              </a:prstGeom>
              <a:blipFill>
                <a:blip r:embed="rId6"/>
                <a:stretch>
                  <a:fillRect l="-2564" r="-14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1059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52</TotalTime>
  <Words>134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Cambria Math</vt:lpstr>
      <vt:lpstr>Gill Sans MT</vt:lpstr>
      <vt:lpstr>Times New Roman</vt:lpstr>
      <vt:lpstr>Verdana</vt:lpstr>
      <vt:lpstr>Wingdings</vt:lpstr>
      <vt:lpstr>Gallery</vt:lpstr>
      <vt:lpstr>Order of Operations</vt:lpstr>
      <vt:lpstr>PowerPoint Presentation</vt:lpstr>
      <vt:lpstr>PowerPoint Presentation</vt:lpstr>
      <vt:lpstr>PowerPoint Presentation</vt:lpstr>
      <vt:lpstr>PowerPoint Presentation</vt:lpstr>
    </vt:vector>
  </TitlesOfParts>
  <Company>NUSD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 of Operations</dc:title>
  <dc:creator>ALISON DOOLIN</dc:creator>
  <cp:lastModifiedBy>ALISON DOOLIN</cp:lastModifiedBy>
  <cp:revision>8</cp:revision>
  <dcterms:created xsi:type="dcterms:W3CDTF">2020-08-19T23:38:02Z</dcterms:created>
  <dcterms:modified xsi:type="dcterms:W3CDTF">2022-08-23T15:04:18Z</dcterms:modified>
</cp:coreProperties>
</file>