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658" r:id="rId3"/>
    <p:sldId id="266" r:id="rId4"/>
    <p:sldId id="616" r:id="rId5"/>
    <p:sldId id="641" r:id="rId6"/>
    <p:sldId id="642" r:id="rId7"/>
    <p:sldId id="651" r:id="rId8"/>
    <p:sldId id="652" r:id="rId9"/>
    <p:sldId id="65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4" autoAdjust="0"/>
    <p:restoredTop sz="95677" autoAdjust="0"/>
  </p:normalViewPr>
  <p:slideViewPr>
    <p:cSldViewPr>
      <p:cViewPr varScale="1">
        <p:scale>
          <a:sx n="115" d="100"/>
          <a:sy n="115" d="100"/>
        </p:scale>
        <p:origin x="1000" y="200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71F7247-0C72-40F0-8934-8E70529950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959462A-B0DE-4192-80E6-AA2076AEA4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47339CB-0123-4DFC-8502-2073175AEF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880B07C-2988-4D3D-A8C8-7121AA8352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1D77CE-B7A3-874F-8A7F-808556718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DC4EDD0-06F8-480B-ABAC-391BA35522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EC09B5-5E95-48CA-9CB2-F3C336414D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47570F2-16F8-AF2F-FFD8-A09BA5055F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880E58B6-60E3-4A31-92A5-309D83DD47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209612-7A49-43BB-9CD0-805211AC32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564AB9E-3692-4193-8D8C-B34434023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3996D77-69D1-B24B-B80B-ACC69B0E3B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DED645-E4BB-7AF0-6F9B-57C6267E9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8EC89E-129D-FD48-FF5C-B0305E1C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8C102-32E9-8103-C836-D8894E035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D5E5-8162-EA4F-AF74-234F2F371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35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BDD0F5-E450-660D-0327-D4650A253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E7ED5E-E21C-BB62-33EF-746A6C513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FE0A7-14BC-00D2-D3EA-40348CC8D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2B8DB-A12B-C442-91A5-F7F50F15E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7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369C3B-B6C6-DB1F-183E-022954175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E5972C-D189-694E-1AC2-0D80EDB5A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9CDC89-CF63-6AA3-BCF3-D8FDBDBA0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EBBEB-1739-E944-BBB0-704D8005B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9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42D124-AF69-704E-4402-6F77CD5134D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3D9803-B20F-AE86-83E3-28DAE6F4999D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B7CA27-FC37-401E-A909-C67808795735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7AF71C-77BB-51BB-9BD5-F0D4026A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29F197-2179-E017-86EA-E101DA43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C25915-19B0-A981-B37A-D1A65AF8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78D65-8E35-F843-B75A-5C218B158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6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089B-BD5A-EC91-B289-9E98E10C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6C456-DC07-99B1-FC54-640265F5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A5929-963E-28F9-5D60-B558247D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FC8D-A026-6B4F-83CF-4D625D496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76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78BF1A-A844-F908-EDB1-1C01429FB75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9EECA6-6738-1D84-A16A-2BCA793FA608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30CF7A-ABD3-D679-70B8-FFB9EE654E8E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30346-EA82-614F-6088-F1046351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A6ABBE-E94E-8073-4DF2-D6D6759A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07F839-1D27-E67E-1D98-011C413B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D12B1-AB83-6A41-8991-D807D7A09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051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61757E-A7DB-0B7B-A6F9-41499BA2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84150-86DF-A6C7-466A-41E54FE4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FDBE1-ABED-F7E0-84CA-C331E8E7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8229D-A023-5543-8AEB-544EA43A9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5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8ACDD0-BCF1-71F0-22D7-D295B46F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B7E7FBC-9A64-2C75-CD4A-C5FDA050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DF547EA-75D7-D68F-F470-7E06EAB4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1373-40B2-7943-8345-7CF7E1DCA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887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B49C9A-81C7-D27B-A17C-AE5E8D87B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C7D07C-BC3B-6917-6825-91063181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38F3AA3-DD4B-710B-FDAA-A032911C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F7D3E-EE70-1E4E-97F4-2083E04CE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02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8213A3-BCDF-402B-DF31-BCA8D40E1E6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90A069-44DA-913E-CCAD-74B9EC68980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F68E70A2-D73B-0639-EA51-51ECA884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08CB831-13D3-2DAF-C3E6-C9D13A99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1B2B38A-D674-9E22-0E1E-FC315F28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73C5B-029F-0943-A0E1-F5CF0DE46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522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2809CA-8234-44FC-1554-EA261B12A7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3D3858-2478-C048-A2F0-9796501EA5F2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E653CEF-DCC9-BB24-10CF-9C901157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2995BD4-ED60-C9AB-F6C7-D1130D79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0B20F75-D1F9-C0E3-44E0-DEB7A62E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8B533-27CF-304D-A276-DFC87FE23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1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4A1993-0855-440A-2EBB-B5ED7DB14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AF5669-3098-ADA3-43FE-9C21B4B80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3F1AA-F828-BC68-710C-88E35097A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F0F0D-351C-054B-A10A-1CC76509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30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F50B90-1352-26A1-49B7-AB6CF6D060FA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EABCD-1944-6443-0A7B-40899645289A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AF5C9C5-2800-56F5-F18D-DAE16616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94F487F-213B-D8D1-5AC8-E61984FC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595291C-43DC-E36A-D030-FCF660F9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49987-600C-6F48-9777-272CB87AD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14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660E-B4EA-3CDE-C39D-ACE0E471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870E-4052-6CB3-DD85-C0EF74D2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2066E-77BA-261E-D771-659E28B1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7D36-654B-0341-B8A4-7EE056F86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232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2EC03D-522E-7D4B-B59A-A91B99BD193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10F40-2AA5-4A23-BEE1-CE16390EA363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775523D-0F8D-954C-B8E2-C6F44554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DAA451D-E53D-0F5C-42FE-897D8BB0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7EEE078-D05F-14F9-F882-1AED0551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9959B-9014-F048-8E76-64D824222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DD2F14-573D-FCCA-EC73-D360B0357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F5AFE-029B-6733-FC35-81AF53055C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70D096-7E36-8A31-D519-463521B35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ECEA9-3D61-2D42-8C1B-8324E536E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D33BA6-95F6-E747-6B90-7CBEC1342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6B82DA-6A10-88D9-795B-9DFC6AD5A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25E7AD-7EB0-4795-4C94-6D6243D3B0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B488F-8017-C642-98BA-42BCB6235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03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F8D054-00FF-9EA0-DF4C-1E55D5F57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175A65-7B96-FD70-2887-0689810AF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99CEB0-0704-6F5C-DEA9-582B43BDD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3CB4-D558-1049-92B8-A09B7D3BC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42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BFE0D03-4448-38C0-7E40-37BA7482D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101A6A-744F-485D-67A6-F224D2B388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ACBA86-1CB2-4C6A-37BA-6D6A18603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3047B-C5F1-0F42-8B79-040387BDA8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6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C6E669-B56E-1BFA-D107-3D5DA6342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0E2292-81DB-5A27-CEFD-A5C54ED21E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C88024-D7DE-114D-76FE-0B8E48B07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3B8B0-BD22-4D42-B35F-C5737FF56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50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D3843-7639-C02D-AB5D-6101F0D12F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C1D389-E832-8A40-80CE-F97848736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9E3671-2018-AB22-8B51-E69191B48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4F074-A13C-E440-A8FB-C910D8AC4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17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9D4870-56AD-6B82-F45B-07ADF09AD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083DC3-52C5-55F1-1B90-D555DC7A0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56AEF-97B2-77B5-358F-41F9411D8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1286F-1FF9-3344-91AF-C757C2CBB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4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353E7-AFB9-CA94-3F25-32B658A81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F89B68-F010-60C5-1D98-594CE7A26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1A787D69-36D1-4CAA-A971-EA7DD664E2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9AA03508-C476-47DA-A2B0-91E00D3C3A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9718" name="Rectangle 6">
            <a:extLst>
              <a:ext uri="{FF2B5EF4-FFF2-40B4-BE49-F238E27FC236}">
                <a16:creationId xmlns:a16="http://schemas.microsoft.com/office/drawing/2014/main" id="{18937642-31E6-4A79-BACA-3AA100668F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C8068F4A-69DB-2C45-9A4C-FE1A3AE128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Algebra_1_content">
            <a:extLst>
              <a:ext uri="{FF2B5EF4-FFF2-40B4-BE49-F238E27FC236}">
                <a16:creationId xmlns:a16="http://schemas.microsoft.com/office/drawing/2014/main" id="{114CF1BA-2B2F-2F52-1D70-A33111A2C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02AA204-035D-4719-9EE5-0A96656281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67400" y="6165850"/>
            <a:ext cx="7572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3" name="Rectangle 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1B69A11-36BC-495B-B7A7-78ED79DF5B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77050" y="6165850"/>
            <a:ext cx="10080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4" name="Rectangle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A5859BB-E857-450C-A675-01D4361B77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4413" y="6165850"/>
            <a:ext cx="79216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5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76FFDBD0-DF72-49E6-B616-731B75A5A5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4500" y="6181725"/>
            <a:ext cx="8286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id="{7BECB85B-E84F-4428-96D5-2BE7BD7935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30163"/>
            <a:ext cx="862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>
                <a:solidFill>
                  <a:schemeClr val="bg1"/>
                </a:solidFill>
                <a:latin typeface="Arial Black" panose="020B0A04020102020204" pitchFamily="34" charset="0"/>
              </a:rPr>
              <a:t>3-5</a:t>
            </a:r>
            <a:endParaRPr lang="en-US" altLang="en-US" sz="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E94E3A87-DF02-4C4D-9BF2-2FC101BD244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19200" y="76200"/>
            <a:ext cx="8077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altLang="en-US" sz="2200">
                <a:solidFill>
                  <a:schemeClr val="bg1"/>
                </a:solidFill>
                <a:latin typeface="Arial Black" panose="020B0A04020102020204" pitchFamily="34" charset="0"/>
              </a:rPr>
              <a:t>Solving Inequalities with Variables on Both Sides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9E20B3-D925-CEF4-F743-45E89C05FEDD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028C66-2155-6473-B16E-541E79856066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52B8F-8C74-301A-4542-AB5BB4B7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3" name="Text Placeholder 2">
            <a:extLst>
              <a:ext uri="{FF2B5EF4-FFF2-40B4-BE49-F238E27FC236}">
                <a16:creationId xmlns:a16="http://schemas.microsoft.com/office/drawing/2014/main" id="{62700E14-827C-E80E-BAE3-B13553063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8DC28-F840-B829-43AE-E3B341B37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BB25-ECAC-F681-1050-2B7D18BBB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0688E-52E1-72F2-1F33-B07EED753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rgbClr val="FFFFFF"/>
                </a:solidFill>
              </a:defRPr>
            </a:lvl1pPr>
          </a:lstStyle>
          <a:p>
            <a:fld id="{E3F2A49E-1BA5-C549-8D38-93963421E918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FFAE94-1AF9-E6EB-BC39-409D8B20A16D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7" descr="Algebra_1_content">
            <a:extLst>
              <a:ext uri="{FF2B5EF4-FFF2-40B4-BE49-F238E27FC236}">
                <a16:creationId xmlns:a16="http://schemas.microsoft.com/office/drawing/2014/main" id="{08695435-0F23-87B7-661E-09FB9D15B5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C001E58-761C-47F5-8E8F-2C6182AC40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67400" y="6165850"/>
            <a:ext cx="7572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3" name="Rectangle 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66FAFAD-CE60-4281-AB54-39B3ADF3AB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77050" y="6165850"/>
            <a:ext cx="10080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4" name="Rectangle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E760266-E43F-4249-8EF9-94C5DE2597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4413" y="6165850"/>
            <a:ext cx="79216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5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C00F1397-9035-445B-8172-5F0088D0CE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4500" y="6181725"/>
            <a:ext cx="8286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C0285344-1C04-47AE-A7F8-F3FBCAED88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30163"/>
            <a:ext cx="862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>
                <a:solidFill>
                  <a:schemeClr val="bg1"/>
                </a:solidFill>
                <a:latin typeface="Arial Black" panose="020B0A04020102020204" pitchFamily="34" charset="0"/>
              </a:rPr>
              <a:t>3-5</a:t>
            </a:r>
            <a:endParaRPr lang="en-US" altLang="en-US" sz="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86381E8E-876E-450D-B7C1-E25EA7E670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19200" y="76200"/>
            <a:ext cx="8077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altLang="en-US" sz="2200">
                <a:solidFill>
                  <a:schemeClr val="bg1"/>
                </a:solidFill>
                <a:latin typeface="Arial Black" panose="020B0A04020102020204" pitchFamily="34" charset="0"/>
              </a:rPr>
              <a:t>Solving Inequalities with Variables on Both Sides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1C5F-7989-D8AE-99F4-7B4DF656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Multi-step inequalities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5CA02-0BFF-658D-2D2D-E37070714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14835" y="950078"/>
                <a:ext cx="25571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u="sng">
                        <a:solidFill>
                          <a:srgbClr val="ED1D24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 5</a:t>
                </a: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u="sng" dirty="0">
                        <a:solidFill>
                          <a:srgbClr val="ED1D24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 5</a:t>
                </a:r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835" y="950078"/>
                <a:ext cx="2557165" cy="461665"/>
              </a:xfrm>
              <a:prstGeom prst="rect">
                <a:avLst/>
              </a:prstGeom>
              <a:blipFill>
                <a:blip r:embed="rId2"/>
                <a:stretch>
                  <a:fillRect l="-495" t="-7895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14835" y="2772889"/>
                <a:ext cx="1718965" cy="701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ED1D2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i="1">
                            <a:latin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ED1D24"/>
                            </a:solidFill>
                            <a:latin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i="1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i="1" dirty="0">
                    <a:latin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ED1D2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ED1D24"/>
                            </a:solidFill>
                            <a:latin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i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835" y="2772889"/>
                <a:ext cx="1718965" cy="701410"/>
              </a:xfrm>
              <a:prstGeom prst="rect">
                <a:avLst/>
              </a:prstGeom>
              <a:blipFill>
                <a:blip r:embed="rId3"/>
                <a:stretch>
                  <a:fillRect l="-1460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0764" y="560810"/>
                <a:ext cx="38812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Solve 6</a:t>
                </a:r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2</a:t>
                </a:r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11.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64" y="560810"/>
                <a:ext cx="3881236" cy="461665"/>
              </a:xfrm>
              <a:prstGeom prst="rect">
                <a:avLst/>
              </a:prstGeom>
              <a:blipFill>
                <a:blip r:embed="rId4"/>
                <a:stretch>
                  <a:fillRect l="-2288" t="-1081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14835" y="1457113"/>
                <a:ext cx="25571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6</a:t>
                </a:r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    2</a:t>
                </a:r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16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835" y="1457113"/>
                <a:ext cx="2557165" cy="461665"/>
              </a:xfrm>
              <a:prstGeom prst="rect">
                <a:avLst/>
              </a:prstGeom>
              <a:blipFill>
                <a:blip r:embed="rId5"/>
                <a:stretch>
                  <a:fillRect l="-3465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94141" y="1715764"/>
                <a:ext cx="20396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u="sng" dirty="0">
                        <a:solidFill>
                          <a:srgbClr val="ED1D24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en-US" i="1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x</a:t>
                </a:r>
                <a:r>
                  <a:rPr lang="en-US" i="1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i="1" u="sng" dirty="0">
                        <a:solidFill>
                          <a:srgbClr val="ED1D24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en-US" i="1" u="sng" dirty="0">
                    <a:solidFill>
                      <a:srgbClr val="ED1D24"/>
                    </a:solidFill>
                    <a:latin typeface="Arial" panose="020B0604020202020204" pitchFamily="34" charset="0"/>
                  </a:rPr>
                  <a:t>x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141" y="1715764"/>
                <a:ext cx="2039659" cy="461665"/>
              </a:xfrm>
              <a:prstGeom prst="rect">
                <a:avLst/>
              </a:prstGeom>
              <a:blipFill>
                <a:blip r:embed="rId6"/>
                <a:stretch>
                  <a:fillRect t="-7895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14835" y="2343747"/>
                <a:ext cx="15372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4</a:t>
                </a:r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16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835" y="2343747"/>
                <a:ext cx="1537212" cy="461665"/>
              </a:xfrm>
              <a:prstGeom prst="rect">
                <a:avLst/>
              </a:prstGeom>
              <a:blipFill>
                <a:blip r:embed="rId7"/>
                <a:stretch>
                  <a:fillRect l="-5738" t="-1081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205464" y="3474299"/>
                <a:ext cx="12235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Arial" panose="020B0604020202020204" pitchFamily="34" charset="0"/>
                  </a:rPr>
                  <a:t>x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</a:rPr>
                  <a:t>  4  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64" y="3474299"/>
                <a:ext cx="1223535" cy="461665"/>
              </a:xfrm>
              <a:prstGeom prst="rect">
                <a:avLst/>
              </a:prstGeom>
              <a:blipFill>
                <a:blip r:embed="rId8"/>
                <a:stretch>
                  <a:fillRect l="-7216" t="-10526" r="-3093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86623" y="4012661"/>
            <a:ext cx="3881236" cy="1211994"/>
            <a:chOff x="782163" y="4207216"/>
            <a:chExt cx="3303231" cy="1615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184369" y="4222769"/>
                  <a:ext cx="2901025" cy="1600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 The solution is </a:t>
                  </a:r>
                  <a:r>
                    <a:rPr lang="en-US" i="1" dirty="0">
                      <a:latin typeface="Arial" panose="020B0604020202020204" pitchFamily="34" charset="0"/>
                    </a:rPr>
                    <a:t>x</a:t>
                  </a:r>
                  <a:r>
                    <a:rPr lang="en-US" dirty="0">
                      <a:latin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dirty="0">
                          <a:latin typeface="Cambria Math"/>
                        </a:rPr>
                        <m:t>&lt;</m:t>
                      </m:r>
                    </m:oMath>
                  </a14:m>
                  <a:r>
                    <a:rPr lang="en-US" dirty="0">
                      <a:latin typeface="Arial" panose="020B0604020202020204" pitchFamily="34" charset="0"/>
                    </a:rPr>
                    <a:t> 4.  Graph the solution also.  </a:t>
                  </a: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4369" y="4222769"/>
                  <a:ext cx="2901025" cy="1600441"/>
                </a:xfrm>
                <a:prstGeom prst="rect">
                  <a:avLst/>
                </a:prstGeom>
                <a:blipFill>
                  <a:blip r:embed="rId9"/>
                  <a:stretch>
                    <a:fillRect l="-2974" t="-4167" r="-7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Isosceles Triangle 22"/>
            <p:cNvSpPr/>
            <p:nvPr/>
          </p:nvSpPr>
          <p:spPr>
            <a:xfrm rot="5400000">
              <a:off x="731702" y="4257677"/>
              <a:ext cx="365760" cy="264838"/>
            </a:xfrm>
            <a:prstGeom prst="triangle">
              <a:avLst/>
            </a:prstGeom>
            <a:solidFill>
              <a:srgbClr val="ED1D24"/>
            </a:solidFill>
            <a:ln>
              <a:solidFill>
                <a:srgbClr val="ED1D24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ED1C24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758249" y="4632239"/>
            <a:ext cx="1519881" cy="21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4512" y="4858378"/>
            <a:ext cx="6846293" cy="241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21" grpId="0"/>
      <p:bldP spid="11" grpId="0"/>
      <p:bldP spid="12" grpId="0"/>
      <p:bldP spid="44" grpId="0"/>
      <p:bldP spid="46" grpId="0"/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650A8B61-A516-BFCE-5D41-3655A7557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</a:t>
            </a: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1DC6B34F-CDDC-DAD8-A7EF-63D5A2E43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" y="17526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–4(2 – </a:t>
            </a:r>
            <a:r>
              <a:rPr lang="en-US" altLang="en-US" sz="2400" b="1" i="1">
                <a:latin typeface="Verdana" panose="020B060403050404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</a:rPr>
              <a:t>) ≤ 8</a:t>
            </a:r>
          </a:p>
        </p:txBody>
      </p:sp>
      <p:sp>
        <p:nvSpPr>
          <p:cNvPr id="444423" name="Text Box 7">
            <a:extLst>
              <a:ext uri="{FF2B5EF4-FFF2-40B4-BE49-F238E27FC236}">
                <a16:creationId xmlns:a16="http://schemas.microsoft.com/office/drawing/2014/main" id="{0FB23DA4-1EAF-F209-C26C-3952AB714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23622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Verdana" panose="020B0604030504040204" pitchFamily="34" charset="0"/>
              </a:rPr>
              <a:t>−4</a:t>
            </a:r>
            <a:r>
              <a:rPr lang="en-US" altLang="en-US" sz="2400">
                <a:latin typeface="Verdana" panose="020B0604030504040204" pitchFamily="34" charset="0"/>
              </a:rPr>
              <a:t>(2 –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) ≤ 8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898C1BA0-A2BD-FD1B-9228-AF2115F01D94}"/>
              </a:ext>
            </a:extLst>
          </p:cNvPr>
          <p:cNvGrpSpPr>
            <a:grpSpLocks/>
          </p:cNvGrpSpPr>
          <p:nvPr/>
        </p:nvGrpSpPr>
        <p:grpSpPr bwMode="auto">
          <a:xfrm rot="-272750">
            <a:off x="1581150" y="2133600"/>
            <a:ext cx="642938" cy="557213"/>
            <a:chOff x="960" y="1824"/>
            <a:chExt cx="405" cy="351"/>
          </a:xfrm>
        </p:grpSpPr>
        <p:sp>
          <p:nvSpPr>
            <p:cNvPr id="5163" name="Arc 14">
              <a:extLst>
                <a:ext uri="{FF2B5EF4-FFF2-40B4-BE49-F238E27FC236}">
                  <a16:creationId xmlns:a16="http://schemas.microsoft.com/office/drawing/2014/main" id="{C69674DB-31F4-9AE9-28B4-C72633542959}"/>
                </a:ext>
              </a:extLst>
            </p:cNvPr>
            <p:cNvSpPr>
              <a:spLocks/>
            </p:cNvSpPr>
            <p:nvPr/>
          </p:nvSpPr>
          <p:spPr bwMode="auto">
            <a:xfrm rot="-2554736">
              <a:off x="1024" y="1824"/>
              <a:ext cx="341" cy="351"/>
            </a:xfrm>
            <a:custGeom>
              <a:avLst/>
              <a:gdLst>
                <a:gd name="T0" fmla="*/ 0 w 21600"/>
                <a:gd name="T1" fmla="*/ 0 h 26380"/>
                <a:gd name="T2" fmla="*/ 0 w 21600"/>
                <a:gd name="T3" fmla="*/ 0 h 26380"/>
                <a:gd name="T4" fmla="*/ 0 w 21600"/>
                <a:gd name="T5" fmla="*/ 0 h 2638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380"/>
                <a:gd name="T11" fmla="*/ 21600 w 21600"/>
                <a:gd name="T12" fmla="*/ 26380 h 26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38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</a:path>
                <a:path w="21600" h="2638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Arc 21">
              <a:extLst>
                <a:ext uri="{FF2B5EF4-FFF2-40B4-BE49-F238E27FC236}">
                  <a16:creationId xmlns:a16="http://schemas.microsoft.com/office/drawing/2014/main" id="{0AF9F8E6-974B-FFA2-8F5A-BECE214DC83D}"/>
                </a:ext>
              </a:extLst>
            </p:cNvPr>
            <p:cNvSpPr>
              <a:spLocks/>
            </p:cNvSpPr>
            <p:nvPr/>
          </p:nvSpPr>
          <p:spPr bwMode="auto">
            <a:xfrm rot="-1387251">
              <a:off x="960" y="1947"/>
              <a:ext cx="192" cy="192"/>
            </a:xfrm>
            <a:custGeom>
              <a:avLst/>
              <a:gdLst>
                <a:gd name="T0" fmla="*/ 0 w 19626"/>
                <a:gd name="T1" fmla="*/ 0 h 21422"/>
                <a:gd name="T2" fmla="*/ 0 w 19626"/>
                <a:gd name="T3" fmla="*/ 0 h 21422"/>
                <a:gd name="T4" fmla="*/ 0 w 19626"/>
                <a:gd name="T5" fmla="*/ 0 h 21422"/>
                <a:gd name="T6" fmla="*/ 0 60000 65536"/>
                <a:gd name="T7" fmla="*/ 0 60000 65536"/>
                <a:gd name="T8" fmla="*/ 0 60000 65536"/>
                <a:gd name="T9" fmla="*/ 0 w 19626"/>
                <a:gd name="T10" fmla="*/ 0 h 21422"/>
                <a:gd name="T11" fmla="*/ 19626 w 19626"/>
                <a:gd name="T12" fmla="*/ 21422 h 21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26" h="21422" fill="none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</a:path>
                <a:path w="19626" h="21422" stroke="0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  <a:lnTo>
                    <a:pt x="0" y="21422"/>
                  </a:lnTo>
                  <a:lnTo>
                    <a:pt x="2767" y="-1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4439" name="Text Box 23">
            <a:extLst>
              <a:ext uri="{FF2B5EF4-FFF2-40B4-BE49-F238E27FC236}">
                <a16:creationId xmlns:a16="http://schemas.microsoft.com/office/drawing/2014/main" id="{52E507F4-735E-5D37-2D0B-DBD957FEB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287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Verdana" panose="020B0604030504040204" pitchFamily="34" charset="0"/>
              </a:rPr>
              <a:t>−4</a:t>
            </a:r>
            <a:r>
              <a:rPr lang="en-US" altLang="en-US" sz="2400" dirty="0">
                <a:latin typeface="Verdana" panose="020B0604030504040204" pitchFamily="34" charset="0"/>
              </a:rPr>
              <a:t>(2) </a:t>
            </a:r>
            <a:r>
              <a:rPr lang="en-US" altLang="en-US" sz="2400" dirty="0">
                <a:solidFill>
                  <a:srgbClr val="FF3300"/>
                </a:solidFill>
                <a:latin typeface="Verdana" panose="020B0604030504040204" pitchFamily="34" charset="0"/>
              </a:rPr>
              <a:t>− 4</a:t>
            </a:r>
            <a:r>
              <a:rPr lang="en-US" altLang="en-US" sz="2400" dirty="0">
                <a:latin typeface="Verdana" panose="020B0604030504040204" pitchFamily="34" charset="0"/>
              </a:rPr>
              <a:t>(−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r>
              <a:rPr lang="en-US" altLang="en-US" sz="2400" dirty="0">
                <a:latin typeface="Verdana" panose="020B0604030504040204" pitchFamily="34" charset="0"/>
              </a:rPr>
              <a:t>) ≤ </a:t>
            </a:r>
          </a:p>
        </p:txBody>
      </p:sp>
      <p:grpSp>
        <p:nvGrpSpPr>
          <p:cNvPr id="3" name="Group 69">
            <a:extLst>
              <a:ext uri="{FF2B5EF4-FFF2-40B4-BE49-F238E27FC236}">
                <a16:creationId xmlns:a16="http://schemas.microsoft.com/office/drawing/2014/main" id="{FE0148AB-366D-428C-2EBE-875FFDE240E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233738"/>
            <a:ext cx="2049463" cy="804862"/>
            <a:chOff x="816" y="2229"/>
            <a:chExt cx="1291" cy="507"/>
          </a:xfrm>
        </p:grpSpPr>
        <p:sp>
          <p:nvSpPr>
            <p:cNvPr id="5159" name="Text Box 24">
              <a:extLst>
                <a:ext uri="{FF2B5EF4-FFF2-40B4-BE49-F238E27FC236}">
                  <a16:creationId xmlns:a16="http://schemas.microsoft.com/office/drawing/2014/main" id="{A3BF998D-2BDA-93E4-4498-382B5E641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" y="2229"/>
              <a:ext cx="1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–8 + 4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≤ 8</a:t>
              </a:r>
            </a:p>
          </p:txBody>
        </p:sp>
        <p:sp>
          <p:nvSpPr>
            <p:cNvPr id="5160" name="Text Box 25">
              <a:extLst>
                <a:ext uri="{FF2B5EF4-FFF2-40B4-BE49-F238E27FC236}">
                  <a16:creationId xmlns:a16="http://schemas.microsoft.com/office/drawing/2014/main" id="{27F7CED0-92BD-EF62-5989-8C2479F9E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48"/>
              <a:ext cx="12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</a:rPr>
                <a:t>+8         +8</a:t>
              </a:r>
            </a:p>
          </p:txBody>
        </p:sp>
        <p:sp>
          <p:nvSpPr>
            <p:cNvPr id="5161" name="Line 26">
              <a:extLst>
                <a:ext uri="{FF2B5EF4-FFF2-40B4-BE49-F238E27FC236}">
                  <a16:creationId xmlns:a16="http://schemas.microsoft.com/office/drawing/2014/main" id="{FFA87A2E-5B1E-A845-5F54-63D1031367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2709"/>
              <a:ext cx="70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2" name="Line 27">
              <a:extLst>
                <a:ext uri="{FF2B5EF4-FFF2-40B4-BE49-F238E27FC236}">
                  <a16:creationId xmlns:a16="http://schemas.microsoft.com/office/drawing/2014/main" id="{DF7B419D-8067-6C02-CF98-01BF5AFFD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700"/>
              <a:ext cx="24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44444" name="Text Box 28">
            <a:extLst>
              <a:ext uri="{FF2B5EF4-FFF2-40B4-BE49-F238E27FC236}">
                <a16:creationId xmlns:a16="http://schemas.microsoft.com/office/drawing/2014/main" id="{C5E802E3-DFD1-D314-1E56-BDD96237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0" y="39624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≤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16</a:t>
            </a:r>
          </a:p>
        </p:txBody>
      </p:sp>
      <p:pic>
        <p:nvPicPr>
          <p:cNvPr id="444445" name="Picture 29" descr="1">
            <a:extLst>
              <a:ext uri="{FF2B5EF4-FFF2-40B4-BE49-F238E27FC236}">
                <a16:creationId xmlns:a16="http://schemas.microsoft.com/office/drawing/2014/main" id="{88319913-3283-1547-D0DC-9718E9731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11811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4446" name="Text Box 30">
            <a:extLst>
              <a:ext uri="{FF2B5EF4-FFF2-40B4-BE49-F238E27FC236}">
                <a16:creationId xmlns:a16="http://schemas.microsoft.com/office/drawing/2014/main" id="{07D56DE9-7239-DEC8-6E40-535766C3B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5105400"/>
            <a:ext cx="94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≤ 4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sp>
        <p:nvSpPr>
          <p:cNvPr id="5131" name="Text Box 73">
            <a:extLst>
              <a:ext uri="{FF2B5EF4-FFF2-40B4-BE49-F238E27FC236}">
                <a16:creationId xmlns:a16="http://schemas.microsoft.com/office/drawing/2014/main" id="{BADA5A42-B272-D18F-B88E-76C204BAE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5259388"/>
            <a:ext cx="25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4" name="Group 101">
            <a:extLst>
              <a:ext uri="{FF2B5EF4-FFF2-40B4-BE49-F238E27FC236}">
                <a16:creationId xmlns:a16="http://schemas.microsoft.com/office/drawing/2014/main" id="{FACC24B6-E696-86FE-CBB8-7377E90AE59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657850"/>
            <a:ext cx="4457700" cy="438150"/>
            <a:chOff x="480" y="3564"/>
            <a:chExt cx="2808" cy="276"/>
          </a:xfrm>
        </p:grpSpPr>
        <p:sp>
          <p:nvSpPr>
            <p:cNvPr id="5134" name="Line 74">
              <a:extLst>
                <a:ext uri="{FF2B5EF4-FFF2-40B4-BE49-F238E27FC236}">
                  <a16:creationId xmlns:a16="http://schemas.microsoft.com/office/drawing/2014/main" id="{7C4D874B-3948-3821-2E3C-A540DF6F3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8" y="3618"/>
              <a:ext cx="264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5" name="Line 75">
              <a:extLst>
                <a:ext uri="{FF2B5EF4-FFF2-40B4-BE49-F238E27FC236}">
                  <a16:creationId xmlns:a16="http://schemas.microsoft.com/office/drawing/2014/main" id="{1A10DECD-00B3-E388-4BFA-35937C643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6" name="Line 76">
              <a:extLst>
                <a:ext uri="{FF2B5EF4-FFF2-40B4-BE49-F238E27FC236}">
                  <a16:creationId xmlns:a16="http://schemas.microsoft.com/office/drawing/2014/main" id="{F29A8935-CD03-C683-206B-90518E95D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7" name="Line 77">
              <a:extLst>
                <a:ext uri="{FF2B5EF4-FFF2-40B4-BE49-F238E27FC236}">
                  <a16:creationId xmlns:a16="http://schemas.microsoft.com/office/drawing/2014/main" id="{7EBD3862-5293-FAF2-EA3E-80603A3F9A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8" name="Line 78">
              <a:extLst>
                <a:ext uri="{FF2B5EF4-FFF2-40B4-BE49-F238E27FC236}">
                  <a16:creationId xmlns:a16="http://schemas.microsoft.com/office/drawing/2014/main" id="{D564251A-EB90-2714-41E7-A77180107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79">
              <a:extLst>
                <a:ext uri="{FF2B5EF4-FFF2-40B4-BE49-F238E27FC236}">
                  <a16:creationId xmlns:a16="http://schemas.microsoft.com/office/drawing/2014/main" id="{E2852ABC-D218-541F-5CFF-29C7F5A76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0" name="Line 80">
              <a:extLst>
                <a:ext uri="{FF2B5EF4-FFF2-40B4-BE49-F238E27FC236}">
                  <a16:creationId xmlns:a16="http://schemas.microsoft.com/office/drawing/2014/main" id="{81A604BF-3AA3-D643-7F27-9132B0829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1" name="Line 81">
              <a:extLst>
                <a:ext uri="{FF2B5EF4-FFF2-40B4-BE49-F238E27FC236}">
                  <a16:creationId xmlns:a16="http://schemas.microsoft.com/office/drawing/2014/main" id="{7AE46D4F-053C-1EBA-E3B9-8162C3B79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Line 82">
              <a:extLst>
                <a:ext uri="{FF2B5EF4-FFF2-40B4-BE49-F238E27FC236}">
                  <a16:creationId xmlns:a16="http://schemas.microsoft.com/office/drawing/2014/main" id="{B68DBF9E-5BF1-0538-C13C-3C7CCFC0C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3" name="Line 83">
              <a:extLst>
                <a:ext uri="{FF2B5EF4-FFF2-40B4-BE49-F238E27FC236}">
                  <a16:creationId xmlns:a16="http://schemas.microsoft.com/office/drawing/2014/main" id="{AFC387FA-04ED-9F40-CD9C-8B057EF18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4" name="Line 84">
              <a:extLst>
                <a:ext uri="{FF2B5EF4-FFF2-40B4-BE49-F238E27FC236}">
                  <a16:creationId xmlns:a16="http://schemas.microsoft.com/office/drawing/2014/main" id="{958B5D15-306B-407B-2884-3DCAA0E19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5" name="Line 85">
              <a:extLst>
                <a:ext uri="{FF2B5EF4-FFF2-40B4-BE49-F238E27FC236}">
                  <a16:creationId xmlns:a16="http://schemas.microsoft.com/office/drawing/2014/main" id="{3A369AD0-B4F9-BF12-72D9-E8DE6E63C5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6" name="Text Box 86">
              <a:extLst>
                <a:ext uri="{FF2B5EF4-FFF2-40B4-BE49-F238E27FC236}">
                  <a16:creationId xmlns:a16="http://schemas.microsoft.com/office/drawing/2014/main" id="{1981C8BA-04BB-B5C8-E820-8D1AF8249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61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–10</a:t>
              </a:r>
            </a:p>
          </p:txBody>
        </p:sp>
        <p:sp>
          <p:nvSpPr>
            <p:cNvPr id="5147" name="Text Box 87">
              <a:extLst>
                <a:ext uri="{FF2B5EF4-FFF2-40B4-BE49-F238E27FC236}">
                  <a16:creationId xmlns:a16="http://schemas.microsoft.com/office/drawing/2014/main" id="{7C6C2E40-3BB8-E392-FA63-318539C21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" y="3614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–8</a:t>
              </a:r>
            </a:p>
          </p:txBody>
        </p:sp>
        <p:sp>
          <p:nvSpPr>
            <p:cNvPr id="5148" name="Text Box 88">
              <a:extLst>
                <a:ext uri="{FF2B5EF4-FFF2-40B4-BE49-F238E27FC236}">
                  <a16:creationId xmlns:a16="http://schemas.microsoft.com/office/drawing/2014/main" id="{6CEDDEF9-D876-F8F7-9DD5-98866CE3B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8" y="361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–6</a:t>
              </a:r>
            </a:p>
          </p:txBody>
        </p:sp>
        <p:sp>
          <p:nvSpPr>
            <p:cNvPr id="5149" name="Text Box 89">
              <a:extLst>
                <a:ext uri="{FF2B5EF4-FFF2-40B4-BE49-F238E27FC236}">
                  <a16:creationId xmlns:a16="http://schemas.microsoft.com/office/drawing/2014/main" id="{C28F7F6B-AE2F-1F35-37E1-6DEB3D280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2" y="361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–4</a:t>
              </a:r>
            </a:p>
          </p:txBody>
        </p:sp>
        <p:sp>
          <p:nvSpPr>
            <p:cNvPr id="5150" name="Text Box 90">
              <a:extLst>
                <a:ext uri="{FF2B5EF4-FFF2-40B4-BE49-F238E27FC236}">
                  <a16:creationId xmlns:a16="http://schemas.microsoft.com/office/drawing/2014/main" id="{98C395EB-ABE4-8BD2-B6EB-591D4B061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8" y="362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–2</a:t>
              </a:r>
            </a:p>
          </p:txBody>
        </p:sp>
        <p:sp>
          <p:nvSpPr>
            <p:cNvPr id="5151" name="Text Box 91">
              <a:extLst>
                <a:ext uri="{FF2B5EF4-FFF2-40B4-BE49-F238E27FC236}">
                  <a16:creationId xmlns:a16="http://schemas.microsoft.com/office/drawing/2014/main" id="{B4A2114F-F2E9-B7F3-09BD-B31A73971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0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5152" name="Text Box 92">
              <a:extLst>
                <a:ext uri="{FF2B5EF4-FFF2-40B4-BE49-F238E27FC236}">
                  <a16:creationId xmlns:a16="http://schemas.microsoft.com/office/drawing/2014/main" id="{45A68110-A598-03EE-6375-917CBC086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5153" name="Text Box 93">
              <a:extLst>
                <a:ext uri="{FF2B5EF4-FFF2-40B4-BE49-F238E27FC236}">
                  <a16:creationId xmlns:a16="http://schemas.microsoft.com/office/drawing/2014/main" id="{194F0806-28FD-D2D4-A1D8-DFA074114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0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5154" name="Text Box 94">
              <a:extLst>
                <a:ext uri="{FF2B5EF4-FFF2-40B4-BE49-F238E27FC236}">
                  <a16:creationId xmlns:a16="http://schemas.microsoft.com/office/drawing/2014/main" id="{6F8C8CAD-4E6D-6550-1751-D7D307981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5155" name="Text Box 95">
              <a:extLst>
                <a:ext uri="{FF2B5EF4-FFF2-40B4-BE49-F238E27FC236}">
                  <a16:creationId xmlns:a16="http://schemas.microsoft.com/office/drawing/2014/main" id="{F59657B7-520B-8652-9C1A-3973F4F26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8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5156" name="Text Box 96">
              <a:extLst>
                <a:ext uri="{FF2B5EF4-FFF2-40B4-BE49-F238E27FC236}">
                  <a16:creationId xmlns:a16="http://schemas.microsoft.com/office/drawing/2014/main" id="{06138428-F6FF-B4FD-98D7-6DAA28D6F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62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5157" name="Line 97">
              <a:extLst>
                <a:ext uri="{FF2B5EF4-FFF2-40B4-BE49-F238E27FC236}">
                  <a16:creationId xmlns:a16="http://schemas.microsoft.com/office/drawing/2014/main" id="{3619CFAC-63B1-3327-6816-55D6FC9772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" y="3621"/>
              <a:ext cx="187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58" name="AutoShape 98">
              <a:extLst>
                <a:ext uri="{FF2B5EF4-FFF2-40B4-BE49-F238E27FC236}">
                  <a16:creationId xmlns:a16="http://schemas.microsoft.com/office/drawing/2014/main" id="{FB9204A8-C5C6-70E5-86CC-D1844D633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9" y="3564"/>
              <a:ext cx="96" cy="96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  <p:sp>
        <p:nvSpPr>
          <p:cNvPr id="444516" name="Text Box 100">
            <a:extLst>
              <a:ext uri="{FF2B5EF4-FFF2-40B4-BE49-F238E27FC236}">
                <a16:creationId xmlns:a16="http://schemas.microsoft.com/office/drawing/2014/main" id="{5B0E6C65-4548-9E49-9888-D438CA66E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105400"/>
            <a:ext cx="417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{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x:x ≤ 4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4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4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3" grpId="0"/>
      <p:bldP spid="444439" grpId="0"/>
      <p:bldP spid="444444" grpId="0"/>
      <p:bldP spid="444446" grpId="0"/>
      <p:bldP spid="4445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>
            <a:extLst>
              <a:ext uri="{FF2B5EF4-FFF2-40B4-BE49-F238E27FC236}">
                <a16:creationId xmlns:a16="http://schemas.microsoft.com/office/drawing/2014/main" id="{C148D77A-3AF6-EED9-BD77-2BA386F0A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inequality and graph the solutions.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D2644510-C84E-E9F8-ED37-3C5BDE14F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165350"/>
            <a:ext cx="3814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2(</a:t>
            </a:r>
            <a:r>
              <a:rPr lang="en-US" altLang="en-US" b="1" i="1"/>
              <a:t>k </a:t>
            </a:r>
            <a:r>
              <a:rPr lang="en-US" altLang="en-US" b="1"/>
              <a:t>– 3) &gt; 6 + 3</a:t>
            </a:r>
            <a:r>
              <a:rPr lang="en-US" altLang="en-US" b="1" i="1"/>
              <a:t>k </a:t>
            </a:r>
            <a:r>
              <a:rPr lang="en-US" altLang="en-US" b="1"/>
              <a:t>– 3</a:t>
            </a:r>
          </a:p>
        </p:txBody>
      </p:sp>
      <p:sp>
        <p:nvSpPr>
          <p:cNvPr id="470024" name="Text Box 8">
            <a:extLst>
              <a:ext uri="{FF2B5EF4-FFF2-40B4-BE49-F238E27FC236}">
                <a16:creationId xmlns:a16="http://schemas.microsoft.com/office/drawing/2014/main" id="{01112F6E-7A18-1007-95B6-A5984386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741613"/>
            <a:ext cx="304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  <a:r>
              <a:rPr lang="en-US" altLang="en-US"/>
              <a:t>(</a:t>
            </a:r>
            <a:r>
              <a:rPr lang="en-US" altLang="en-US" i="1"/>
              <a:t>k </a:t>
            </a:r>
            <a:r>
              <a:rPr lang="en-US" altLang="en-US"/>
              <a:t>– 3) &gt; 3 + 3</a:t>
            </a:r>
            <a:r>
              <a:rPr lang="en-US" altLang="en-US" i="1"/>
              <a:t>k 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063FCDF1-FCD3-5783-32D4-6EAE3A22E15B}"/>
              </a:ext>
            </a:extLst>
          </p:cNvPr>
          <p:cNvGrpSpPr>
            <a:grpSpLocks/>
          </p:cNvGrpSpPr>
          <p:nvPr/>
        </p:nvGrpSpPr>
        <p:grpSpPr bwMode="auto">
          <a:xfrm rot="-272750">
            <a:off x="1262063" y="2514600"/>
            <a:ext cx="642937" cy="557213"/>
            <a:chOff x="960" y="1824"/>
            <a:chExt cx="405" cy="351"/>
          </a:xfrm>
        </p:grpSpPr>
        <p:sp>
          <p:nvSpPr>
            <p:cNvPr id="13331" name="Arc 10">
              <a:extLst>
                <a:ext uri="{FF2B5EF4-FFF2-40B4-BE49-F238E27FC236}">
                  <a16:creationId xmlns:a16="http://schemas.microsoft.com/office/drawing/2014/main" id="{A3E17522-4114-C590-5D8A-649DA3DE8575}"/>
                </a:ext>
              </a:extLst>
            </p:cNvPr>
            <p:cNvSpPr>
              <a:spLocks/>
            </p:cNvSpPr>
            <p:nvPr/>
          </p:nvSpPr>
          <p:spPr bwMode="auto">
            <a:xfrm rot="-2554736">
              <a:off x="1024" y="1824"/>
              <a:ext cx="341" cy="351"/>
            </a:xfrm>
            <a:custGeom>
              <a:avLst/>
              <a:gdLst>
                <a:gd name="T0" fmla="*/ 0 w 21600"/>
                <a:gd name="T1" fmla="*/ 0 h 26380"/>
                <a:gd name="T2" fmla="*/ 0 w 21600"/>
                <a:gd name="T3" fmla="*/ 0 h 26380"/>
                <a:gd name="T4" fmla="*/ 0 w 21600"/>
                <a:gd name="T5" fmla="*/ 0 h 2638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380"/>
                <a:gd name="T11" fmla="*/ 21600 w 21600"/>
                <a:gd name="T12" fmla="*/ 26380 h 26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38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</a:path>
                <a:path w="21600" h="2638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Arc 11">
              <a:extLst>
                <a:ext uri="{FF2B5EF4-FFF2-40B4-BE49-F238E27FC236}">
                  <a16:creationId xmlns:a16="http://schemas.microsoft.com/office/drawing/2014/main" id="{BCD27888-79BF-A566-0809-FB43B65118BF}"/>
                </a:ext>
              </a:extLst>
            </p:cNvPr>
            <p:cNvSpPr>
              <a:spLocks/>
            </p:cNvSpPr>
            <p:nvPr/>
          </p:nvSpPr>
          <p:spPr bwMode="auto">
            <a:xfrm rot="-1387251">
              <a:off x="960" y="1947"/>
              <a:ext cx="192" cy="192"/>
            </a:xfrm>
            <a:custGeom>
              <a:avLst/>
              <a:gdLst>
                <a:gd name="T0" fmla="*/ 0 w 19626"/>
                <a:gd name="T1" fmla="*/ 0 h 21422"/>
                <a:gd name="T2" fmla="*/ 0 w 19626"/>
                <a:gd name="T3" fmla="*/ 0 h 21422"/>
                <a:gd name="T4" fmla="*/ 0 w 19626"/>
                <a:gd name="T5" fmla="*/ 0 h 21422"/>
                <a:gd name="T6" fmla="*/ 0 60000 65536"/>
                <a:gd name="T7" fmla="*/ 0 60000 65536"/>
                <a:gd name="T8" fmla="*/ 0 60000 65536"/>
                <a:gd name="T9" fmla="*/ 0 w 19626"/>
                <a:gd name="T10" fmla="*/ 0 h 21422"/>
                <a:gd name="T11" fmla="*/ 19626 w 19626"/>
                <a:gd name="T12" fmla="*/ 21422 h 21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26" h="21422" fill="none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</a:path>
                <a:path w="19626" h="21422" stroke="0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  <a:lnTo>
                    <a:pt x="0" y="21422"/>
                  </a:lnTo>
                  <a:lnTo>
                    <a:pt x="2767" y="-1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70032" name="Text Box 16">
            <a:extLst>
              <a:ext uri="{FF2B5EF4-FFF2-40B4-BE49-F238E27FC236}">
                <a16:creationId xmlns:a16="http://schemas.microsoft.com/office/drawing/2014/main" id="{B3B3DD3F-1622-3059-C70B-BE584A263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51213"/>
            <a:ext cx="337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  <a:r>
              <a:rPr lang="en-US" altLang="en-US" i="1"/>
              <a:t>k</a:t>
            </a:r>
            <a:r>
              <a:rPr lang="en-US" altLang="en-US">
                <a:solidFill>
                  <a:srgbClr val="FF3300"/>
                </a:solidFill>
              </a:rPr>
              <a:t> </a:t>
            </a:r>
            <a:r>
              <a:rPr lang="en-US" altLang="en-US"/>
              <a:t>+</a:t>
            </a:r>
            <a:r>
              <a:rPr lang="en-US" altLang="en-US">
                <a:solidFill>
                  <a:srgbClr val="FF3300"/>
                </a:solidFill>
              </a:rPr>
              <a:t> 2</a:t>
            </a:r>
            <a:r>
              <a:rPr lang="en-US" altLang="en-US"/>
              <a:t>(–3)</a:t>
            </a:r>
            <a:r>
              <a:rPr lang="en-US" altLang="en-US">
                <a:solidFill>
                  <a:srgbClr val="FF3300"/>
                </a:solidFill>
              </a:rPr>
              <a:t> </a:t>
            </a:r>
            <a:r>
              <a:rPr lang="en-US" altLang="en-US"/>
              <a:t>&gt; 3 + 3</a:t>
            </a:r>
            <a:r>
              <a:rPr lang="en-US" altLang="en-US" i="1"/>
              <a:t>k</a:t>
            </a:r>
          </a:p>
        </p:txBody>
      </p:sp>
      <p:sp>
        <p:nvSpPr>
          <p:cNvPr id="470033" name="Text Box 17">
            <a:extLst>
              <a:ext uri="{FF2B5EF4-FFF2-40B4-BE49-F238E27FC236}">
                <a16:creationId xmlns:a16="http://schemas.microsoft.com/office/drawing/2014/main" id="{8239533B-0DC4-6442-F135-C29FF8F54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08413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2</a:t>
            </a:r>
            <a:r>
              <a:rPr lang="en-US" altLang="en-US" i="1"/>
              <a:t>k </a:t>
            </a:r>
            <a:r>
              <a:rPr lang="en-US" altLang="en-US"/>
              <a:t>–</a:t>
            </a:r>
            <a:r>
              <a:rPr lang="en-US" altLang="en-US" i="1"/>
              <a:t> </a:t>
            </a:r>
            <a:r>
              <a:rPr lang="en-US" altLang="en-US"/>
              <a:t>6 &gt; 3 + 3</a:t>
            </a:r>
            <a:r>
              <a:rPr lang="en-US" altLang="en-US" i="1"/>
              <a:t>k</a:t>
            </a:r>
          </a:p>
        </p:txBody>
      </p:sp>
      <p:grpSp>
        <p:nvGrpSpPr>
          <p:cNvPr id="3" name="Group 31">
            <a:extLst>
              <a:ext uri="{FF2B5EF4-FFF2-40B4-BE49-F238E27FC236}">
                <a16:creationId xmlns:a16="http://schemas.microsoft.com/office/drawing/2014/main" id="{6EFBA06F-A8F5-9488-7053-A00FE8F6C5E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146550"/>
            <a:ext cx="2828925" cy="457200"/>
            <a:chOff x="768" y="3093"/>
            <a:chExt cx="1782" cy="288"/>
          </a:xfrm>
        </p:grpSpPr>
        <p:sp>
          <p:nvSpPr>
            <p:cNvPr id="13328" name="Text Box 18">
              <a:extLst>
                <a:ext uri="{FF2B5EF4-FFF2-40B4-BE49-F238E27FC236}">
                  <a16:creationId xmlns:a16="http://schemas.microsoft.com/office/drawing/2014/main" id="{270C6CAD-DF31-8330-F5E1-9559408F4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093"/>
              <a:ext cx="17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</a:rPr>
                <a:t>–2</a:t>
              </a:r>
              <a:r>
                <a:rPr lang="en-US" altLang="en-US" i="1">
                  <a:solidFill>
                    <a:srgbClr val="FF0000"/>
                  </a:solidFill>
                </a:rPr>
                <a:t>k             </a:t>
              </a:r>
              <a:r>
                <a:rPr lang="en-US" altLang="en-US">
                  <a:solidFill>
                    <a:srgbClr val="FF0000"/>
                  </a:solidFill>
                </a:rPr>
                <a:t>–</a:t>
              </a:r>
              <a:r>
                <a:rPr lang="en-US" altLang="en-US" i="1">
                  <a:solidFill>
                    <a:srgbClr val="FF0000"/>
                  </a:solidFill>
                </a:rPr>
                <a:t> </a:t>
              </a:r>
              <a:r>
                <a:rPr lang="en-US" altLang="en-US">
                  <a:solidFill>
                    <a:srgbClr val="FF0000"/>
                  </a:solidFill>
                </a:rPr>
                <a:t>2</a:t>
              </a:r>
              <a:r>
                <a:rPr lang="en-US" altLang="en-US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13329" name="Line 19">
              <a:extLst>
                <a:ext uri="{FF2B5EF4-FFF2-40B4-BE49-F238E27FC236}">
                  <a16:creationId xmlns:a16="http://schemas.microsoft.com/office/drawing/2014/main" id="{E6B6EEF6-99EE-078A-732E-BF427DC3B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81"/>
              <a:ext cx="7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30" name="Line 20">
              <a:extLst>
                <a:ext uri="{FF2B5EF4-FFF2-40B4-BE49-F238E27FC236}">
                  <a16:creationId xmlns:a16="http://schemas.microsoft.com/office/drawing/2014/main" id="{896A0CC6-4051-21BB-7537-4CE4976DB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381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70037" name="Text Box 21">
            <a:extLst>
              <a:ext uri="{FF2B5EF4-FFF2-40B4-BE49-F238E27FC236}">
                <a16:creationId xmlns:a16="http://schemas.microsoft.com/office/drawing/2014/main" id="{9CAA6D4E-5717-35DF-4766-EC8420DC4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46613"/>
            <a:ext cx="187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–6 &gt; 3 + </a:t>
            </a:r>
            <a:r>
              <a:rPr lang="en-US" altLang="en-US" i="1"/>
              <a:t>k</a:t>
            </a:r>
          </a:p>
        </p:txBody>
      </p:sp>
      <p:grpSp>
        <p:nvGrpSpPr>
          <p:cNvPr id="4" name="Group 38">
            <a:extLst>
              <a:ext uri="{FF2B5EF4-FFF2-40B4-BE49-F238E27FC236}">
                <a16:creationId xmlns:a16="http://schemas.microsoft.com/office/drawing/2014/main" id="{FA5D03B0-5D73-89BC-D805-7FFA02C35D46}"/>
              </a:ext>
            </a:extLst>
          </p:cNvPr>
          <p:cNvGrpSpPr>
            <a:grpSpLocks/>
          </p:cNvGrpSpPr>
          <p:nvPr/>
        </p:nvGrpSpPr>
        <p:grpSpPr bwMode="auto">
          <a:xfrm>
            <a:off x="1958975" y="5022850"/>
            <a:ext cx="1851025" cy="457200"/>
            <a:chOff x="1234" y="3260"/>
            <a:chExt cx="1166" cy="288"/>
          </a:xfrm>
        </p:grpSpPr>
        <p:sp>
          <p:nvSpPr>
            <p:cNvPr id="13325" name="Text Box 33">
              <a:extLst>
                <a:ext uri="{FF2B5EF4-FFF2-40B4-BE49-F238E27FC236}">
                  <a16:creationId xmlns:a16="http://schemas.microsoft.com/office/drawing/2014/main" id="{BF5A5ADC-10C1-4A06-6524-47092113D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4" y="3260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</a:rPr>
                <a:t>–3   –3</a:t>
              </a:r>
            </a:p>
          </p:txBody>
        </p:sp>
        <p:sp>
          <p:nvSpPr>
            <p:cNvPr id="13326" name="Line 34">
              <a:extLst>
                <a:ext uri="{FF2B5EF4-FFF2-40B4-BE49-F238E27FC236}">
                  <a16:creationId xmlns:a16="http://schemas.microsoft.com/office/drawing/2014/main" id="{3F6B6EAE-4338-2FB2-6A8A-DE0C97F41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" y="3523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7" name="Line 35">
              <a:extLst>
                <a:ext uri="{FF2B5EF4-FFF2-40B4-BE49-F238E27FC236}">
                  <a16:creationId xmlns:a16="http://schemas.microsoft.com/office/drawing/2014/main" id="{C32B4A84-9A60-122A-CB6C-741B20302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6" y="3523"/>
              <a:ext cx="67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70052" name="Text Box 36">
            <a:extLst>
              <a:ext uri="{FF2B5EF4-FFF2-40B4-BE49-F238E27FC236}">
                <a16:creationId xmlns:a16="http://schemas.microsoft.com/office/drawing/2014/main" id="{4A75B6F7-C1D1-7A3B-73F3-A5C2F9771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484813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–9 &gt; </a:t>
            </a:r>
            <a:r>
              <a:rPr lang="en-US" altLang="en-US" i="1"/>
              <a:t>k</a:t>
            </a:r>
            <a:endParaRPr lang="en-US" altLang="en-US"/>
          </a:p>
        </p:txBody>
      </p:sp>
      <p:sp>
        <p:nvSpPr>
          <p:cNvPr id="13324" name="TextBox 4">
            <a:extLst>
              <a:ext uri="{FF2B5EF4-FFF2-40B4-BE49-F238E27FC236}">
                <a16:creationId xmlns:a16="http://schemas.microsoft.com/office/drawing/2014/main" id="{30E8E104-8A33-119F-DD9F-C238D2EEA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16535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Follow the same steps as solving an equation.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47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4" grpId="0"/>
      <p:bldP spid="470032" grpId="0"/>
      <p:bldP spid="470033" grpId="0"/>
      <p:bldP spid="470037" grpId="0"/>
      <p:bldP spid="470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7">
            <a:extLst>
              <a:ext uri="{FF2B5EF4-FFF2-40B4-BE49-F238E27FC236}">
                <a16:creationId xmlns:a16="http://schemas.microsoft.com/office/drawing/2014/main" id="{D1C5A02D-E5D2-4283-FBB1-4C4DA758A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9642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–9 &gt; </a:t>
            </a:r>
            <a:r>
              <a:rPr lang="en-US" altLang="en-US" i="1" dirty="0"/>
              <a:t>k</a:t>
            </a:r>
            <a:endParaRPr lang="en-US" altLang="en-US" dirty="0"/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E698382F-1C2D-8540-E8DB-57DCDC39E6D4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760788"/>
            <a:ext cx="4419600" cy="430212"/>
            <a:chOff x="816" y="1745"/>
            <a:chExt cx="2784" cy="271"/>
          </a:xfrm>
        </p:grpSpPr>
        <p:sp>
          <p:nvSpPr>
            <p:cNvPr id="14343" name="Line 16">
              <a:extLst>
                <a:ext uri="{FF2B5EF4-FFF2-40B4-BE49-F238E27FC236}">
                  <a16:creationId xmlns:a16="http://schemas.microsoft.com/office/drawing/2014/main" id="{28CFFFF1-C01C-7EBF-711D-3B9CFDDF3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74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4" name="Line 17">
              <a:extLst>
                <a:ext uri="{FF2B5EF4-FFF2-40B4-BE49-F238E27FC236}">
                  <a16:creationId xmlns:a16="http://schemas.microsoft.com/office/drawing/2014/main" id="{EFBCD3E2-97E1-6CBA-B970-8D621CE95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74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5" name="Line 18">
              <a:extLst>
                <a:ext uri="{FF2B5EF4-FFF2-40B4-BE49-F238E27FC236}">
                  <a16:creationId xmlns:a16="http://schemas.microsoft.com/office/drawing/2014/main" id="{3F6EB6FB-26FA-2267-88DB-9195A209E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74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6" name="Line 19">
              <a:extLst>
                <a:ext uri="{FF2B5EF4-FFF2-40B4-BE49-F238E27FC236}">
                  <a16:creationId xmlns:a16="http://schemas.microsoft.com/office/drawing/2014/main" id="{B45594C6-4E0B-E92C-611E-D66DD837F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74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7" name="Line 20">
              <a:extLst>
                <a:ext uri="{FF2B5EF4-FFF2-40B4-BE49-F238E27FC236}">
                  <a16:creationId xmlns:a16="http://schemas.microsoft.com/office/drawing/2014/main" id="{49B774F0-DA39-47E6-B215-7576E72F8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74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8" name="Text Box 21">
              <a:extLst>
                <a:ext uri="{FF2B5EF4-FFF2-40B4-BE49-F238E27FC236}">
                  <a16:creationId xmlns:a16="http://schemas.microsoft.com/office/drawing/2014/main" id="{AB96D72B-BA60-08A4-BD86-46197DCBF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804"/>
              <a:ext cx="38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–12</a:t>
              </a:r>
            </a:p>
          </p:txBody>
        </p:sp>
        <p:sp>
          <p:nvSpPr>
            <p:cNvPr id="14349" name="Text Box 22">
              <a:extLst>
                <a:ext uri="{FF2B5EF4-FFF2-40B4-BE49-F238E27FC236}">
                  <a16:creationId xmlns:a16="http://schemas.microsoft.com/office/drawing/2014/main" id="{93A56F67-E4CA-4F9C-A344-F91DE452C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795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sz="1600" b="1"/>
            </a:p>
          </p:txBody>
        </p:sp>
        <p:sp>
          <p:nvSpPr>
            <p:cNvPr id="14350" name="Line 26">
              <a:extLst>
                <a:ext uri="{FF2B5EF4-FFF2-40B4-BE49-F238E27FC236}">
                  <a16:creationId xmlns:a16="http://schemas.microsoft.com/office/drawing/2014/main" id="{DC4C81CE-BAAF-A613-CA46-3E3A75823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7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51" name="Line 29">
              <a:extLst>
                <a:ext uri="{FF2B5EF4-FFF2-40B4-BE49-F238E27FC236}">
                  <a16:creationId xmlns:a16="http://schemas.microsoft.com/office/drawing/2014/main" id="{2FBD0E10-FD41-12A1-46BA-F8833D82F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822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52" name="Line 30">
              <a:extLst>
                <a:ext uri="{FF2B5EF4-FFF2-40B4-BE49-F238E27FC236}">
                  <a16:creationId xmlns:a16="http://schemas.microsoft.com/office/drawing/2014/main" id="{F618107C-1E60-2DA2-806D-5C8D72185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1824"/>
              <a:ext cx="6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53" name="AutoShape 31">
              <a:extLst>
                <a:ext uri="{FF2B5EF4-FFF2-40B4-BE49-F238E27FC236}">
                  <a16:creationId xmlns:a16="http://schemas.microsoft.com/office/drawing/2014/main" id="{C59D7F25-7B79-E74F-2F59-60AD8304B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" y="1763"/>
              <a:ext cx="96" cy="96"/>
            </a:xfrm>
            <a:prstGeom prst="flowChartConnector">
              <a:avLst/>
            </a:prstGeom>
            <a:solidFill>
              <a:schemeClr val="bg1"/>
            </a:solidFill>
            <a:ln w="28575" algn="ctr">
              <a:solidFill>
                <a:srgbClr val="FF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4" name="Text Box 38">
              <a:extLst>
                <a:ext uri="{FF2B5EF4-FFF2-40B4-BE49-F238E27FC236}">
                  <a16:creationId xmlns:a16="http://schemas.microsoft.com/office/drawing/2014/main" id="{1A242601-6C71-2476-8382-E5EF46790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180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–9</a:t>
              </a:r>
            </a:p>
          </p:txBody>
        </p:sp>
        <p:sp>
          <p:nvSpPr>
            <p:cNvPr id="14355" name="Text Box 39">
              <a:extLst>
                <a:ext uri="{FF2B5EF4-FFF2-40B4-BE49-F238E27FC236}">
                  <a16:creationId xmlns:a16="http://schemas.microsoft.com/office/drawing/2014/main" id="{BE047DBA-BB11-396D-4C46-C29503D79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180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–6</a:t>
              </a:r>
            </a:p>
          </p:txBody>
        </p:sp>
        <p:sp>
          <p:nvSpPr>
            <p:cNvPr id="14356" name="Text Box 40">
              <a:extLst>
                <a:ext uri="{FF2B5EF4-FFF2-40B4-BE49-F238E27FC236}">
                  <a16:creationId xmlns:a16="http://schemas.microsoft.com/office/drawing/2014/main" id="{C49D3CF9-4E12-ACB1-8080-178B76186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4" y="180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–3</a:t>
              </a:r>
            </a:p>
          </p:txBody>
        </p:sp>
        <p:sp>
          <p:nvSpPr>
            <p:cNvPr id="14357" name="Text Box 41">
              <a:extLst>
                <a:ext uri="{FF2B5EF4-FFF2-40B4-BE49-F238E27FC236}">
                  <a16:creationId xmlns:a16="http://schemas.microsoft.com/office/drawing/2014/main" id="{71412BD7-9753-538F-074A-A7F12FEC4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5" y="180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0</a:t>
              </a:r>
            </a:p>
          </p:txBody>
        </p:sp>
        <p:sp>
          <p:nvSpPr>
            <p:cNvPr id="14358" name="Text Box 42">
              <a:extLst>
                <a:ext uri="{FF2B5EF4-FFF2-40B4-BE49-F238E27FC236}">
                  <a16:creationId xmlns:a16="http://schemas.microsoft.com/office/drawing/2014/main" id="{48BDF05A-CA30-D7A2-4560-94C647031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5" y="180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/>
                <a:t>3</a:t>
              </a:r>
            </a:p>
          </p:txBody>
        </p:sp>
      </p:grpSp>
      <p:sp>
        <p:nvSpPr>
          <p:cNvPr id="14340" name="Text Box 47">
            <a:extLst>
              <a:ext uri="{FF2B5EF4-FFF2-40B4-BE49-F238E27FC236}">
                <a16:creationId xmlns:a16="http://schemas.microsoft.com/office/drawing/2014/main" id="{6D7BFC27-505E-A198-817C-5CA35E7AC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inequality and graph the solutions.</a:t>
            </a:r>
          </a:p>
        </p:txBody>
      </p:sp>
      <p:sp>
        <p:nvSpPr>
          <p:cNvPr id="14341" name="Text Box 49">
            <a:extLst>
              <a:ext uri="{FF2B5EF4-FFF2-40B4-BE49-F238E27FC236}">
                <a16:creationId xmlns:a16="http://schemas.microsoft.com/office/drawing/2014/main" id="{6ECED79F-0765-FB60-15AD-2ED2CE061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317750"/>
            <a:ext cx="3814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2(</a:t>
            </a:r>
            <a:r>
              <a:rPr lang="en-US" altLang="en-US" b="1" i="1"/>
              <a:t>k </a:t>
            </a:r>
            <a:r>
              <a:rPr lang="en-US" altLang="en-US" b="1"/>
              <a:t>– 3) &gt; 6 + 3</a:t>
            </a:r>
            <a:r>
              <a:rPr lang="en-US" altLang="en-US" b="1" i="1"/>
              <a:t>k </a:t>
            </a:r>
            <a:r>
              <a:rPr lang="en-US" altLang="en-US" b="1"/>
              <a:t>–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0BE4B8-E366-D7FD-13A6-F8C6A45D2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Always plug in a number and check your shading!!!!!!!!!!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6B5272CE-A8AF-C60A-5701-7A11C7993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6699"/>
                </a:solidFill>
                <a:latin typeface="Arial Black" panose="020B0604020202020204" pitchFamily="34" charset="0"/>
              </a:rPr>
              <a:t>All Real Numbers as Solutions</a:t>
            </a: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DE53B274-0C7A-5414-E8CF-5EB15F192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369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inequality.</a:t>
            </a:r>
          </a:p>
        </p:txBody>
      </p:sp>
      <p:sp>
        <p:nvSpPr>
          <p:cNvPr id="15364" name="Text Box 6">
            <a:extLst>
              <a:ext uri="{FF2B5EF4-FFF2-40B4-BE49-F238E27FC236}">
                <a16:creationId xmlns:a16="http://schemas.microsoft.com/office/drawing/2014/main" id="{00CE0453-8756-E8F7-0EE0-C16890B4E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0"/>
            <a:ext cx="2738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2</a:t>
            </a:r>
            <a:r>
              <a:rPr lang="en-US" altLang="en-US" b="1" i="1"/>
              <a:t>x </a:t>
            </a:r>
            <a:r>
              <a:rPr lang="en-US" altLang="en-US" b="1"/>
              <a:t>– 7 ≤ 5 + 2</a:t>
            </a:r>
            <a:r>
              <a:rPr lang="en-US" altLang="en-US" b="1" i="1"/>
              <a:t>x</a:t>
            </a:r>
            <a:endParaRPr lang="en-US" altLang="en-US" b="1"/>
          </a:p>
        </p:txBody>
      </p:sp>
      <p:sp>
        <p:nvSpPr>
          <p:cNvPr id="480279" name="Text Box 23">
            <a:extLst>
              <a:ext uri="{FF2B5EF4-FFF2-40B4-BE49-F238E27FC236}">
                <a16:creationId xmlns:a16="http://schemas.microsoft.com/office/drawing/2014/main" id="{EEC6CC8D-234A-C340-F1A3-9C6AE7A88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825876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For any number 2</a:t>
            </a:r>
            <a:r>
              <a:rPr lang="en-US" altLang="en-US" i="1" dirty="0"/>
              <a:t>x</a:t>
            </a:r>
            <a:r>
              <a:rPr lang="en-US" altLang="en-US" dirty="0"/>
              <a:t>, subtracting 7 will always result in a lower number than adding 5.  </a:t>
            </a:r>
          </a:p>
        </p:txBody>
      </p:sp>
      <p:sp>
        <p:nvSpPr>
          <p:cNvPr id="480280" name="Text Box 24">
            <a:extLst>
              <a:ext uri="{FF2B5EF4-FFF2-40B4-BE49-F238E27FC236}">
                <a16:creationId xmlns:a16="http://schemas.microsoft.com/office/drawing/2014/main" id="{A2C8C09A-F7D6-06DE-CDE3-390971E24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876800"/>
            <a:ext cx="655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All values of </a:t>
            </a:r>
            <a:r>
              <a:rPr lang="en-US" altLang="en-US" i="1"/>
              <a:t>x</a:t>
            </a:r>
            <a:r>
              <a:rPr lang="en-US" altLang="en-US"/>
              <a:t> make the inequality true.  </a:t>
            </a:r>
          </a:p>
        </p:txBody>
      </p:sp>
      <p:sp>
        <p:nvSpPr>
          <p:cNvPr id="480281" name="Text Box 25">
            <a:extLst>
              <a:ext uri="{FF2B5EF4-FFF2-40B4-BE49-F238E27FC236}">
                <a16:creationId xmlns:a16="http://schemas.microsoft.com/office/drawing/2014/main" id="{C1486499-C4F2-A741-A0D2-410B72DB1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5486400"/>
            <a:ext cx="488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All real numbers are solutions.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68FDB9-06BF-394E-9F24-4F33FE36C0C6}"/>
                  </a:ext>
                </a:extLst>
              </p:cNvPr>
              <p:cNvSpPr txBox="1"/>
              <p:nvPr/>
            </p:nvSpPr>
            <p:spPr>
              <a:xfrm>
                <a:off x="1961650" y="3157579"/>
                <a:ext cx="11471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468FDB9-06BF-394E-9F24-4F33FE36C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650" y="3157579"/>
                <a:ext cx="1147174" cy="369332"/>
              </a:xfrm>
              <a:prstGeom prst="rect">
                <a:avLst/>
              </a:prstGeom>
              <a:blipFill>
                <a:blip r:embed="rId2"/>
                <a:stretch>
                  <a:fillRect t="-3333" r="-8791" b="-4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E660B76-315D-DF46-DC31-C61FC5E62ABC}"/>
              </a:ext>
            </a:extLst>
          </p:cNvPr>
          <p:cNvSpPr txBox="1"/>
          <p:nvPr/>
        </p:nvSpPr>
        <p:spPr>
          <a:xfrm>
            <a:off x="4384675" y="2276772"/>
            <a:ext cx="4517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Subtract 2x from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8C3BFE-9516-04B4-945A-A827BD5B8E54}"/>
                  </a:ext>
                </a:extLst>
              </p:cNvPr>
              <p:cNvSpPr txBox="1"/>
              <p:nvPr/>
            </p:nvSpPr>
            <p:spPr>
              <a:xfrm>
                <a:off x="1143000" y="2655373"/>
                <a:ext cx="32075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8C3BFE-9516-04B4-945A-A827BD5B8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655373"/>
                <a:ext cx="3207545" cy="369332"/>
              </a:xfrm>
              <a:prstGeom prst="rect">
                <a:avLst/>
              </a:prstGeom>
              <a:blipFill>
                <a:blip r:embed="rId3"/>
                <a:stretch>
                  <a:fillRect t="-3333" r="-158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79" grpId="0"/>
      <p:bldP spid="480280" grpId="0"/>
      <p:bldP spid="480281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>
            <a:extLst>
              <a:ext uri="{FF2B5EF4-FFF2-40B4-BE49-F238E27FC236}">
                <a16:creationId xmlns:a16="http://schemas.microsoft.com/office/drawing/2014/main" id="{346AA597-1311-5E5B-6DD2-1CD5AC23B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836738"/>
            <a:ext cx="4421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2(3</a:t>
            </a:r>
            <a:r>
              <a:rPr lang="en-US" altLang="en-US" b="1" i="1"/>
              <a:t>y </a:t>
            </a:r>
            <a:r>
              <a:rPr lang="en-US" altLang="en-US" b="1">
                <a:latin typeface="Arial" panose="020B0604020202020204" pitchFamily="34" charset="0"/>
              </a:rPr>
              <a:t>–</a:t>
            </a:r>
            <a:r>
              <a:rPr lang="en-US" altLang="en-US" b="1" i="1"/>
              <a:t> </a:t>
            </a:r>
            <a:r>
              <a:rPr lang="en-US" altLang="en-US" b="1"/>
              <a:t>2) – 4 ≥ 3(2</a:t>
            </a:r>
            <a:r>
              <a:rPr lang="en-US" altLang="en-US" b="1" i="1"/>
              <a:t>y</a:t>
            </a:r>
            <a:r>
              <a:rPr lang="en-US" altLang="en-US" b="1"/>
              <a:t> + 7)</a:t>
            </a:r>
          </a:p>
        </p:txBody>
      </p:sp>
      <p:sp>
        <p:nvSpPr>
          <p:cNvPr id="16387" name="Text Box 23">
            <a:extLst>
              <a:ext uri="{FF2B5EF4-FFF2-40B4-BE49-F238E27FC236}">
                <a16:creationId xmlns:a16="http://schemas.microsoft.com/office/drawing/2014/main" id="{2576D749-12BB-A02D-4221-772693FB0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69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Solve the inequality.</a:t>
            </a:r>
          </a:p>
        </p:txBody>
      </p:sp>
      <p:sp>
        <p:nvSpPr>
          <p:cNvPr id="16388" name="Text Box 37">
            <a:extLst>
              <a:ext uri="{FF2B5EF4-FFF2-40B4-BE49-F238E27FC236}">
                <a16:creationId xmlns:a16="http://schemas.microsoft.com/office/drawing/2014/main" id="{C11D6DF7-D9E3-D282-CF8A-95BF882C5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6858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6699"/>
                </a:solidFill>
                <a:latin typeface="Arial Black" panose="020B0604020202020204" pitchFamily="34" charset="0"/>
              </a:rPr>
              <a:t>No Solutions</a:t>
            </a:r>
          </a:p>
        </p:txBody>
      </p:sp>
      <p:sp>
        <p:nvSpPr>
          <p:cNvPr id="481318" name="Text Box 38">
            <a:extLst>
              <a:ext uri="{FF2B5EF4-FFF2-40B4-BE49-F238E27FC236}">
                <a16:creationId xmlns:a16="http://schemas.microsoft.com/office/drawing/2014/main" id="{4B10C45A-5C05-4759-ECDF-EFE5605BA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676400"/>
            <a:ext cx="390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Distribute 2 on the left side and 3 on the right side and combine like terms.</a:t>
            </a:r>
          </a:p>
        </p:txBody>
      </p:sp>
      <p:sp>
        <p:nvSpPr>
          <p:cNvPr id="481319" name="Text Box 39">
            <a:extLst>
              <a:ext uri="{FF2B5EF4-FFF2-40B4-BE49-F238E27FC236}">
                <a16:creationId xmlns:a16="http://schemas.microsoft.com/office/drawing/2014/main" id="{C768F5F1-18C7-E575-5ACD-C1ECE6E2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2" y="2257770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6</a:t>
            </a:r>
            <a:r>
              <a:rPr lang="en-US" altLang="en-US" i="1" dirty="0"/>
              <a:t>y 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n-US" altLang="en-US" i="1" dirty="0"/>
              <a:t> </a:t>
            </a:r>
            <a:r>
              <a:rPr lang="en-US" altLang="en-US" dirty="0"/>
              <a:t>8 ≥ 6</a:t>
            </a:r>
            <a:r>
              <a:rPr lang="en-US" altLang="en-US" i="1" dirty="0"/>
              <a:t>y</a:t>
            </a:r>
            <a:r>
              <a:rPr lang="en-US" altLang="en-US" dirty="0"/>
              <a:t> + 21</a:t>
            </a:r>
          </a:p>
        </p:txBody>
      </p:sp>
      <p:sp>
        <p:nvSpPr>
          <p:cNvPr id="481321" name="Text Box 41">
            <a:extLst>
              <a:ext uri="{FF2B5EF4-FFF2-40B4-BE49-F238E27FC236}">
                <a16:creationId xmlns:a16="http://schemas.microsoft.com/office/drawing/2014/main" id="{BECFAA17-68B3-E002-A833-14E69D8EF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56075"/>
            <a:ext cx="7661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For any number 6</a:t>
            </a:r>
            <a:r>
              <a:rPr lang="en-US" altLang="en-US" i="1"/>
              <a:t>y</a:t>
            </a:r>
            <a:r>
              <a:rPr lang="en-US" altLang="en-US"/>
              <a:t>, subtracting 8 will never result in a higher number than adding 21.  </a:t>
            </a:r>
          </a:p>
        </p:txBody>
      </p:sp>
      <p:sp>
        <p:nvSpPr>
          <p:cNvPr id="481322" name="Text Box 42">
            <a:extLst>
              <a:ext uri="{FF2B5EF4-FFF2-40B4-BE49-F238E27FC236}">
                <a16:creationId xmlns:a16="http://schemas.microsoft.com/office/drawing/2014/main" id="{41166B44-6B1B-CF3F-F69B-D10B51627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5029200"/>
            <a:ext cx="659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No values of </a:t>
            </a:r>
            <a:r>
              <a:rPr lang="en-US" altLang="en-US" i="1"/>
              <a:t>y</a:t>
            </a:r>
            <a:r>
              <a:rPr lang="en-US" altLang="en-US"/>
              <a:t> make the inequality true.  </a:t>
            </a:r>
          </a:p>
        </p:txBody>
      </p:sp>
      <p:sp>
        <p:nvSpPr>
          <p:cNvPr id="481323" name="Text Box 43">
            <a:extLst>
              <a:ext uri="{FF2B5EF4-FFF2-40B4-BE49-F238E27FC236}">
                <a16:creationId xmlns:a16="http://schemas.microsoft.com/office/drawing/2014/main" id="{B4DF77BA-1449-DAB6-A10A-D8B82D0D7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65775"/>
            <a:ext cx="710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There are no solutions. The solution set is </a:t>
            </a:r>
            <a:r>
              <a:rPr lang="en-US" altLang="en-US">
                <a:sym typeface="Symbol" pitchFamily="2" charset="2"/>
              </a:rPr>
              <a:t>.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0226FF-8747-56D5-53E7-1CF5A28D81EB}"/>
                  </a:ext>
                </a:extLst>
              </p:cNvPr>
              <p:cNvSpPr txBox="1"/>
              <p:nvPr/>
            </p:nvSpPr>
            <p:spPr>
              <a:xfrm>
                <a:off x="1710531" y="3298309"/>
                <a:ext cx="40345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≥21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𝑇h𝑖𝑠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𝑛𝑒𝑣𝑒𝑟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𝑡𝑟𝑢𝑒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0226FF-8747-56D5-53E7-1CF5A28D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531" y="3298309"/>
                <a:ext cx="4034566" cy="369332"/>
              </a:xfrm>
              <a:prstGeom prst="rect">
                <a:avLst/>
              </a:prstGeom>
              <a:blipFill>
                <a:blip r:embed="rId2"/>
                <a:stretch>
                  <a:fillRect t="-3333" r="-1881" b="-4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3A2865-B9B8-6E56-692B-9CB77B6A6D62}"/>
                  </a:ext>
                </a:extLst>
              </p:cNvPr>
              <p:cNvSpPr txBox="1"/>
              <p:nvPr/>
            </p:nvSpPr>
            <p:spPr>
              <a:xfrm>
                <a:off x="1551971" y="2701737"/>
                <a:ext cx="20709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53A2865-B9B8-6E56-692B-9CB77B6A6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971" y="2701737"/>
                <a:ext cx="2070952" cy="369332"/>
              </a:xfrm>
              <a:prstGeom prst="rect">
                <a:avLst/>
              </a:prstGeom>
              <a:blipFill>
                <a:blip r:embed="rId3"/>
                <a:stretch>
                  <a:fillRect t="-3333" r="-3049" b="-4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8" grpId="0"/>
      <p:bldP spid="481319" grpId="0"/>
      <p:bldP spid="481321" grpId="0"/>
      <p:bldP spid="481322" grpId="0"/>
      <p:bldP spid="481323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92DBD8E3-878C-58F7-053B-E65A0F53B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6699"/>
                </a:solidFill>
                <a:latin typeface="Arial Black" panose="020B0604020202020204" pitchFamily="34" charset="0"/>
                <a:sym typeface="Symbol" pitchFamily="2" charset="2"/>
              </a:rPr>
              <a:t>Lesson Quiz: Part II</a:t>
            </a:r>
          </a:p>
        </p:txBody>
      </p:sp>
      <p:sp>
        <p:nvSpPr>
          <p:cNvPr id="17411" name="Text Box 6">
            <a:extLst>
              <a:ext uri="{FF2B5EF4-FFF2-40B4-BE49-F238E27FC236}">
                <a16:creationId xmlns:a16="http://schemas.microsoft.com/office/drawing/2014/main" id="{6A5CA768-14B1-F94F-3F59-B7C732F5E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78263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4. </a:t>
            </a:r>
            <a:r>
              <a:rPr lang="en-US" altLang="en-US"/>
              <a:t>Rick bought a photo printer and supplies for $186.90, which will allow him to print photos for $0.29 each. A photo store charges $0.55 to print each photo. How many photos must Rick print before his total cost is less than getting prints made at the photo store?   </a:t>
            </a:r>
            <a:endParaRPr lang="en-US" altLang="en-US" b="1"/>
          </a:p>
        </p:txBody>
      </p:sp>
      <p:sp>
        <p:nvSpPr>
          <p:cNvPr id="486407" name="Text Box 7">
            <a:extLst>
              <a:ext uri="{FF2B5EF4-FFF2-40B4-BE49-F238E27FC236}">
                <a16:creationId xmlns:a16="http://schemas.microsoft.com/office/drawing/2014/main" id="{C06AEFCB-7D20-61D8-9D60-FAD861CC1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616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Rick must print more than 718 photos.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21741</TotalTime>
  <Words>470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Cambria Math</vt:lpstr>
      <vt:lpstr>Times New Roman</vt:lpstr>
      <vt:lpstr>Verdana</vt:lpstr>
      <vt:lpstr>1_Default Design</vt:lpstr>
      <vt:lpstr>Retrospect</vt:lpstr>
      <vt:lpstr>Multi-step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ALISON DOOLIN</cp:lastModifiedBy>
  <cp:revision>472</cp:revision>
  <cp:lastPrinted>2002-10-02T17:02:09Z</cp:lastPrinted>
  <dcterms:created xsi:type="dcterms:W3CDTF">2002-04-04T21:42:53Z</dcterms:created>
  <dcterms:modified xsi:type="dcterms:W3CDTF">2023-10-03T23:06:06Z</dcterms:modified>
</cp:coreProperties>
</file>