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486025" y="2352675"/>
            <a:ext cx="7239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Solution of a system of linear equations is an ordered pair that makes both equations true.  It is the point of intersection of the two lines. 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What do solutions mean?</a:t>
            </a:r>
          </a:p>
        </p:txBody>
      </p:sp>
    </p:spTree>
    <p:extLst>
      <p:ext uri="{BB962C8B-B14F-4D97-AF65-F5344CB8AC3E}">
        <p14:creationId xmlns:p14="http://schemas.microsoft.com/office/powerpoint/2010/main" val="234385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BFF9D5-74F3-4D76-A594-966628D87077}"/>
              </a:ext>
            </a:extLst>
          </p:cNvPr>
          <p:cNvSpPr txBox="1"/>
          <p:nvPr/>
        </p:nvSpPr>
        <p:spPr>
          <a:xfrm>
            <a:off x="1664702" y="301940"/>
            <a:ext cx="6383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you think of a time that a system would not intersect or have more than one intersection?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97C59F-46F8-4F2D-A27D-4F914651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64" y="1390762"/>
            <a:ext cx="7916091" cy="40764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DC9385-82D6-44F6-A94F-409E56AC6987}"/>
              </a:ext>
            </a:extLst>
          </p:cNvPr>
          <p:cNvSpPr txBox="1"/>
          <p:nvPr/>
        </p:nvSpPr>
        <p:spPr>
          <a:xfrm>
            <a:off x="770164" y="5467238"/>
            <a:ext cx="820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Regardless of the method of solving, systems have these three possible outcomes.  </a:t>
            </a:r>
          </a:p>
        </p:txBody>
      </p:sp>
    </p:spTree>
    <p:extLst>
      <p:ext uri="{BB962C8B-B14F-4D97-AF65-F5344CB8AC3E}">
        <p14:creationId xmlns:p14="http://schemas.microsoft.com/office/powerpoint/2010/main" val="34290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524000" y="2955925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–</a:t>
            </a:r>
            <a:r>
              <a:rPr lang="en-US" altLang="en-US" sz="2400" i="1" dirty="0">
                <a:latin typeface="Verdana" panose="020B0604030504040204" pitchFamily="34" charset="0"/>
              </a:rPr>
              <a:t>x + 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– 4)</a:t>
            </a:r>
            <a:r>
              <a:rPr lang="en-US" altLang="en-US" sz="2400" dirty="0">
                <a:latin typeface="Verdana" panose="020B0604030504040204" pitchFamily="34" charset="0"/>
              </a:rPr>
              <a:t> = 3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336800" y="3629025"/>
            <a:ext cx="1320800" cy="530225"/>
            <a:chOff x="1737" y="2786"/>
            <a:chExt cx="931" cy="334"/>
          </a:xfrm>
        </p:grpSpPr>
        <p:sp>
          <p:nvSpPr>
            <p:cNvPr id="6156" name="Text Box 13"/>
            <p:cNvSpPr txBox="1">
              <a:spLocks noChangeArrowheads="1"/>
            </p:cNvSpPr>
            <p:nvPr/>
          </p:nvSpPr>
          <p:spPr bwMode="auto">
            <a:xfrm>
              <a:off x="1737" y="2832"/>
              <a:ext cx="7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–4 ≠ 3</a:t>
              </a:r>
            </a:p>
          </p:txBody>
        </p:sp>
        <p:sp>
          <p:nvSpPr>
            <p:cNvPr id="6157" name="Rectangle 14"/>
            <p:cNvSpPr>
              <a:spLocks noChangeArrowheads="1"/>
            </p:cNvSpPr>
            <p:nvPr/>
          </p:nvSpPr>
          <p:spPr bwMode="auto">
            <a:xfrm>
              <a:off x="2410" y="2786"/>
              <a:ext cx="2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erdana" panose="020B0604030504040204" pitchFamily="34" charset="0"/>
                  <a:sym typeface="Wingdings" panose="05000000000000000000" pitchFamily="2" charset="2"/>
                </a:rPr>
                <a:t></a:t>
              </a:r>
              <a:endParaRPr lang="en-US" altLang="en-US" sz="2800">
                <a:latin typeface="Arial" panose="020B0604020202020204" pitchFamily="34" charset="0"/>
              </a:endParaRPr>
            </a:p>
          </p:txBody>
        </p:sp>
      </p:grp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230312" y="4254927"/>
            <a:ext cx="4854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False statement. The equation has no solutions.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1155701" y="5243145"/>
            <a:ext cx="484504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This system has no solution</a:t>
            </a:r>
          </a:p>
        </p:txBody>
      </p:sp>
      <p:sp>
        <p:nvSpPr>
          <p:cNvPr id="6152" name="Text Box 19"/>
          <p:cNvSpPr txBox="1">
            <a:spLocks noChangeArrowheads="1"/>
          </p:cNvSpPr>
          <p:nvPr/>
        </p:nvSpPr>
        <p:spPr bwMode="auto">
          <a:xfrm>
            <a:off x="2193925" y="1555750"/>
            <a:ext cx="331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                    </a:t>
            </a:r>
          </a:p>
        </p:txBody>
      </p:sp>
      <p:sp>
        <p:nvSpPr>
          <p:cNvPr id="6153" name="AutoShape 20"/>
          <p:cNvSpPr>
            <a:spLocks/>
          </p:cNvSpPr>
          <p:nvPr/>
        </p:nvSpPr>
        <p:spPr bwMode="auto">
          <a:xfrm>
            <a:off x="3276600" y="1371600"/>
            <a:ext cx="381000" cy="914400"/>
          </a:xfrm>
          <a:prstGeom prst="leftBrace">
            <a:avLst>
              <a:gd name="adj1" fmla="val 2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3513138" y="137160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y = x </a:t>
            </a:r>
            <a:r>
              <a:rPr lang="en-US" altLang="en-US" sz="2400" b="1">
                <a:latin typeface="Verdana" panose="020B0604030504040204" pitchFamily="34" charset="0"/>
              </a:rPr>
              <a:t>– 4</a:t>
            </a:r>
            <a:r>
              <a:rPr lang="en-US" altLang="en-US" sz="2400" b="1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6155" name="Rectangle 22"/>
          <p:cNvSpPr>
            <a:spLocks noChangeArrowheads="1"/>
          </p:cNvSpPr>
          <p:nvPr/>
        </p:nvSpPr>
        <p:spPr bwMode="auto">
          <a:xfrm>
            <a:off x="3429000" y="1828800"/>
            <a:ext cx="197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–</a:t>
            </a:r>
            <a:r>
              <a:rPr lang="en-US" altLang="en-US" sz="2400" b="1" i="1">
                <a:latin typeface="Verdana" panose="020B0604030504040204" pitchFamily="34" charset="0"/>
              </a:rPr>
              <a:t>x + y = </a:t>
            </a:r>
            <a:r>
              <a:rPr lang="en-US" altLang="en-US" sz="2400" b="1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95950" y="2955925"/>
            <a:ext cx="1343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Also notice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4774" y="2861359"/>
                <a:ext cx="3590925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+3 </m:t>
                      </m:r>
                    </m:oMath>
                  </m:oMathPara>
                </a14:m>
                <a:endParaRPr lang="en-US" sz="2800" dirty="0"/>
              </a:p>
              <a:p>
                <a:r>
                  <a:rPr lang="en-US" sz="2800" dirty="0"/>
                  <a:t>Both equations have the same slope.  The lines are parallel and do not intersect. 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774" y="2861359"/>
                <a:ext cx="3590925" cy="2677656"/>
              </a:xfrm>
              <a:prstGeom prst="rect">
                <a:avLst/>
              </a:prstGeom>
              <a:blipFill>
                <a:blip r:embed="rId2"/>
                <a:stretch>
                  <a:fillRect l="-3396" r="-5093" b="-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1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  <p:bldP spid="32783" grpId="0"/>
      <p:bldP spid="32784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193926" y="1403350"/>
            <a:ext cx="111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</a:t>
            </a:r>
          </a:p>
        </p:txBody>
      </p:sp>
      <p:sp>
        <p:nvSpPr>
          <p:cNvPr id="10243" name="AutoShape 5"/>
          <p:cNvSpPr>
            <a:spLocks/>
          </p:cNvSpPr>
          <p:nvPr/>
        </p:nvSpPr>
        <p:spPr bwMode="auto">
          <a:xfrm>
            <a:off x="3276600" y="1219200"/>
            <a:ext cx="381000" cy="914400"/>
          </a:xfrm>
          <a:prstGeom prst="leftBrace">
            <a:avLst>
              <a:gd name="adj1" fmla="val 2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3513138" y="121920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y = x </a:t>
            </a:r>
            <a:r>
              <a:rPr lang="en-US" altLang="en-US" sz="2400" b="1">
                <a:latin typeface="Verdana" panose="020B0604030504040204" pitchFamily="34" charset="0"/>
              </a:rPr>
              <a:t>– 3</a:t>
            </a:r>
            <a:r>
              <a:rPr lang="en-US" altLang="en-US" sz="2400" b="1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3429000" y="1676400"/>
            <a:ext cx="234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x </a:t>
            </a:r>
            <a:r>
              <a:rPr lang="en-US" altLang="en-US" sz="2400" b="1">
                <a:latin typeface="Verdana" panose="020B0604030504040204" pitchFamily="34" charset="0"/>
              </a:rPr>
              <a:t>–</a:t>
            </a:r>
            <a:r>
              <a:rPr lang="en-US" altLang="en-US" sz="2400" b="1" i="1">
                <a:latin typeface="Verdana" panose="020B0604030504040204" pitchFamily="34" charset="0"/>
              </a:rPr>
              <a:t> y </a:t>
            </a:r>
            <a:r>
              <a:rPr lang="en-US" altLang="en-US" sz="2400" b="1">
                <a:latin typeface="Verdana" panose="020B0604030504040204" pitchFamily="34" charset="0"/>
              </a:rPr>
              <a:t>–</a:t>
            </a:r>
            <a:r>
              <a:rPr lang="en-US" altLang="en-US" sz="2400" b="1" i="1">
                <a:latin typeface="Verdana" panose="020B0604030504040204" pitchFamily="34" charset="0"/>
              </a:rPr>
              <a:t> </a:t>
            </a:r>
            <a:r>
              <a:rPr lang="en-US" altLang="en-US" sz="2400" b="1">
                <a:latin typeface="Verdana" panose="020B0604030504040204" pitchFamily="34" charset="0"/>
              </a:rPr>
              <a:t>3</a:t>
            </a:r>
            <a:r>
              <a:rPr lang="en-US" altLang="en-US" sz="2400" b="1" i="1">
                <a:latin typeface="Verdana" panose="020B0604030504040204" pitchFamily="34" charset="0"/>
              </a:rPr>
              <a:t> = </a:t>
            </a:r>
            <a:r>
              <a:rPr lang="en-US" altLang="en-US" sz="2400" b="1">
                <a:latin typeface="Verdana" panose="020B0604030504040204" pitchFamily="34" charset="0"/>
              </a:rPr>
              <a:t>0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4581525" y="4371976"/>
            <a:ext cx="203200" cy="688975"/>
            <a:chOff x="1863" y="2976"/>
            <a:chExt cx="128" cy="434"/>
          </a:xfrm>
        </p:grpSpPr>
        <p:sp>
          <p:nvSpPr>
            <p:cNvPr id="10251" name="Text Box 37"/>
            <p:cNvSpPr txBox="1">
              <a:spLocks noChangeArrowheads="1"/>
            </p:cNvSpPr>
            <p:nvPr/>
          </p:nvSpPr>
          <p:spPr bwMode="auto">
            <a:xfrm>
              <a:off x="1875" y="2976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  <p:sp>
          <p:nvSpPr>
            <p:cNvPr id="10252" name="Rectangle 38"/>
            <p:cNvSpPr>
              <a:spLocks noChangeArrowheads="1"/>
            </p:cNvSpPr>
            <p:nvPr/>
          </p:nvSpPr>
          <p:spPr bwMode="auto">
            <a:xfrm>
              <a:off x="1863" y="3177"/>
              <a:ext cx="1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Verdana" panose="020B0604030504040204" pitchFamily="34" charset="0"/>
              </a:endParaRPr>
            </a:p>
          </p:txBody>
        </p:sp>
      </p:grpSp>
      <p:sp>
        <p:nvSpPr>
          <p:cNvPr id="10248" name="TextBox 14"/>
          <p:cNvSpPr txBox="1">
            <a:spLocks noChangeArrowheads="1"/>
          </p:cNvSpPr>
          <p:nvPr/>
        </p:nvSpPr>
        <p:spPr bwMode="auto">
          <a:xfrm>
            <a:off x="2514600" y="2438400"/>
            <a:ext cx="624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Solve by substitution. </a:t>
            </a:r>
          </a:p>
        </p:txBody>
      </p:sp>
      <p:sp>
        <p:nvSpPr>
          <p:cNvPr id="10249" name="TextBox 15"/>
          <p:cNvSpPr txBox="1">
            <a:spLocks noChangeArrowheads="1"/>
          </p:cNvSpPr>
          <p:nvPr/>
        </p:nvSpPr>
        <p:spPr bwMode="auto">
          <a:xfrm>
            <a:off x="2209800" y="3124200"/>
            <a:ext cx="701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x – (x – 3) – 3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x –x + 3 – 3 =0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0=0</a:t>
            </a:r>
          </a:p>
        </p:txBody>
      </p:sp>
      <p:sp>
        <p:nvSpPr>
          <p:cNvPr id="10250" name="TextBox 16"/>
          <p:cNvSpPr txBox="1">
            <a:spLocks noChangeArrowheads="1"/>
          </p:cNvSpPr>
          <p:nvPr/>
        </p:nvSpPr>
        <p:spPr bwMode="auto">
          <a:xfrm>
            <a:off x="2286000" y="48006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Infinite number of solutions.  </a:t>
            </a:r>
          </a:p>
        </p:txBody>
      </p:sp>
    </p:spTree>
    <p:extLst>
      <p:ext uri="{BB962C8B-B14F-4D97-AF65-F5344CB8AC3E}">
        <p14:creationId xmlns:p14="http://schemas.microsoft.com/office/powerpoint/2010/main" val="2850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193926" y="1403350"/>
            <a:ext cx="363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Solve                        </a:t>
            </a:r>
          </a:p>
        </p:txBody>
      </p:sp>
      <p:sp>
        <p:nvSpPr>
          <p:cNvPr id="9220" name="AutoShape 7"/>
          <p:cNvSpPr>
            <a:spLocks/>
          </p:cNvSpPr>
          <p:nvPr/>
        </p:nvSpPr>
        <p:spPr bwMode="auto">
          <a:xfrm>
            <a:off x="3276600" y="1219200"/>
            <a:ext cx="381000" cy="914400"/>
          </a:xfrm>
          <a:prstGeom prst="leftBrace">
            <a:avLst>
              <a:gd name="adj1" fmla="val 2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3513138" y="121920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Verdana" panose="020B0604030504040204" pitchFamily="34" charset="0"/>
              </a:rPr>
              <a:t>y = x </a:t>
            </a:r>
            <a:r>
              <a:rPr lang="en-US" altLang="en-US" sz="2400" b="1">
                <a:latin typeface="Verdana" panose="020B0604030504040204" pitchFamily="34" charset="0"/>
              </a:rPr>
              <a:t>– 3</a:t>
            </a:r>
            <a:r>
              <a:rPr lang="en-US" altLang="en-US" sz="2400" b="1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3429000" y="1676400"/>
            <a:ext cx="234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Verdana" panose="020B0604030504040204" pitchFamily="34" charset="0"/>
              </a:rPr>
              <a:t>x </a:t>
            </a:r>
            <a:r>
              <a:rPr lang="en-US" altLang="en-US" sz="2400" b="1" dirty="0">
                <a:latin typeface="Verdana" panose="020B0604030504040204" pitchFamily="34" charset="0"/>
              </a:rPr>
              <a:t>–</a:t>
            </a:r>
            <a:r>
              <a:rPr lang="en-US" altLang="en-US" sz="2400" b="1" i="1" dirty="0">
                <a:latin typeface="Verdana" panose="020B0604030504040204" pitchFamily="34" charset="0"/>
              </a:rPr>
              <a:t> y </a:t>
            </a:r>
            <a:r>
              <a:rPr lang="en-US" altLang="en-US" sz="2400" b="1" dirty="0">
                <a:latin typeface="Verdana" panose="020B0604030504040204" pitchFamily="34" charset="0"/>
              </a:rPr>
              <a:t>–</a:t>
            </a:r>
            <a:r>
              <a:rPr lang="en-US" altLang="en-US" sz="2400" b="1" i="1" dirty="0">
                <a:latin typeface="Verdana" panose="020B0604030504040204" pitchFamily="34" charset="0"/>
              </a:rPr>
              <a:t> </a:t>
            </a:r>
            <a:r>
              <a:rPr lang="en-US" altLang="en-US" sz="2400" b="1" dirty="0">
                <a:latin typeface="Verdana" panose="020B0604030504040204" pitchFamily="34" charset="0"/>
              </a:rPr>
              <a:t>3</a:t>
            </a:r>
            <a:r>
              <a:rPr lang="en-US" altLang="en-US" sz="2400" b="1" i="1" dirty="0">
                <a:latin typeface="Verdana" panose="020B0604030504040204" pitchFamily="34" charset="0"/>
              </a:rPr>
              <a:t> = </a:t>
            </a:r>
            <a:r>
              <a:rPr lang="en-US" altLang="en-US" sz="2400" b="1" dirty="0">
                <a:latin typeface="Verdana" panose="020B0604030504040204" pitchFamily="34" charset="0"/>
              </a:rPr>
              <a:t>0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155826" y="2362200"/>
            <a:ext cx="607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Compare slopes and </a:t>
            </a:r>
            <a:r>
              <a:rPr lang="en-US" altLang="en-US" sz="2400" b="1" i="1">
                <a:latin typeface="Verdana" panose="020B0604030504040204" pitchFamily="34" charset="0"/>
              </a:rPr>
              <a:t>y</a:t>
            </a:r>
            <a:r>
              <a:rPr lang="en-US" altLang="en-US" sz="2400" b="1">
                <a:latin typeface="Verdana" panose="020B0604030504040204" pitchFamily="34" charset="0"/>
              </a:rPr>
              <a:t>-intercepts.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71713" y="2979738"/>
            <a:ext cx="3962400" cy="457200"/>
            <a:chOff x="432" y="2117"/>
            <a:chExt cx="2496" cy="288"/>
          </a:xfrm>
        </p:grpSpPr>
        <p:sp>
          <p:nvSpPr>
            <p:cNvPr id="9230" name="Text Box 12"/>
            <p:cNvSpPr txBox="1">
              <a:spLocks noChangeArrowheads="1"/>
            </p:cNvSpPr>
            <p:nvPr/>
          </p:nvSpPr>
          <p:spPr bwMode="auto">
            <a:xfrm>
              <a:off x="432" y="2117"/>
              <a:ext cx="24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y = x </a:t>
              </a:r>
              <a:r>
                <a:rPr lang="en-US" altLang="en-US" sz="2400">
                  <a:latin typeface="Verdana" panose="020B0604030504040204" pitchFamily="34" charset="0"/>
                </a:rPr>
                <a:t>– 3     </a:t>
              </a: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1</a:t>
              </a:r>
              <a:r>
                <a:rPr lang="en-US" altLang="en-US" sz="2400" i="1">
                  <a:latin typeface="Verdana" panose="020B0604030504040204" pitchFamily="34" charset="0"/>
                </a:rPr>
                <a:t>x </a:t>
              </a:r>
              <a:r>
                <a:rPr lang="en-US" altLang="en-US" sz="2400">
                  <a:latin typeface="Verdana" panose="020B0604030504040204" pitchFamily="34" charset="0"/>
                </a:rPr>
                <a:t>–</a:t>
              </a: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3</a:t>
              </a: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</a:p>
          </p:txBody>
        </p:sp>
        <p:sp>
          <p:nvSpPr>
            <p:cNvPr id="9231" name="Line 13"/>
            <p:cNvSpPr>
              <a:spLocks noChangeShapeType="1"/>
            </p:cNvSpPr>
            <p:nvPr/>
          </p:nvSpPr>
          <p:spPr bwMode="auto">
            <a:xfrm>
              <a:off x="1518" y="227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248400" y="2903538"/>
            <a:ext cx="441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Write both equations in slope-intercept form. The lines have the same slope and the same y-intercept.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1" y="3505200"/>
            <a:ext cx="4486275" cy="457200"/>
            <a:chOff x="144" y="2448"/>
            <a:chExt cx="2826" cy="288"/>
          </a:xfrm>
        </p:grpSpPr>
        <p:sp>
          <p:nvSpPr>
            <p:cNvPr id="9228" name="Rectangle 16"/>
            <p:cNvSpPr>
              <a:spLocks noChangeArrowheads="1"/>
            </p:cNvSpPr>
            <p:nvPr/>
          </p:nvSpPr>
          <p:spPr bwMode="auto">
            <a:xfrm>
              <a:off x="144" y="2448"/>
              <a:ext cx="28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x </a:t>
              </a:r>
              <a:r>
                <a:rPr lang="en-US" altLang="en-US" sz="2400">
                  <a:latin typeface="Verdana" panose="020B0604030504040204" pitchFamily="34" charset="0"/>
                </a:rPr>
                <a:t>–</a:t>
              </a:r>
              <a:r>
                <a:rPr lang="en-US" altLang="en-US" sz="2400" i="1">
                  <a:latin typeface="Verdana" panose="020B0604030504040204" pitchFamily="34" charset="0"/>
                </a:rPr>
                <a:t> y </a:t>
              </a:r>
              <a:r>
                <a:rPr lang="en-US" altLang="en-US" sz="2400">
                  <a:latin typeface="Verdana" panose="020B0604030504040204" pitchFamily="34" charset="0"/>
                </a:rPr>
                <a:t>–</a:t>
              </a: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3 </a:t>
              </a:r>
              <a:r>
                <a:rPr lang="en-US" altLang="en-US" sz="2400" i="1">
                  <a:latin typeface="Verdana" panose="020B0604030504040204" pitchFamily="34" charset="0"/>
                </a:rPr>
                <a:t>= </a:t>
              </a:r>
              <a:r>
                <a:rPr lang="en-US" altLang="en-US" sz="2400">
                  <a:latin typeface="Verdana" panose="020B0604030504040204" pitchFamily="34" charset="0"/>
                </a:rPr>
                <a:t>0      </a:t>
              </a:r>
              <a:r>
                <a:rPr lang="en-US" altLang="en-US" sz="2400" i="1">
                  <a:latin typeface="Verdana" panose="020B0604030504040204" pitchFamily="34" charset="0"/>
                </a:rPr>
                <a:t>y = </a:t>
              </a: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1</a:t>
              </a:r>
              <a:r>
                <a:rPr lang="en-US" altLang="en-US" sz="2400" i="1">
                  <a:latin typeface="Verdana" panose="020B0604030504040204" pitchFamily="34" charset="0"/>
                </a:rPr>
                <a:t>x </a:t>
              </a:r>
              <a:r>
                <a:rPr lang="en-US" altLang="en-US" sz="2400">
                  <a:latin typeface="Verdana" panose="020B0604030504040204" pitchFamily="34" charset="0"/>
                </a:rPr>
                <a:t>–</a:t>
              </a: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  <a:r>
                <a:rPr lang="en-US" altLang="en-US" sz="2400">
                  <a:latin typeface="Verdana" panose="020B0604030504040204" pitchFamily="34" charset="0"/>
                </a:rPr>
                <a:t>3</a:t>
              </a:r>
            </a:p>
          </p:txBody>
        </p:sp>
        <p:sp>
          <p:nvSpPr>
            <p:cNvPr id="9229" name="Line 17"/>
            <p:cNvSpPr>
              <a:spLocks noChangeShapeType="1"/>
            </p:cNvSpPr>
            <p:nvPr/>
          </p:nvSpPr>
          <p:spPr bwMode="auto">
            <a:xfrm>
              <a:off x="1620" y="261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2133601" y="4648201"/>
            <a:ext cx="7292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If this system were graphed, the graphs would be the same line. There are infinitely many solutions.</a:t>
            </a:r>
          </a:p>
        </p:txBody>
      </p:sp>
    </p:spTree>
    <p:extLst>
      <p:ext uri="{BB962C8B-B14F-4D97-AF65-F5344CB8AC3E}">
        <p14:creationId xmlns:p14="http://schemas.microsoft.com/office/powerpoint/2010/main" val="218351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3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/>
      <p:bldP spid="43029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85</TotalTime>
  <Words>257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Cambria Math</vt:lpstr>
      <vt:lpstr>Tw Cen MT</vt:lpstr>
      <vt:lpstr>Verdana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DOOLIN</dc:creator>
  <cp:lastModifiedBy>ALISON DOOLIN</cp:lastModifiedBy>
  <cp:revision>4</cp:revision>
  <dcterms:created xsi:type="dcterms:W3CDTF">2019-03-13T14:47:37Z</dcterms:created>
  <dcterms:modified xsi:type="dcterms:W3CDTF">2023-01-11T00:46:04Z</dcterms:modified>
</cp:coreProperties>
</file>