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8" r:id="rId2"/>
  </p:sldMasterIdLst>
  <p:notesMasterIdLst>
    <p:notesMasterId r:id="rId10"/>
  </p:notesMasterIdLst>
  <p:sldIdLst>
    <p:sldId id="256" r:id="rId3"/>
    <p:sldId id="257" r:id="rId4"/>
    <p:sldId id="277" r:id="rId5"/>
    <p:sldId id="258" r:id="rId6"/>
    <p:sldId id="259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1887-A749-4B4F-8EF2-BD3B6AAA49BB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2885-CBAE-4F34-B632-C5AF759D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3A73827-1C02-493F-B8E7-78C8B8816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7E52583-AB81-40F5-8B69-F7848DC6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3217115-143F-44C7-AACA-4FF6660F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A6D826-E543-44A1-BA4D-7CAF0A1496A8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3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796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4121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136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97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151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411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7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5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54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8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4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9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56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9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09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82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916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4920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355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17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2813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79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1704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380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7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8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inequalities in two variables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Group 4"/>
          <p:cNvGraphicFramePr>
            <a:graphicFrameLocks noGrp="1"/>
          </p:cNvGraphicFramePr>
          <p:nvPr/>
        </p:nvGraphicFramePr>
        <p:xfrm>
          <a:off x="2438400" y="1143000"/>
          <a:ext cx="7467600" cy="552450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743200" y="1201648"/>
            <a:ext cx="9307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Verdana" pitchFamily="34" charset="0"/>
              </a:rPr>
              <a:t>Graphing Linear Inequalities in two variables</a:t>
            </a:r>
          </a:p>
        </p:txBody>
      </p:sp>
      <p:graphicFrame>
        <p:nvGraphicFramePr>
          <p:cNvPr id="36926" name="Group 62"/>
          <p:cNvGraphicFramePr>
            <a:graphicFrameLocks noGrp="1"/>
          </p:cNvGraphicFramePr>
          <p:nvPr/>
        </p:nvGraphicFramePr>
        <p:xfrm>
          <a:off x="2438400" y="1695450"/>
          <a:ext cx="7467600" cy="373380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590800" y="1984376"/>
            <a:ext cx="7162800" cy="701675"/>
            <a:chOff x="672" y="1478"/>
            <a:chExt cx="4512" cy="442"/>
          </a:xfrm>
        </p:grpSpPr>
        <p:sp>
          <p:nvSpPr>
            <p:cNvPr id="6174" name="Text Box 53"/>
            <p:cNvSpPr txBox="1">
              <a:spLocks noChangeArrowheads="1"/>
            </p:cNvSpPr>
            <p:nvPr/>
          </p:nvSpPr>
          <p:spPr bwMode="auto">
            <a:xfrm>
              <a:off x="672" y="1564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erdana" pitchFamily="34" charset="0"/>
                </a:rPr>
                <a:t>Step 1</a:t>
              </a:r>
            </a:p>
          </p:txBody>
        </p:sp>
        <p:sp>
          <p:nvSpPr>
            <p:cNvPr id="6175" name="Text Box 54"/>
            <p:cNvSpPr txBox="1">
              <a:spLocks noChangeArrowheads="1"/>
            </p:cNvSpPr>
            <p:nvPr/>
          </p:nvSpPr>
          <p:spPr bwMode="auto">
            <a:xfrm>
              <a:off x="1406" y="1478"/>
              <a:ext cx="37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Verdana" pitchFamily="34" charset="0"/>
                </a:rPr>
                <a:t>Solve the inequality for </a:t>
              </a:r>
              <a:r>
                <a:rPr lang="en-US" altLang="en-US" sz="2000" b="1" i="1" dirty="0">
                  <a:latin typeface="Verdana" pitchFamily="34" charset="0"/>
                </a:rPr>
                <a:t>y</a:t>
              </a:r>
              <a:r>
                <a:rPr lang="en-US" altLang="en-US" sz="2000" b="1" dirty="0">
                  <a:latin typeface="Verdana" pitchFamily="34" charset="0"/>
                </a:rPr>
                <a:t> (slope-intercept form) if not already.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590801" y="3203576"/>
            <a:ext cx="7254875" cy="701675"/>
            <a:chOff x="672" y="2246"/>
            <a:chExt cx="4570" cy="442"/>
          </a:xfrm>
        </p:grpSpPr>
        <p:sp>
          <p:nvSpPr>
            <p:cNvPr id="6172" name="Text Box 55"/>
            <p:cNvSpPr txBox="1">
              <a:spLocks noChangeArrowheads="1"/>
            </p:cNvSpPr>
            <p:nvPr/>
          </p:nvSpPr>
          <p:spPr bwMode="auto">
            <a:xfrm>
              <a:off x="672" y="2342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erdana" pitchFamily="34" charset="0"/>
                </a:rPr>
                <a:t>Step 2</a:t>
              </a:r>
            </a:p>
          </p:txBody>
        </p:sp>
        <p:sp>
          <p:nvSpPr>
            <p:cNvPr id="6173" name="Text Box 56"/>
            <p:cNvSpPr txBox="1">
              <a:spLocks noChangeArrowheads="1"/>
            </p:cNvSpPr>
            <p:nvPr/>
          </p:nvSpPr>
          <p:spPr bwMode="auto">
            <a:xfrm>
              <a:off x="1392" y="2246"/>
              <a:ext cx="38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Verdana" pitchFamily="34" charset="0"/>
                </a:rPr>
                <a:t>Graph the boundary line. Use a solid line for ≤ or ≥. Use a dashed line for &lt; or &gt;.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514600" y="4270376"/>
            <a:ext cx="7467600" cy="1006475"/>
            <a:chOff x="624" y="2918"/>
            <a:chExt cx="4704" cy="634"/>
          </a:xfrm>
        </p:grpSpPr>
        <p:sp>
          <p:nvSpPr>
            <p:cNvPr id="6170" name="Text Box 57"/>
            <p:cNvSpPr txBox="1">
              <a:spLocks noChangeArrowheads="1"/>
            </p:cNvSpPr>
            <p:nvPr/>
          </p:nvSpPr>
          <p:spPr bwMode="auto">
            <a:xfrm>
              <a:off x="624" y="3113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erdana" pitchFamily="34" charset="0"/>
                </a:rPr>
                <a:t>Step 3</a:t>
              </a:r>
            </a:p>
          </p:txBody>
        </p:sp>
        <p:sp>
          <p:nvSpPr>
            <p:cNvPr id="6171" name="Text Box 58"/>
            <p:cNvSpPr txBox="1">
              <a:spLocks noChangeArrowheads="1"/>
            </p:cNvSpPr>
            <p:nvPr/>
          </p:nvSpPr>
          <p:spPr bwMode="auto">
            <a:xfrm>
              <a:off x="1334" y="2918"/>
              <a:ext cx="399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Verdana" pitchFamily="34" charset="0"/>
                </a:rPr>
                <a:t>Shade the half-plane above the line for </a:t>
              </a:r>
              <a:r>
                <a:rPr lang="en-US" altLang="en-US" sz="2000" b="1" i="1" dirty="0">
                  <a:latin typeface="Verdana" pitchFamily="34" charset="0"/>
                </a:rPr>
                <a:t>y </a:t>
              </a:r>
              <a:r>
                <a:rPr lang="en-US" altLang="en-US" sz="2000" b="1" dirty="0">
                  <a:latin typeface="Verdana" pitchFamily="34" charset="0"/>
                </a:rPr>
                <a:t>&gt; or ≥. Shade the half-plane below the line for </a:t>
              </a:r>
              <a:r>
                <a:rPr lang="en-US" altLang="en-US" sz="2000" b="1" i="1" dirty="0">
                  <a:latin typeface="Verdana" pitchFamily="34" charset="0"/>
                </a:rPr>
                <a:t>y &lt; </a:t>
              </a:r>
              <a:r>
                <a:rPr lang="en-US" altLang="en-US" sz="2000" b="1" dirty="0">
                  <a:latin typeface="Verdana" pitchFamily="34" charset="0"/>
                </a:rPr>
                <a:t>or</a:t>
              </a:r>
              <a:r>
                <a:rPr lang="en-US" altLang="en-US" sz="2000" b="1" i="1" dirty="0">
                  <a:latin typeface="Verdana" pitchFamily="34" charset="0"/>
                </a:rPr>
                <a:t> y </a:t>
              </a:r>
              <a:r>
                <a:rPr lang="en-US" altLang="en-US" sz="2000" b="1" dirty="0">
                  <a:latin typeface="Verdana" pitchFamily="34" charset="0"/>
                </a:rPr>
                <a:t>≤. Check your answer.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6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CEDB0BE6-2260-4794-9D0D-4D60B568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133600"/>
            <a:ext cx="8169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erdana" panose="020B0604030504040204" pitchFamily="34" charset="0"/>
              </a:rPr>
              <a:t>A </a:t>
            </a:r>
            <a:r>
              <a:rPr lang="en-US" altLang="en-US" sz="2800" b="1" u="sng">
                <a:latin typeface="Verdana" panose="020B0604030504040204" pitchFamily="34" charset="0"/>
              </a:rPr>
              <a:t>solution of a linear inequality</a:t>
            </a:r>
            <a:r>
              <a:rPr lang="en-US" altLang="en-US" sz="2800">
                <a:latin typeface="Verdana" panose="020B0604030504040204" pitchFamily="34" charset="0"/>
              </a:rPr>
              <a:t> is any ordered pair that makes the inequality true.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60924" y="671350"/>
            <a:ext cx="8915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300" dirty="0">
                <a:solidFill>
                  <a:srgbClr val="006699"/>
                </a:solidFill>
                <a:latin typeface="Arial Black" pitchFamily="34" charset="0"/>
              </a:rPr>
              <a:t>Graphing Linear Inequalities in Two Variables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885950" y="98961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itchFamily="34" charset="0"/>
              </a:rPr>
              <a:t>5</a:t>
            </a:r>
            <a:r>
              <a:rPr lang="en-US" altLang="en-US" sz="2400" b="1" i="1" dirty="0">
                <a:latin typeface="Verdana" pitchFamily="34" charset="0"/>
              </a:rPr>
              <a:t>x + </a:t>
            </a:r>
            <a:r>
              <a:rPr lang="en-US" altLang="en-US" sz="2400" b="1" dirty="0">
                <a:latin typeface="Verdana" pitchFamily="34" charset="0"/>
              </a:rPr>
              <a:t>2</a:t>
            </a:r>
            <a:r>
              <a:rPr lang="en-US" altLang="en-US" sz="2400" b="1" i="1" dirty="0">
                <a:latin typeface="Verdana" pitchFamily="34" charset="0"/>
              </a:rPr>
              <a:t>y &gt; </a:t>
            </a:r>
            <a:r>
              <a:rPr lang="en-US" altLang="en-US" sz="2400" b="1" dirty="0">
                <a:latin typeface="Verdana" pitchFamily="34" charset="0"/>
              </a:rPr>
              <a:t>–8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44700" y="1782764"/>
            <a:ext cx="3644900" cy="1914525"/>
            <a:chOff x="385" y="2112"/>
            <a:chExt cx="2296" cy="1206"/>
          </a:xfrm>
        </p:grpSpPr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546" y="2112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Verdana" pitchFamily="34" charset="0"/>
                </a:rPr>
                <a:t>5</a:t>
              </a:r>
              <a:r>
                <a:rPr lang="en-US" altLang="en-US" sz="2400" i="1" dirty="0">
                  <a:latin typeface="Verdana" pitchFamily="34" charset="0"/>
                </a:rPr>
                <a:t>x + </a:t>
              </a:r>
              <a:r>
                <a:rPr lang="en-US" altLang="en-US" sz="2400" dirty="0">
                  <a:latin typeface="Verdana" pitchFamily="34" charset="0"/>
                </a:rPr>
                <a:t>2</a:t>
              </a:r>
              <a:r>
                <a:rPr lang="en-US" altLang="en-US" sz="2400" i="1" dirty="0">
                  <a:latin typeface="Verdana" pitchFamily="34" charset="0"/>
                </a:rPr>
                <a:t>y &gt; </a:t>
              </a:r>
              <a:r>
                <a:rPr lang="en-US" altLang="en-US" sz="2400" dirty="0">
                  <a:latin typeface="Verdana" pitchFamily="34" charset="0"/>
                </a:rPr>
                <a:t>–8 </a:t>
              </a:r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385" y="2325"/>
              <a:ext cx="2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latin typeface="Verdana" pitchFamily="34" charset="0"/>
                </a:rPr>
                <a:t>–5</a:t>
              </a:r>
              <a:r>
                <a:rPr lang="en-US" altLang="en-US" sz="2400" i="1" dirty="0">
                  <a:solidFill>
                    <a:srgbClr val="FF3300"/>
                  </a:solidFill>
                  <a:latin typeface="Verdana" pitchFamily="34" charset="0"/>
                </a:rPr>
                <a:t>x             </a:t>
              </a:r>
              <a:r>
                <a:rPr lang="en-US" altLang="en-US" sz="2400" dirty="0">
                  <a:solidFill>
                    <a:srgbClr val="FF3300"/>
                  </a:solidFill>
                  <a:latin typeface="Verdana" pitchFamily="34" charset="0"/>
                </a:rPr>
                <a:t>–5</a:t>
              </a:r>
              <a:r>
                <a:rPr lang="en-US" altLang="en-US" sz="2400" i="1" dirty="0">
                  <a:solidFill>
                    <a:srgbClr val="FF3300"/>
                  </a:solidFill>
                  <a:latin typeface="Verdana" pitchFamily="34" charset="0"/>
                </a:rPr>
                <a:t>x</a:t>
              </a:r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480" y="2592"/>
              <a:ext cx="43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1728" y="2592"/>
              <a:ext cx="43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1125" y="2592"/>
              <a:ext cx="15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itchFamily="34" charset="0"/>
                </a:rPr>
                <a:t>2</a:t>
              </a:r>
              <a:r>
                <a:rPr lang="en-US" altLang="en-US" sz="2400" i="1">
                  <a:latin typeface="Verdana" pitchFamily="34" charset="0"/>
                </a:rPr>
                <a:t>y &gt; </a:t>
              </a:r>
              <a:r>
                <a:rPr lang="en-US" altLang="en-US" sz="2400">
                  <a:latin typeface="Verdana" pitchFamily="34" charset="0"/>
                </a:rPr>
                <a:t>–5</a:t>
              </a:r>
              <a:r>
                <a:rPr lang="en-US" altLang="en-US" sz="2400" i="1">
                  <a:latin typeface="Verdana" pitchFamily="34" charset="0"/>
                </a:rPr>
                <a:t>x </a:t>
              </a:r>
              <a:r>
                <a:rPr lang="en-US" altLang="en-US" sz="2400">
                  <a:latin typeface="Verdana" pitchFamily="34" charset="0"/>
                </a:rPr>
                <a:t>–</a:t>
              </a:r>
              <a:r>
                <a:rPr lang="en-US" altLang="en-US" sz="2400" i="1">
                  <a:latin typeface="Verdana" pitchFamily="34" charset="0"/>
                </a:rPr>
                <a:t> </a:t>
              </a:r>
              <a:r>
                <a:rPr lang="en-US" altLang="en-US" sz="2400">
                  <a:latin typeface="Verdana" pitchFamily="34" charset="0"/>
                </a:rPr>
                <a:t>8 </a:t>
              </a:r>
            </a:p>
          </p:txBody>
        </p:sp>
        <p:grpSp>
          <p:nvGrpSpPr>
            <p:cNvPr id="8208" name="Group 18"/>
            <p:cNvGrpSpPr>
              <a:grpSpLocks/>
            </p:cNvGrpSpPr>
            <p:nvPr/>
          </p:nvGrpSpPr>
          <p:grpSpPr bwMode="auto">
            <a:xfrm>
              <a:off x="1207" y="2880"/>
              <a:ext cx="1474" cy="438"/>
              <a:chOff x="1207" y="2976"/>
              <a:chExt cx="1474" cy="438"/>
            </a:xfrm>
          </p:grpSpPr>
          <p:sp>
            <p:nvSpPr>
              <p:cNvPr id="8209" name="Text Box 15"/>
              <p:cNvSpPr txBox="1">
                <a:spLocks noChangeArrowheads="1"/>
              </p:cNvSpPr>
              <p:nvPr/>
            </p:nvSpPr>
            <p:spPr bwMode="auto">
              <a:xfrm>
                <a:off x="1207" y="3030"/>
                <a:ext cx="14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i="1">
                    <a:latin typeface="Verdana" pitchFamily="34" charset="0"/>
                  </a:rPr>
                  <a:t>y &gt;      x </a:t>
                </a:r>
                <a:r>
                  <a:rPr lang="en-US" altLang="en-US" sz="2400">
                    <a:latin typeface="Verdana" pitchFamily="34" charset="0"/>
                  </a:rPr>
                  <a:t>– 4</a:t>
                </a:r>
              </a:p>
            </p:txBody>
          </p:sp>
          <p:pic>
            <p:nvPicPr>
              <p:cNvPr id="8210" name="Picture 16" descr="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2976"/>
                <a:ext cx="28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85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1073151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5514" y="3711496"/>
                <a:ext cx="3748087" cy="53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    b= -4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14" y="3711496"/>
                <a:ext cx="3748087" cy="532005"/>
              </a:xfrm>
              <a:prstGeom prst="rect">
                <a:avLst/>
              </a:prstGeom>
              <a:blipFill>
                <a:blip r:embed="rId4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17929" y="4400836"/>
            <a:ext cx="5631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itchFamily="34" charset="0"/>
              </a:rPr>
              <a:t>The inequality is &gt;, so shade above the line. </a:t>
            </a:r>
          </a:p>
        </p:txBody>
      </p:sp>
      <p:pic>
        <p:nvPicPr>
          <p:cNvPr id="21" name="Picture 3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47" y="3442032"/>
            <a:ext cx="25511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066" y="4754594"/>
            <a:ext cx="597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a point to determine if you shaded correctly or to determine how to shade.  (0,0) </a:t>
            </a:r>
          </a:p>
          <a:p>
            <a:r>
              <a:rPr lang="en-US" dirty="0"/>
              <a:t>You can not test (0,0) if your line passes through (0,0)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91050" y="3783014"/>
                <a:ext cx="2419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Dashed boundary line.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3783014"/>
                <a:ext cx="2419927" cy="646331"/>
              </a:xfrm>
              <a:prstGeom prst="rect">
                <a:avLst/>
              </a:prstGeom>
              <a:blipFill>
                <a:blip r:embed="rId6"/>
                <a:stretch>
                  <a:fillRect l="-2015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0924" y="5638439"/>
                <a:ext cx="1844277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∙0−4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924" y="5638439"/>
                <a:ext cx="1844277" cy="616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9450" y="5791200"/>
                <a:ext cx="2571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≻−4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50" y="5791200"/>
                <a:ext cx="2571750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09072" y="5809325"/>
            <a:ext cx="371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True.  Shade to cover the point  (0,0)</a:t>
            </a:r>
          </a:p>
        </p:txBody>
      </p:sp>
    </p:spTree>
    <p:extLst>
      <p:ext uri="{BB962C8B-B14F-4D97-AF65-F5344CB8AC3E}">
        <p14:creationId xmlns:p14="http://schemas.microsoft.com/office/powerpoint/2010/main" val="35376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5" grpId="0"/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066801"/>
            <a:ext cx="25511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914400"/>
                <a:ext cx="3733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All of the coordinate pairs, (points) in the shaded region are solutions to the inequality.  Points on the dashed line are not solutions since the dashed line indicates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14400"/>
                <a:ext cx="3733800" cy="3046988"/>
              </a:xfrm>
              <a:prstGeom prst="rect">
                <a:avLst/>
              </a:prstGeom>
              <a:blipFill>
                <a:blip r:embed="rId3"/>
                <a:stretch>
                  <a:fillRect l="-2447" t="-1600" r="-5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5601" y="4876801"/>
                <a:ext cx="205460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2, 1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(0,-4) is not </a:t>
                </a:r>
              </a:p>
              <a:p>
                <a:r>
                  <a:rPr lang="en-US" dirty="0"/>
                  <a:t>  (-3, -1) is not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4876801"/>
                <a:ext cx="2054601" cy="830997"/>
              </a:xfrm>
              <a:prstGeom prst="rect">
                <a:avLst/>
              </a:prstGeom>
              <a:blipFill>
                <a:blip r:embed="rId4"/>
                <a:stretch>
                  <a:fillRect l="-11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5C7D6409-EC09-477D-8D37-9FA065EA3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54164"/>
            <a:ext cx="8237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Tell whether the ordered pair is a solution of the inequality.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BA23D54E-7B01-479A-BB63-37AEBEF2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66776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Arial Black" panose="020B0A04020102020204" pitchFamily="34" charset="0"/>
              </a:rPr>
              <a:t>Identifying Solutions of Inequalities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675167D6-A94B-4B27-A439-628A8105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685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   (–2, 4); </a:t>
            </a:r>
            <a:r>
              <a:rPr lang="en-US" altLang="en-US" sz="2400" b="1" i="1">
                <a:latin typeface="Verdana" panose="020B0604030504040204" pitchFamily="34" charset="0"/>
              </a:rPr>
              <a:t>y</a:t>
            </a:r>
            <a:r>
              <a:rPr lang="en-US" altLang="en-US" sz="2400" b="1">
                <a:latin typeface="Verdana" panose="020B0604030504040204" pitchFamily="34" charset="0"/>
              </a:rPr>
              <a:t> &lt; 2</a:t>
            </a:r>
            <a:r>
              <a:rPr lang="en-US" altLang="en-US" sz="2400" b="1" i="1">
                <a:latin typeface="Verdana" panose="020B0604030504040204" pitchFamily="34" charset="0"/>
              </a:rPr>
              <a:t>x + </a:t>
            </a:r>
            <a:r>
              <a:rPr lang="en-US" altLang="en-US" sz="2400" b="1">
                <a:latin typeface="Verdana" panose="020B0604030504040204" pitchFamily="34" charset="0"/>
              </a:rPr>
              <a:t>1 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51ACD1CE-3EEE-42BC-ABB7-D4174A5B6DF9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3230563"/>
            <a:ext cx="1905000" cy="457200"/>
            <a:chOff x="969" y="2112"/>
            <a:chExt cx="1200" cy="288"/>
          </a:xfrm>
        </p:grpSpPr>
        <p:sp>
          <p:nvSpPr>
            <p:cNvPr id="4112" name="Rectangle 9">
              <a:extLst>
                <a:ext uri="{FF2B5EF4-FFF2-40B4-BE49-F238E27FC236}">
                  <a16:creationId xmlns:a16="http://schemas.microsoft.com/office/drawing/2014/main" id="{2A247D71-E2D8-432C-816B-094D76265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2112"/>
              <a:ext cx="1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Verdana" panose="020B0604030504040204" pitchFamily="34" charset="0"/>
                </a:rPr>
                <a:t>y</a:t>
              </a:r>
              <a:r>
                <a:rPr lang="en-US" altLang="en-US" sz="2400">
                  <a:latin typeface="Verdana" panose="020B0604030504040204" pitchFamily="34" charset="0"/>
                </a:rPr>
                <a:t> &lt; 2</a:t>
              </a:r>
              <a:r>
                <a:rPr lang="en-US" altLang="en-US" sz="2400" i="1">
                  <a:latin typeface="Verdana" panose="020B0604030504040204" pitchFamily="34" charset="0"/>
                </a:rPr>
                <a:t>x + </a:t>
              </a:r>
              <a:r>
                <a:rPr lang="en-US" altLang="en-US" sz="2400"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4113" name="Line 10">
              <a:extLst>
                <a:ext uri="{FF2B5EF4-FFF2-40B4-BE49-F238E27FC236}">
                  <a16:creationId xmlns:a16="http://schemas.microsoft.com/office/drawing/2014/main" id="{56E109D3-305B-4658-8616-ADA9E49E1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2400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id="{D0C03417-0DCC-4C1C-A898-1FB1D14D9B62}"/>
              </a:ext>
            </a:extLst>
          </p:cNvPr>
          <p:cNvGrpSpPr>
            <a:grpSpLocks/>
          </p:cNvGrpSpPr>
          <p:nvPr/>
        </p:nvGrpSpPr>
        <p:grpSpPr bwMode="auto">
          <a:xfrm>
            <a:off x="3076576" y="3725863"/>
            <a:ext cx="2562225" cy="1257300"/>
            <a:chOff x="978" y="2424"/>
            <a:chExt cx="1614" cy="792"/>
          </a:xfrm>
        </p:grpSpPr>
        <p:sp>
          <p:nvSpPr>
            <p:cNvPr id="4109" name="Text Box 11">
              <a:extLst>
                <a:ext uri="{FF2B5EF4-FFF2-40B4-BE49-F238E27FC236}">
                  <a16:creationId xmlns:a16="http://schemas.microsoft.com/office/drawing/2014/main" id="{698D1815-756B-4A8A-96ED-81CCED420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2424"/>
              <a:ext cx="16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Verdana" panose="020B0604030504040204" pitchFamily="34" charset="0"/>
                </a:rPr>
                <a:t>4</a:t>
              </a:r>
              <a:r>
                <a:rPr lang="en-US" altLang="en-US" sz="2400">
                  <a:latin typeface="Verdana" panose="020B0604030504040204" pitchFamily="34" charset="0"/>
                </a:rPr>
                <a:t>    2(</a:t>
              </a: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–2</a:t>
              </a:r>
              <a:r>
                <a:rPr lang="en-US" altLang="en-US" sz="2400">
                  <a:latin typeface="Verdana" panose="020B0604030504040204" pitchFamily="34" charset="0"/>
                </a:rPr>
                <a:t>) + 1</a:t>
              </a:r>
            </a:p>
          </p:txBody>
        </p:sp>
        <p:sp>
          <p:nvSpPr>
            <p:cNvPr id="4110" name="Text Box 12">
              <a:extLst>
                <a:ext uri="{FF2B5EF4-FFF2-40B4-BE49-F238E27FC236}">
                  <a16:creationId xmlns:a16="http://schemas.microsoft.com/office/drawing/2014/main" id="{0B18DD2F-C4A9-4FB2-8C3C-853EEC341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" y="2697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4    –4 + 1</a:t>
              </a:r>
            </a:p>
          </p:txBody>
        </p:sp>
        <p:sp>
          <p:nvSpPr>
            <p:cNvPr id="4111" name="Text Box 13">
              <a:extLst>
                <a:ext uri="{FF2B5EF4-FFF2-40B4-BE49-F238E27FC236}">
                  <a16:creationId xmlns:a16="http://schemas.microsoft.com/office/drawing/2014/main" id="{2DC5020F-61A9-40A0-8F79-8A7D3130D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2928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4    –3</a:t>
              </a: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B57E48F2-EA97-4920-A86A-2F14A77083C3}"/>
              </a:ext>
            </a:extLst>
          </p:cNvPr>
          <p:cNvGrpSpPr>
            <a:grpSpLocks/>
          </p:cNvGrpSpPr>
          <p:nvPr/>
        </p:nvGrpSpPr>
        <p:grpSpPr bwMode="auto">
          <a:xfrm>
            <a:off x="3352801" y="3687763"/>
            <a:ext cx="1204913" cy="1295400"/>
            <a:chOff x="1152" y="2400"/>
            <a:chExt cx="759" cy="816"/>
          </a:xfrm>
        </p:grpSpPr>
        <p:sp>
          <p:nvSpPr>
            <p:cNvPr id="4105" name="Line 14">
              <a:extLst>
                <a:ext uri="{FF2B5EF4-FFF2-40B4-BE49-F238E27FC236}">
                  <a16:creationId xmlns:a16="http://schemas.microsoft.com/office/drawing/2014/main" id="{1A40CA50-396B-4296-8C8F-9BF5D65EA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" y="240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5">
              <a:extLst>
                <a:ext uri="{FF2B5EF4-FFF2-40B4-BE49-F238E27FC236}">
                  <a16:creationId xmlns:a16="http://schemas.microsoft.com/office/drawing/2014/main" id="{951B754E-2B51-4111-9252-C1C98A4C7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" y="240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Text Box 16">
              <a:extLst>
                <a:ext uri="{FF2B5EF4-FFF2-40B4-BE49-F238E27FC236}">
                  <a16:creationId xmlns:a16="http://schemas.microsoft.com/office/drawing/2014/main" id="{C3C869E4-0137-4557-B760-65A722464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92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&lt;</a:t>
              </a:r>
            </a:p>
          </p:txBody>
        </p:sp>
        <p:sp>
          <p:nvSpPr>
            <p:cNvPr id="4108" name="Rectangle 17">
              <a:extLst>
                <a:ext uri="{FF2B5EF4-FFF2-40B4-BE49-F238E27FC236}">
                  <a16:creationId xmlns:a16="http://schemas.microsoft.com/office/drawing/2014/main" id="{7E1BC700-23CE-4E44-BCC6-C102BB7AA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850"/>
              <a:ext cx="27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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3810" name="Rectangle 18">
            <a:extLst>
              <a:ext uri="{FF2B5EF4-FFF2-40B4-BE49-F238E27FC236}">
                <a16:creationId xmlns:a16="http://schemas.microsoft.com/office/drawing/2014/main" id="{94ECF92A-C061-46AA-8518-5394CD15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135563"/>
            <a:ext cx="393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(–2, 4) is not a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C24041E3-17D6-416D-821A-7FDDD0140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30364"/>
            <a:ext cx="8237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Tell whether the ordered pair is a solution of the inequality.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99898260-1373-459C-961E-7C4CE777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66776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99"/>
                </a:solidFill>
                <a:latin typeface="Arial Black" panose="020B0A04020102020204" pitchFamily="34" charset="0"/>
              </a:rPr>
              <a:t>Identifying Solutions of Inequalities</a:t>
            </a:r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9D3952AB-4E72-4DCB-8C74-18095878E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92363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   (3, 1); </a:t>
            </a:r>
            <a:r>
              <a:rPr lang="en-US" altLang="en-US" sz="2400" b="1" i="1">
                <a:latin typeface="Verdana" panose="020B0604030504040204" pitchFamily="34" charset="0"/>
              </a:rPr>
              <a:t>y</a:t>
            </a:r>
            <a:r>
              <a:rPr lang="en-US" altLang="en-US" sz="2400" b="1">
                <a:latin typeface="Verdana" panose="020B0604030504040204" pitchFamily="34" charset="0"/>
              </a:rPr>
              <a:t> &gt; </a:t>
            </a:r>
            <a:r>
              <a:rPr lang="en-US" altLang="en-US" sz="2400" b="1" i="1">
                <a:latin typeface="Verdana" panose="020B0604030504040204" pitchFamily="34" charset="0"/>
              </a:rPr>
              <a:t>x </a:t>
            </a:r>
            <a:r>
              <a:rPr lang="en-US" altLang="en-US" sz="2400" b="1">
                <a:latin typeface="Verdana" panose="020B0604030504040204" pitchFamily="34" charset="0"/>
              </a:rPr>
              <a:t>–</a:t>
            </a:r>
            <a:r>
              <a:rPr lang="en-US" altLang="en-US" sz="2400" b="1" i="1">
                <a:latin typeface="Verdana" panose="020B0604030504040204" pitchFamily="34" charset="0"/>
              </a:rPr>
              <a:t> </a:t>
            </a:r>
            <a:r>
              <a:rPr lang="en-US" altLang="en-US" sz="2400" b="1">
                <a:latin typeface="Verdana" panose="020B0604030504040204" pitchFamily="34" charset="0"/>
              </a:rPr>
              <a:t>4</a:t>
            </a:r>
            <a:r>
              <a:rPr lang="en-US" altLang="en-US" sz="2400" b="1" i="1">
                <a:latin typeface="Verdana" panose="020B0604030504040204" pitchFamily="34" charset="0"/>
              </a:rPr>
              <a:t> </a:t>
            </a:r>
            <a:r>
              <a:rPr lang="en-US" altLang="en-US" sz="2400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125" name="Text Box 11">
            <a:extLst>
              <a:ext uri="{FF2B5EF4-FFF2-40B4-BE49-F238E27FC236}">
                <a16:creationId xmlns:a16="http://schemas.microsoft.com/office/drawing/2014/main" id="{2B69D460-B409-4CDD-924D-A4448897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06876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4CF0095C-742B-47F8-B4D2-1E3E0B40C919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3154363"/>
            <a:ext cx="2306638" cy="1524000"/>
            <a:chOff x="974" y="2112"/>
            <a:chExt cx="1453" cy="960"/>
          </a:xfrm>
        </p:grpSpPr>
        <p:sp>
          <p:nvSpPr>
            <p:cNvPr id="5129" name="Rectangle 8">
              <a:extLst>
                <a:ext uri="{FF2B5EF4-FFF2-40B4-BE49-F238E27FC236}">
                  <a16:creationId xmlns:a16="http://schemas.microsoft.com/office/drawing/2014/main" id="{3EB9259D-9FFC-4024-B24A-CCC7B9758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112"/>
              <a:ext cx="10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Verdana" panose="020B0604030504040204" pitchFamily="34" charset="0"/>
                </a:rPr>
                <a:t>y</a:t>
              </a:r>
              <a:r>
                <a:rPr lang="en-US" altLang="en-US" sz="2400">
                  <a:latin typeface="Verdana" panose="020B0604030504040204" pitchFamily="34" charset="0"/>
                </a:rPr>
                <a:t> &gt; </a:t>
              </a:r>
              <a:r>
                <a:rPr lang="en-US" altLang="en-US" sz="2400" i="1">
                  <a:latin typeface="Verdana" panose="020B0604030504040204" pitchFamily="34" charset="0"/>
                </a:rPr>
                <a:t>x − </a:t>
              </a:r>
              <a:r>
                <a:rPr lang="en-US" altLang="en-US" sz="2400">
                  <a:latin typeface="Verdana" panose="020B0604030504040204" pitchFamily="34" charset="0"/>
                </a:rPr>
                <a:t>4</a:t>
              </a:r>
            </a:p>
          </p:txBody>
        </p:sp>
        <p:sp>
          <p:nvSpPr>
            <p:cNvPr id="5130" name="Line 9">
              <a:extLst>
                <a:ext uri="{FF2B5EF4-FFF2-40B4-BE49-F238E27FC236}">
                  <a16:creationId xmlns:a16="http://schemas.microsoft.com/office/drawing/2014/main" id="{57779775-0396-4E76-92E4-AEC52064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0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10">
              <a:extLst>
                <a:ext uri="{FF2B5EF4-FFF2-40B4-BE49-F238E27FC236}">
                  <a16:creationId xmlns:a16="http://schemas.microsoft.com/office/drawing/2014/main" id="{E5DF955C-38EC-4FAC-99C0-CCFF9D0CE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400"/>
              <a:ext cx="1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Verdana" panose="020B0604030504040204" pitchFamily="34" charset="0"/>
                </a:rPr>
                <a:t>1 </a:t>
              </a:r>
              <a:r>
                <a:rPr lang="en-US" altLang="en-US" sz="2400">
                  <a:latin typeface="Verdana" panose="020B0604030504040204" pitchFamily="34" charset="0"/>
                </a:rPr>
                <a:t>    </a:t>
              </a:r>
              <a:r>
                <a:rPr lang="en-US" altLang="en-US" sz="2400">
                  <a:solidFill>
                    <a:srgbClr val="FF0000"/>
                  </a:solidFill>
                  <a:latin typeface="Verdana" panose="020B0604030504040204" pitchFamily="34" charset="0"/>
                </a:rPr>
                <a:t>3</a:t>
              </a:r>
              <a:r>
                <a:rPr lang="en-US" altLang="en-US" sz="2400">
                  <a:latin typeface="Verdana" panose="020B0604030504040204" pitchFamily="34" charset="0"/>
                </a:rPr>
                <a:t> – 4</a:t>
              </a:r>
            </a:p>
          </p:txBody>
        </p:sp>
        <p:sp>
          <p:nvSpPr>
            <p:cNvPr id="5132" name="Text Box 12">
              <a:extLst>
                <a:ext uri="{FF2B5EF4-FFF2-40B4-BE49-F238E27FC236}">
                  <a16:creationId xmlns:a16="http://schemas.microsoft.com/office/drawing/2014/main" id="{687FB84F-D2A1-46B1-9524-0092A51BF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2736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1     – 1</a:t>
              </a:r>
            </a:p>
          </p:txBody>
        </p:sp>
        <p:sp>
          <p:nvSpPr>
            <p:cNvPr id="5133" name="Line 13">
              <a:extLst>
                <a:ext uri="{FF2B5EF4-FFF2-40B4-BE49-F238E27FC236}">
                  <a16:creationId xmlns:a16="http://schemas.microsoft.com/office/drawing/2014/main" id="{0D276E6E-6B7E-44F5-8799-6707E184D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0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4">
              <a:extLst>
                <a:ext uri="{FF2B5EF4-FFF2-40B4-BE49-F238E27FC236}">
                  <a16:creationId xmlns:a16="http://schemas.microsoft.com/office/drawing/2014/main" id="{B60FA2C4-BD20-44E7-AEEC-6B345DFED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400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Text Box 15">
              <a:extLst>
                <a:ext uri="{FF2B5EF4-FFF2-40B4-BE49-F238E27FC236}">
                  <a16:creationId xmlns:a16="http://schemas.microsoft.com/office/drawing/2014/main" id="{2B529B70-188B-43A4-A6B6-CFB26D192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2730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Verdana" panose="020B0604030504040204" pitchFamily="34" charset="0"/>
                </a:rPr>
                <a:t>&gt;</a:t>
              </a:r>
            </a:p>
          </p:txBody>
        </p:sp>
      </p:grpSp>
      <p:sp>
        <p:nvSpPr>
          <p:cNvPr id="34833" name="Rectangle 17">
            <a:extLst>
              <a:ext uri="{FF2B5EF4-FFF2-40B4-BE49-F238E27FC236}">
                <a16:creationId xmlns:a16="http://schemas.microsoft.com/office/drawing/2014/main" id="{78944A27-4721-4BA6-AC0F-13130447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211763"/>
            <a:ext cx="313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(3, 1) is a solution.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E137BD24-0E27-45C7-9624-CB7502CD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687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/>
      <p:bldP spid="3483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61</TotalTime>
  <Words>381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Arial MT Bl</vt:lpstr>
      <vt:lpstr>Calibri</vt:lpstr>
      <vt:lpstr>Cambria Math</vt:lpstr>
      <vt:lpstr>Garamond</vt:lpstr>
      <vt:lpstr>Times</vt:lpstr>
      <vt:lpstr>Times New Roman</vt:lpstr>
      <vt:lpstr>Verdana</vt:lpstr>
      <vt:lpstr>Wingdings</vt:lpstr>
      <vt:lpstr>Organic</vt:lpstr>
      <vt:lpstr>1_Organic</vt:lpstr>
      <vt:lpstr>Linear inequalities in two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inequalities in two variables</dc:title>
  <dc:creator>ALISON DOOLIN</dc:creator>
  <cp:lastModifiedBy>ALISON DOOLIN</cp:lastModifiedBy>
  <cp:revision>6</cp:revision>
  <dcterms:created xsi:type="dcterms:W3CDTF">2021-03-31T19:31:42Z</dcterms:created>
  <dcterms:modified xsi:type="dcterms:W3CDTF">2022-11-30T17:50:10Z</dcterms:modified>
</cp:coreProperties>
</file>