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9" r:id="rId1"/>
  </p:sldMasterIdLst>
  <p:sldIdLst>
    <p:sldId id="256" r:id="rId2"/>
    <p:sldId id="258" r:id="rId3"/>
    <p:sldId id="264" r:id="rId4"/>
    <p:sldId id="297" r:id="rId5"/>
    <p:sldId id="305" r:id="rId6"/>
    <p:sldId id="306" r:id="rId7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2-27T18:04:24.678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0 365 0,'26'0'218,"-1"0"-218,0 0 16,1 0-16,-1 26 16,1-26-16,-1 0 15,0 0-15,1 0 16,-1 0 0,-25 25-16,26-25 0,-1 0 15,0 0-15,-25 25 16,26-25-1,-1 0-15,1 0 16,-1 26 0,0-26-16,1 25 15,-1-25-15,1 0 32,-1 0-32,0 0 15,1 0 1,-1 0-16,-25 26 0,26-26 31,-1 0 78,0 0-93,1 0 15,-1 0-15,1 0 31,-1 0-47,0 0 15,1 0 1,-1 0-16,1 0 16,-1 25-1,0-25 1,1 0-16,-1 0 47,1 0 15,-1 0-15,-25 25-31,25-25-1,1 0 1,-1 0 0,1 0 31,-1 0 31,0 0 94,1 0-141,-1 0 0,1 0 219,-52-25 688,1 25-938,-1-25 15,1-1 1,0 26-16,25-25 15,-26 25-15,1-26 16,-1 1-16,1 0 16,0 25-16,-1-26 15,26 1-15,-25 25 78,25-26-62,-26 26 47,26-25-63,-25 25 15,0-25 1,-1 25-16,1 0 31,-1-26-31,1 26 16,0-25-1,-1 25-15,1-26 16,-1 1 0,1 0-1,-26 25-15,51-26 16,-25 1-16,-26-1 15,26 26 1,-1-25-16,26 0 16,-25 25 218,-1 0-218,1 0-1,0 0 1,-1 0 62,1 0 47,-1 25-125,1-25 47,0 0 31,-1 0-62,52 0 343,-1 0-343,0 0-16,1 0 15,-1 0 1,1 0-16,-1 0 16,26 0-1,0-25 1,-26 25-16,26 0 15,-26 0 1,1 0 0,-1 0-16,0 0 31,1 0-31,-1 0 16,1 0-1,-1 0-15,0 0 16,1 0-1,-1 0 32,1 0-15,-1 0-17,0 0 1,1 0-16,-1 0 15,1 0 1,-1 25-16,0-25 16,1 0-1,-1 0 1,1 0-16,-1 0 16,0 0-1,1 0-15,-1 0 16,1 0-1,-1 0 79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2-27T18:04:35.878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0 621 0,'26'0'188,"-1"0"-188,0 0 15,26 25-15,0-25 16,-26 0-16,26 0 15,0 26-15,-26-26 16,1 0-16,-1 0 16,1 0-16,-1 25 15,0-25 1,1 0 0,-1 0-16,1 0 15,24 0-15,-24 0 16,25 26-1,-26-1-15,51-25 16,0 25-16,-25-25 16,25 0-16,1 26 15,-1-26-15,-25 0 16,-26 0 0,0 0-1,1 0 63,-1 0 0,1 25-78,-1-25 32,0 0-1,1 0-31,-1 0 16,1 0-16,-1 0 31,0 0-31,1 0 15,-26 26-15,25-26 47,1 0-31,-1 0 0,0 0-1,1 0 1,-1 0-16,1 0 15,-26 25-15,25-25 32,-50-25 452,-1 25-468,26-26-16,-25 26 15,-1-25-15,1-1 16,0 1 0,-1 25-16,1-25 15,-1-1-15,1 26 16,0-25-16,-1-1 15,1 26 1,25-25-16,-26 0 16,1 25-16,25-26 15,-25 26 1,-1 0 31,1 0-16,-1-25 0,1 25-15,-26-26 0,0 26-16,26-25 15,-26 25-15,-25-25 16,25-1-16,0 1 15,-25-1-15,25 1 16,26 0-16,-26-1 16,26 26-16,-1 0 15,1-25 1,0 25-16,25-26 16,-26 26-1,1 0 48,25-25 93,-26 0-140,1 25-1,25-26-15,-25 26 31,-1 0 219,1 0-234,25-25 31,-26 25-16,1 0-31,25-26 31,-25 26-15,-1 0 78,1-25-79,-1 0 17,1-1-17,0 26 17,-1 0-17,52 0 423,-1 0-423,0 0-15,1 0 16,-1 0-16,1 0 16,-1-25-1,0 25 1,1 0-1,-1 0 1,1-26-16,-1 26 16,0 0-1,1 0-15,-1 0 16,1 0 0,-1 0-1,26 0-15,-26 0 16,26 0-16,-26 0 15,26 0-15,0 0 16,-26 26-16,1-26 0,25 25 16,-26-25-1,0 0 1,1 0-16,-1 0 16,1 0-1,-1 0 1,0 0-1,1 0 48,-1 0-47,1 26 15,-1-26-16,0 0 1,1 0 15,-1 0-31,1 0 16,-1 0 0,0 0-16,1 0 31,-1 0-16,1 0-15,-1 0 16,0 0 0,1 0-1,-1 0-15,1 0 16,-1 0 0,0 0-16,1 0 15,-1 0 1,1 0 46,-1 0 32,0 0-63,1 0-31,-1 0 16,1 25 15,-1-25-31,0 0 16,1 0 15,-1 0-31,1 0 188,-26 25-1,0 1-171,0-1-16,0 1 15,0-1 1,0 0 0,0 1-1,0-1 1,0 1-1,0-1 1,-26-25-16,26 25 16,0 1-1,-25-1-15,25 1 63,0-1-48,0 0 1,0 1 15,0-1-15,-26 1 0,26-1-1,0 0 16,-25-25-31,0 26 32,-1-1-17,1-25 1,-1 0 0,1 26-16,0-1 15,-1-25 1,1 0 31,-1 0-16,1 0-15,0 0 15,25-25-16,-26 25 1,1 0 0,25-26 15,-26 26-31,1 0 16,25-25-16,-25 25 15,-1 0-15,1 0 16,-1 0-1,1 0-15,0 0 16,-1 0 0,1 0-16,-1 0 31,26-26-31,-25 26 47,25-25 109,0 0-156,25 25 16,-25-26-1,26 1-15,-1 25 16,1-26 0,-1 1-1,0 0 16,1 25 48,-1 0-79,1 0 15,-26-26 1,25 26-1,0 0 251,-25-25-250,26 25-1,-1 0-15,-25-26 16,26 26-16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8E3EE-5D11-4411-A086-7A5770BAD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8ED52B-53BB-4B7A-AE79-9F00C6263E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4FF4C-D307-43C7-A87D-D3D28B33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8E5B-0D98-4FE1-9B26-D1041E3A89F9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F3A1B-02B1-4B6A-8FCE-D4149CE79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A6B13-8692-41E5-947B-192CF4AF7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4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4B234-094E-40BB-B8F1-024705C1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57CB3-49C9-411F-90D9-FF0C25115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8FA21-2B17-42AF-9F5F-ACB524DCA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A97A5-D857-4D92-8661-C251E032B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BDD07-88E9-4BD1-A8C4-0D14336B0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530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7BEC07-509E-4D10-BDC7-121E419868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D67CA-6862-41F6-8AE3-CAF1CBAEE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8144F-FFDE-46F1-ADB7-49C7CF84F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FA859-B393-4D48-B571-8BE030FCF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4DF22-18AF-4624-BC43-17CBB7E06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300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8944D-82E2-40E3-BA81-F198FFA51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B5F60-6764-44C8-B8A8-C24CBE46F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D2F04-8802-4E04-A66F-097C7F57C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2DC19-7CFA-4744-9DBF-0950D138F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69EC4-20D8-43E9-B935-05E86130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6533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D7043-9E81-497F-BAC5-819B1D912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D56132-6ECF-4C4E-97C4-1B6EC9256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CD248-4EA8-4540-9DFF-FC97378E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357F-39F6-401C-9FF8-3072724998F3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A0628-7C82-439A-BFF3-FFD95E2B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ED508-FAF8-4426-80B6-3A393A9B7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DCB75-23D4-4F8B-96A3-90C7F06D2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FAA5E-3962-496D-BD06-2B0AEBDBB5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9071D-CABD-40DF-A214-2D4BF3153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60A498-5896-446E-A5BE-E4B4D59F2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9CA43-2360-4DFF-844B-E4C407AB6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DEC9E-2E24-4B4C-91B1-303A6984D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4601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9E926-3A79-4A94-82D3-55F91CA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35F22-8EB5-4100-9D6D-16CAD1ABA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D3AEB4-C4BB-4B9C-8194-9B9B85C55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900A9A-2274-45F4-9FD0-BD1FCE6F2D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26154B-A937-4221-9522-3AA3B62D8A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BC4163-7E41-41FD-98C0-F404A63A2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CFB536-9FCB-4E0B-96BC-6766E452E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E8B8E0-AA82-4DE6-89FF-ED07DB560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0867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B748A-F501-48A8-A05C-539C094F7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E01A89-C381-4C33-B062-96EFCB768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403454-E8EE-4319-8134-00292159C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690DC-B092-47B7-8BA5-B7EA806F6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6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2F1B93-BF60-4C46-88E8-9BCA5C6B1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FBB6F6-5FC1-4F98-9ECE-890CE4F47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76A0B-F00B-49FC-99A2-F85BA8570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7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209CC-4701-45D7-850A-E65C15089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B6889-C65A-4360-94C6-B2831C618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8B5A7-C66D-48AE-8D71-D5BD4C55A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B897D-CDB2-4137-B830-BA512E3C0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D3C1-679D-44D8-8A9C-D402CE4EF569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6EBF0-3E05-4AB3-94F8-11857FD3A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8514D-AB5E-44D2-8175-987E181B8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0611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1355B-4F38-4EEC-9C17-13F94760F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4C4CD0-F506-45DE-B717-C0F453A46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87BB1-C58E-46C0-9B6E-BC1650114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89E67-F2AE-4A17-A05A-C984C22C4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A624-F501-46A9-B8CA-4949E24E27C8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78EFF-FAB7-4A80-A185-C31556B17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C8AF93-6978-4AF7-B5F9-2CF1D1324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53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B3EEC5-3E98-4A81-B37B-FB810BCEE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BDBCD-5E11-450D-9D26-F704B66A4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7DF51-27C5-441C-A4B3-EE14C9252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A758D-E882-4E62-B557-38DFA3180B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9570C-6CF3-422A-ADCF-A7A801D09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7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3.png"/><Relationship Id="rId7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customXml" Target="../ink/ink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98A9E-1F22-4438-BCD1-08A260B846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Like terms vs exponents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60C55B-E852-41CD-9A16-9CAC6D471F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3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905000" y="1752600"/>
            <a:ext cx="8229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u="sng" dirty="0"/>
              <a:t>terms</a:t>
            </a:r>
            <a:r>
              <a:rPr lang="en-US" altLang="en-US" dirty="0"/>
              <a:t> :the parts to be </a:t>
            </a:r>
          </a:p>
          <a:p>
            <a:r>
              <a:rPr lang="en-US" altLang="en-US" dirty="0"/>
              <a:t>added or subtracted </a:t>
            </a:r>
          </a:p>
          <a:p>
            <a:r>
              <a:rPr lang="en-US" altLang="en-US" b="1" u="sng" dirty="0"/>
              <a:t>Like terms: </a:t>
            </a:r>
            <a:r>
              <a:rPr lang="en-US" altLang="en-US" b="1" dirty="0"/>
              <a:t> </a:t>
            </a:r>
            <a:r>
              <a:rPr lang="en-US" altLang="en-US" dirty="0"/>
              <a:t>terms that </a:t>
            </a:r>
          </a:p>
          <a:p>
            <a:r>
              <a:rPr lang="en-US" altLang="en-US" dirty="0"/>
              <a:t>contain the same variables </a:t>
            </a:r>
          </a:p>
          <a:p>
            <a:r>
              <a:rPr lang="en-US" altLang="en-US" dirty="0"/>
              <a:t>raised to the same powers. </a:t>
            </a:r>
          </a:p>
          <a:p>
            <a:r>
              <a:rPr lang="en-US" altLang="en-US" i="1" dirty="0"/>
              <a:t>Constants</a:t>
            </a:r>
            <a:r>
              <a:rPr lang="en-US" altLang="en-US" dirty="0"/>
              <a:t> are also like terms.</a:t>
            </a: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6781800" y="3276601"/>
            <a:ext cx="3365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000" b="1" dirty="0">
                <a:solidFill>
                  <a:srgbClr val="FF3300"/>
                </a:solidFill>
              </a:rPr>
              <a:t>4</a:t>
            </a:r>
            <a:r>
              <a:rPr lang="en-US" altLang="en-US" sz="4000" b="1" i="1" dirty="0">
                <a:solidFill>
                  <a:srgbClr val="FF3300"/>
                </a:solidFill>
              </a:rPr>
              <a:t>x </a:t>
            </a:r>
            <a:r>
              <a:rPr lang="en-US" altLang="en-US" sz="4000" b="1" dirty="0">
                <a:solidFill>
                  <a:srgbClr val="D60093"/>
                </a:solidFill>
                <a:latin typeface="Arial" panose="020B0604020202020204" pitchFamily="34" charset="0"/>
              </a:rPr>
              <a:t>–</a:t>
            </a:r>
            <a:r>
              <a:rPr lang="en-US" altLang="en-US" sz="4000" b="1" dirty="0">
                <a:solidFill>
                  <a:srgbClr val="D60093"/>
                </a:solidFill>
              </a:rPr>
              <a:t> </a:t>
            </a:r>
            <a:r>
              <a:rPr lang="en-US" altLang="en-US" sz="4000" b="1" dirty="0">
                <a:solidFill>
                  <a:srgbClr val="FF3300"/>
                </a:solidFill>
              </a:rPr>
              <a:t>3</a:t>
            </a:r>
            <a:r>
              <a:rPr lang="en-US" altLang="en-US" sz="4000" b="1" i="1" dirty="0">
                <a:solidFill>
                  <a:srgbClr val="FF3300"/>
                </a:solidFill>
              </a:rPr>
              <a:t>x </a:t>
            </a:r>
            <a:r>
              <a:rPr lang="en-US" altLang="en-US" sz="4000" b="1" i="1" dirty="0">
                <a:solidFill>
                  <a:srgbClr val="D60093"/>
                </a:solidFill>
              </a:rPr>
              <a:t>+ </a:t>
            </a:r>
            <a:r>
              <a:rPr lang="en-US" altLang="en-US" sz="4000" b="1" dirty="0">
                <a:solidFill>
                  <a:srgbClr val="4F95FD"/>
                </a:solidFill>
              </a:rPr>
              <a:t>2</a:t>
            </a:r>
            <a:endParaRPr lang="en-US" altLang="en-US" sz="4000" b="1" dirty="0">
              <a:solidFill>
                <a:srgbClr val="FF3300"/>
              </a:solidFill>
            </a:endParaRPr>
          </a:p>
        </p:txBody>
      </p:sp>
      <p:sp>
        <p:nvSpPr>
          <p:cNvPr id="220166" name="Text Box 6"/>
          <p:cNvSpPr txBox="1">
            <a:spLocks noChangeArrowheads="1"/>
          </p:cNvSpPr>
          <p:nvPr/>
        </p:nvSpPr>
        <p:spPr bwMode="auto">
          <a:xfrm>
            <a:off x="6629401" y="2286001"/>
            <a:ext cx="2219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>
                <a:solidFill>
                  <a:srgbClr val="FF3300"/>
                </a:solidFill>
              </a:rPr>
              <a:t>Like terms</a:t>
            </a:r>
          </a:p>
        </p:txBody>
      </p:sp>
      <p:sp>
        <p:nvSpPr>
          <p:cNvPr id="220167" name="Line 7"/>
          <p:cNvSpPr>
            <a:spLocks noChangeShapeType="1"/>
          </p:cNvSpPr>
          <p:nvPr/>
        </p:nvSpPr>
        <p:spPr bwMode="auto">
          <a:xfrm flipH="1">
            <a:off x="7162800" y="2895600"/>
            <a:ext cx="152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0168" name="Line 8"/>
          <p:cNvSpPr>
            <a:spLocks noChangeShapeType="1"/>
          </p:cNvSpPr>
          <p:nvPr/>
        </p:nvSpPr>
        <p:spPr bwMode="auto">
          <a:xfrm>
            <a:off x="8229600" y="2971800"/>
            <a:ext cx="3048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0169" name="Text Box 9"/>
          <p:cNvSpPr txBox="1">
            <a:spLocks noChangeArrowheads="1"/>
          </p:cNvSpPr>
          <p:nvPr/>
        </p:nvSpPr>
        <p:spPr bwMode="auto">
          <a:xfrm>
            <a:off x="8763001" y="2286000"/>
            <a:ext cx="2111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4F95FD"/>
                </a:solidFill>
              </a:rPr>
              <a:t>Constant</a:t>
            </a:r>
          </a:p>
        </p:txBody>
      </p:sp>
      <p:sp>
        <p:nvSpPr>
          <p:cNvPr id="220170" name="Line 10"/>
          <p:cNvSpPr>
            <a:spLocks noChangeShapeType="1"/>
          </p:cNvSpPr>
          <p:nvPr/>
        </p:nvSpPr>
        <p:spPr bwMode="auto">
          <a:xfrm flipH="1">
            <a:off x="9829800" y="2895600"/>
            <a:ext cx="0" cy="457200"/>
          </a:xfrm>
          <a:prstGeom prst="line">
            <a:avLst/>
          </a:prstGeom>
          <a:noFill/>
          <a:ln w="57150">
            <a:solidFill>
              <a:srgbClr val="4F95F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81" name="TextBox 8"/>
          <p:cNvSpPr txBox="1">
            <a:spLocks noChangeArrowheads="1"/>
          </p:cNvSpPr>
          <p:nvPr/>
        </p:nvSpPr>
        <p:spPr bwMode="auto">
          <a:xfrm>
            <a:off x="3276600" y="914401"/>
            <a:ext cx="624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Terms of an Expression - REVIEW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5F3ECFB-BB29-4CB1-93E6-4B576C68BC7E}"/>
                  </a:ext>
                </a:extLst>
              </p:cNvPr>
              <p:cNvSpPr txBox="1"/>
              <p:nvPr/>
            </p:nvSpPr>
            <p:spPr>
              <a:xfrm>
                <a:off x="3934108" y="4437160"/>
                <a:ext cx="114569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5F3ECFB-BB29-4CB1-93E6-4B576C68BC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108" y="4437160"/>
                <a:ext cx="1145698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C5610F34-72BC-4854-A749-D7401CA6708E}"/>
              </a:ext>
            </a:extLst>
          </p:cNvPr>
          <p:cNvSpPr txBox="1"/>
          <p:nvPr/>
        </p:nvSpPr>
        <p:spPr>
          <a:xfrm>
            <a:off x="6364224" y="4437160"/>
            <a:ext cx="4785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adding and subtracting, you are combining like terms.  </a:t>
            </a:r>
          </a:p>
        </p:txBody>
      </p:sp>
    </p:spTree>
    <p:extLst>
      <p:ext uri="{BB962C8B-B14F-4D97-AF65-F5344CB8AC3E}">
        <p14:creationId xmlns:p14="http://schemas.microsoft.com/office/powerpoint/2010/main" val="155298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0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0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0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0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0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5" grpId="0"/>
      <p:bldP spid="220166" grpId="0"/>
      <p:bldP spid="220169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1352AE-3CB7-46EB-AABD-AC664BA1630B}"/>
              </a:ext>
            </a:extLst>
          </p:cNvPr>
          <p:cNvSpPr txBox="1"/>
          <p:nvPr/>
        </p:nvSpPr>
        <p:spPr>
          <a:xfrm>
            <a:off x="2476581" y="759686"/>
            <a:ext cx="6879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To simplify powers (use properties of exponents), they have to have the same base.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1B42182-8A6C-4B7B-B94E-C141DEC48283}"/>
                  </a:ext>
                </a:extLst>
              </p:cNvPr>
              <p:cNvSpPr txBox="1"/>
              <p:nvPr/>
            </p:nvSpPr>
            <p:spPr>
              <a:xfrm>
                <a:off x="4840619" y="2388092"/>
                <a:ext cx="107561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1B42182-8A6C-4B7B-B94E-C141DEC482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619" y="2388092"/>
                <a:ext cx="1075615" cy="307777"/>
              </a:xfrm>
              <a:prstGeom prst="rect">
                <a:avLst/>
              </a:prstGeom>
              <a:blipFill>
                <a:blip r:embed="rId2"/>
                <a:stretch>
                  <a:fillRect l="-5650" r="-2260" b="-3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656E7F8-5EA3-4C82-A8D8-B4C2C66E68BE}"/>
                  </a:ext>
                </a:extLst>
              </p:cNvPr>
              <p:cNvSpPr txBox="1"/>
              <p:nvPr/>
            </p:nvSpPr>
            <p:spPr>
              <a:xfrm>
                <a:off x="5045514" y="3370168"/>
                <a:ext cx="620811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656E7F8-5EA3-4C82-A8D8-B4C2C66E68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5514" y="3370168"/>
                <a:ext cx="620811" cy="311304"/>
              </a:xfrm>
              <a:prstGeom prst="rect">
                <a:avLst/>
              </a:prstGeom>
              <a:blipFill>
                <a:blip r:embed="rId3"/>
                <a:stretch>
                  <a:fillRect l="-9804" r="-3922" b="-27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B088FF30-A5E2-41F9-983E-311FFAFD6912}"/>
              </a:ext>
            </a:extLst>
          </p:cNvPr>
          <p:cNvSpPr txBox="1"/>
          <p:nvPr/>
        </p:nvSpPr>
        <p:spPr>
          <a:xfrm>
            <a:off x="7379208" y="2221992"/>
            <a:ext cx="2953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Multiplying</a:t>
            </a:r>
          </a:p>
        </p:txBody>
      </p:sp>
    </p:spTree>
    <p:extLst>
      <p:ext uri="{BB962C8B-B14F-4D97-AF65-F5344CB8AC3E}">
        <p14:creationId xmlns:p14="http://schemas.microsoft.com/office/powerpoint/2010/main" val="1210063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6" name="Picture 12" descr="1">
            <a:extLst>
              <a:ext uri="{FF2B5EF4-FFF2-40B4-BE49-F238E27FC236}">
                <a16:creationId xmlns:a16="http://schemas.microsoft.com/office/drawing/2014/main" id="{E045C263-0225-4374-BE16-AE62F9150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730" y="3918204"/>
            <a:ext cx="939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8" name="Text Box 14">
            <a:extLst>
              <a:ext uri="{FF2B5EF4-FFF2-40B4-BE49-F238E27FC236}">
                <a16:creationId xmlns:a16="http://schemas.microsoft.com/office/drawing/2014/main" id="{B17236CB-53D5-4214-A6B6-F7E94ECBE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2282" y="2254294"/>
            <a:ext cx="39453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7663" indent="-3476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3333FF"/>
                </a:solidFill>
                <a:latin typeface="Arial" panose="020B0604020202020204" pitchFamily="34" charset="0"/>
              </a:rPr>
              <a:t>Simplify (multiply) using the properties of exponents.  </a:t>
            </a:r>
          </a:p>
        </p:txBody>
      </p:sp>
      <p:sp>
        <p:nvSpPr>
          <p:cNvPr id="57359" name="Text Box 15">
            <a:extLst>
              <a:ext uri="{FF2B5EF4-FFF2-40B4-BE49-F238E27FC236}">
                <a16:creationId xmlns:a16="http://schemas.microsoft.com/office/drawing/2014/main" id="{C69DD5DC-76C6-4410-B6D3-AE7E65F60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490" y="3803904"/>
            <a:ext cx="154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3333FF"/>
                </a:solidFill>
                <a:latin typeface="Arial" panose="020B0604020202020204" pitchFamily="34" charset="0"/>
              </a:rPr>
              <a:t>Multiply.</a:t>
            </a:r>
          </a:p>
        </p:txBody>
      </p:sp>
      <p:grpSp>
        <p:nvGrpSpPr>
          <p:cNvPr id="2" name="Group 43">
            <a:extLst>
              <a:ext uri="{FF2B5EF4-FFF2-40B4-BE49-F238E27FC236}">
                <a16:creationId xmlns:a16="http://schemas.microsoft.com/office/drawing/2014/main" id="{54CE4CA0-F58B-4094-9BB9-EB8221F04FED}"/>
              </a:ext>
            </a:extLst>
          </p:cNvPr>
          <p:cNvGrpSpPr>
            <a:grpSpLocks/>
          </p:cNvGrpSpPr>
          <p:nvPr/>
        </p:nvGrpSpPr>
        <p:grpSpPr bwMode="auto">
          <a:xfrm>
            <a:off x="2474786" y="2299906"/>
            <a:ext cx="3381376" cy="838199"/>
            <a:chOff x="624" y="2211"/>
            <a:chExt cx="2130" cy="528"/>
          </a:xfrm>
        </p:grpSpPr>
        <p:sp>
          <p:nvSpPr>
            <p:cNvPr id="4135" name="AutoShape 16">
              <a:extLst>
                <a:ext uri="{FF2B5EF4-FFF2-40B4-BE49-F238E27FC236}">
                  <a16:creationId xmlns:a16="http://schemas.microsoft.com/office/drawing/2014/main" id="{1A7C6402-6BC0-4B96-987A-6CF50A480A6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72" y="2216"/>
              <a:ext cx="2064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Line 18">
              <a:extLst>
                <a:ext uri="{FF2B5EF4-FFF2-40B4-BE49-F238E27FC236}">
                  <a16:creationId xmlns:a16="http://schemas.microsoft.com/office/drawing/2014/main" id="{EE4A2802-216D-4B5D-A29A-EB99CB82B6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5" y="2477"/>
              <a:ext cx="14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Rectangle 19">
              <a:extLst>
                <a:ext uri="{FF2B5EF4-FFF2-40B4-BE49-F238E27FC236}">
                  <a16:creationId xmlns:a16="http://schemas.microsoft.com/office/drawing/2014/main" id="{668C629E-73FB-49B4-9682-965FEE85A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" y="2282"/>
              <a:ext cx="8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US" altLang="en-US" sz="240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38" name="Rectangle 20">
              <a:extLst>
                <a:ext uri="{FF2B5EF4-FFF2-40B4-BE49-F238E27FC236}">
                  <a16:creationId xmlns:a16="http://schemas.microsoft.com/office/drawing/2014/main" id="{A8313627-08B6-48EE-95A0-8EFDA6D97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8" y="2282"/>
              <a:ext cx="8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US" altLang="en-US" sz="2400" dirty="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39" name="Rectangle 21">
              <a:extLst>
                <a:ext uri="{FF2B5EF4-FFF2-40B4-BE49-F238E27FC236}">
                  <a16:creationId xmlns:a16="http://schemas.microsoft.com/office/drawing/2014/main" id="{E37C1D63-0112-4A39-A800-72992A08C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1" y="2241"/>
              <a:ext cx="105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9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US" altLang="en-US" sz="240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40" name="Rectangle 22">
              <a:extLst>
                <a:ext uri="{FF2B5EF4-FFF2-40B4-BE49-F238E27FC236}">
                  <a16:creationId xmlns:a16="http://schemas.microsoft.com/office/drawing/2014/main" id="{4A794C65-52A1-48DC-816C-06D6CC207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9" y="2241"/>
              <a:ext cx="105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9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US" altLang="en-US" sz="240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41" name="Rectangle 23">
              <a:extLst>
                <a:ext uri="{FF2B5EF4-FFF2-40B4-BE49-F238E27FC236}">
                  <a16:creationId xmlns:a16="http://schemas.microsoft.com/office/drawing/2014/main" id="{26DE6E2A-4BBA-42B0-80CC-75BCE57AD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215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  <a:latin typeface="Symbol" panose="05050102010706020507" pitchFamily="18" charset="2"/>
                </a:rPr>
                <a:t>æ</a:t>
              </a:r>
              <a:endParaRPr lang="en-US" altLang="en-US" sz="240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42" name="Rectangle 24">
              <a:extLst>
                <a:ext uri="{FF2B5EF4-FFF2-40B4-BE49-F238E27FC236}">
                  <a16:creationId xmlns:a16="http://schemas.microsoft.com/office/drawing/2014/main" id="{0BA23346-2F20-41F5-9B48-DB6CF8E51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379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  <a:latin typeface="Symbol" panose="05050102010706020507" pitchFamily="18" charset="2"/>
                </a:rPr>
                <a:t>ç</a:t>
              </a:r>
              <a:endParaRPr lang="en-US" altLang="en-US" sz="240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43" name="Rectangle 25">
              <a:extLst>
                <a:ext uri="{FF2B5EF4-FFF2-40B4-BE49-F238E27FC236}">
                  <a16:creationId xmlns:a16="http://schemas.microsoft.com/office/drawing/2014/main" id="{B351D1C0-5262-4EC1-98F0-9D648ADF5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506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  <a:latin typeface="Symbol" panose="05050102010706020507" pitchFamily="18" charset="2"/>
                </a:rPr>
                <a:t>è</a:t>
              </a:r>
              <a:endParaRPr lang="en-US" altLang="en-US" sz="240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44" name="Rectangle 26">
              <a:extLst>
                <a:ext uri="{FF2B5EF4-FFF2-40B4-BE49-F238E27FC236}">
                  <a16:creationId xmlns:a16="http://schemas.microsoft.com/office/drawing/2014/main" id="{DA86C17B-75D2-46D7-90A6-0AF9C5F14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4" y="2335"/>
              <a:ext cx="10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Symbol" panose="05050102010706020507" pitchFamily="18" charset="2"/>
                </a:rPr>
                <a:t>-</a:t>
              </a:r>
              <a:endParaRPr lang="en-US" altLang="en-US" sz="240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45" name="Rectangle 27">
              <a:extLst>
                <a:ext uri="{FF2B5EF4-FFF2-40B4-BE49-F238E27FC236}">
                  <a16:creationId xmlns:a16="http://schemas.microsoft.com/office/drawing/2014/main" id="{D24312E7-C018-49A1-9888-3885EDF90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2" y="2330"/>
              <a:ext cx="7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solidFill>
                    <a:srgbClr val="00B050"/>
                  </a:solidFill>
                  <a:latin typeface="Verdana" panose="020B0604030504040204" pitchFamily="34" charset="0"/>
                </a:rPr>
                <a:t>2</a:t>
              </a:r>
              <a:endParaRPr lang="en-US" altLang="en-US" sz="2400" dirty="0">
                <a:solidFill>
                  <a:srgbClr val="00B05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46" name="Rectangle 28">
              <a:extLst>
                <a:ext uri="{FF2B5EF4-FFF2-40B4-BE49-F238E27FC236}">
                  <a16:creationId xmlns:a16="http://schemas.microsoft.com/office/drawing/2014/main" id="{8BB3CE6F-D5AB-4C87-A44D-88AF9DA98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3" y="2330"/>
              <a:ext cx="7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FF"/>
                  </a:solidFill>
                  <a:latin typeface="Verdana" panose="020B0604030504040204" pitchFamily="34" charset="0"/>
                </a:rPr>
                <a:t>2</a:t>
              </a:r>
              <a:endParaRPr lang="en-US" altLang="en-US" sz="240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47" name="Rectangle 29">
              <a:extLst>
                <a:ext uri="{FF2B5EF4-FFF2-40B4-BE49-F238E27FC236}">
                  <a16:creationId xmlns:a16="http://schemas.microsoft.com/office/drawing/2014/main" id="{4034EF84-28F1-4461-9C98-B024CEB0F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4" y="2330"/>
              <a:ext cx="7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solidFill>
                    <a:srgbClr val="00B050"/>
                  </a:solidFill>
                  <a:latin typeface="Verdana" panose="020B0604030504040204" pitchFamily="34" charset="0"/>
                </a:rPr>
                <a:t>2</a:t>
              </a:r>
              <a:endParaRPr lang="en-US" altLang="en-US" sz="2400" dirty="0">
                <a:solidFill>
                  <a:srgbClr val="00B05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48" name="Rectangle 30">
              <a:extLst>
                <a:ext uri="{FF2B5EF4-FFF2-40B4-BE49-F238E27FC236}">
                  <a16:creationId xmlns:a16="http://schemas.microsoft.com/office/drawing/2014/main" id="{2D30B30B-0450-4298-A9A0-EFE2FC851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" y="2211"/>
              <a:ext cx="12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1</a:t>
              </a:r>
              <a:endParaRPr lang="en-US" altLang="en-US" sz="240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49" name="Rectangle 31">
              <a:extLst>
                <a:ext uri="{FF2B5EF4-FFF2-40B4-BE49-F238E27FC236}">
                  <a16:creationId xmlns:a16="http://schemas.microsoft.com/office/drawing/2014/main" id="{6E5BBABB-696C-4514-A3FB-8BFAA7D5D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2335"/>
              <a:ext cx="24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12</a:t>
              </a:r>
              <a:endParaRPr lang="en-US" altLang="en-US" sz="240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50" name="Rectangle 32">
              <a:extLst>
                <a:ext uri="{FF2B5EF4-FFF2-40B4-BE49-F238E27FC236}">
                  <a16:creationId xmlns:a16="http://schemas.microsoft.com/office/drawing/2014/main" id="{AB810DD3-8D9A-4351-8B4D-B4B868DB9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" y="2482"/>
              <a:ext cx="12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Verdana" panose="020B0604030504040204" pitchFamily="34" charset="0"/>
                </a:rPr>
                <a:t>4</a:t>
              </a:r>
              <a:endParaRPr lang="en-US" altLang="en-US" sz="240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51" name="Rectangle 33">
              <a:extLst>
                <a:ext uri="{FF2B5EF4-FFF2-40B4-BE49-F238E27FC236}">
                  <a16:creationId xmlns:a16="http://schemas.microsoft.com/office/drawing/2014/main" id="{732D9364-855D-4BD8-BFF2-D8738A2CD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" y="2335"/>
              <a:ext cx="7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rgbClr val="00B050"/>
                  </a:solidFill>
                  <a:latin typeface="Verdana" panose="020B0604030504040204" pitchFamily="34" charset="0"/>
                </a:rPr>
                <a:t>t</a:t>
              </a:r>
              <a:endParaRPr lang="en-US" altLang="en-US" sz="2400" dirty="0">
                <a:solidFill>
                  <a:srgbClr val="00B05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52" name="Rectangle 34">
              <a:extLst>
                <a:ext uri="{FF2B5EF4-FFF2-40B4-BE49-F238E27FC236}">
                  <a16:creationId xmlns:a16="http://schemas.microsoft.com/office/drawing/2014/main" id="{7EE5F8CB-36CF-4109-BC99-914875215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4" y="2335"/>
              <a:ext cx="10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FF"/>
                  </a:solidFill>
                  <a:latin typeface="Verdana" panose="020B0604030504040204" pitchFamily="34" charset="0"/>
                </a:rPr>
                <a:t>s</a:t>
              </a:r>
              <a:endParaRPr lang="en-US" altLang="en-US" sz="240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53" name="Rectangle 35">
              <a:extLst>
                <a:ext uri="{FF2B5EF4-FFF2-40B4-BE49-F238E27FC236}">
                  <a16:creationId xmlns:a16="http://schemas.microsoft.com/office/drawing/2014/main" id="{D0F3279E-13BD-4038-AA60-EC56CE324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6" y="2335"/>
              <a:ext cx="157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rgbClr val="00B050"/>
                  </a:solidFill>
                  <a:latin typeface="Verdana" panose="020B0604030504040204" pitchFamily="34" charset="0"/>
                </a:rPr>
                <a:t>t</a:t>
              </a:r>
              <a:endParaRPr lang="en-US" altLang="en-US" sz="2400" dirty="0">
                <a:solidFill>
                  <a:srgbClr val="00B05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54" name="Rectangle 36">
              <a:extLst>
                <a:ext uri="{FF2B5EF4-FFF2-40B4-BE49-F238E27FC236}">
                  <a16:creationId xmlns:a16="http://schemas.microsoft.com/office/drawing/2014/main" id="{419AA31F-859C-4FBA-83F1-B6E47F91A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8" y="2335"/>
              <a:ext cx="7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rgbClr val="00B050"/>
                  </a:solidFill>
                  <a:latin typeface="Verdana" panose="020B0604030504040204" pitchFamily="34" charset="0"/>
                </a:rPr>
                <a:t>t</a:t>
              </a:r>
              <a:endParaRPr lang="en-US" altLang="en-US" sz="2400" dirty="0">
                <a:solidFill>
                  <a:srgbClr val="00B05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55" name="Rectangle 38">
              <a:extLst>
                <a:ext uri="{FF2B5EF4-FFF2-40B4-BE49-F238E27FC236}">
                  <a16:creationId xmlns:a16="http://schemas.microsoft.com/office/drawing/2014/main" id="{38746C44-46DC-4467-B05D-0A8C19064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" y="2340"/>
              <a:ext cx="10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FF"/>
                  </a:solidFill>
                  <a:latin typeface="Verdana" panose="020B0604030504040204" pitchFamily="34" charset="0"/>
                </a:rPr>
                <a:t>s</a:t>
              </a:r>
              <a:endParaRPr lang="en-US" altLang="en-US" sz="240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56" name="Rectangle 39">
              <a:extLst>
                <a:ext uri="{FF2B5EF4-FFF2-40B4-BE49-F238E27FC236}">
                  <a16:creationId xmlns:a16="http://schemas.microsoft.com/office/drawing/2014/main" id="{399D41B3-0930-418D-86F3-06C9180E4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8" y="2346"/>
              <a:ext cx="10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FF"/>
                  </a:solidFill>
                  <a:latin typeface="Verdana" panose="020B0604030504040204" pitchFamily="34" charset="0"/>
                </a:rPr>
                <a:t>s</a:t>
              </a:r>
              <a:endParaRPr lang="en-US" altLang="en-US" sz="240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57" name="Rectangle 40">
              <a:extLst>
                <a:ext uri="{FF2B5EF4-FFF2-40B4-BE49-F238E27FC236}">
                  <a16:creationId xmlns:a16="http://schemas.microsoft.com/office/drawing/2014/main" id="{7EAC0C7A-C07A-4884-B9CB-45FE2A614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215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  <a:latin typeface="Symbol" panose="05050102010706020507" pitchFamily="18" charset="2"/>
                </a:rPr>
                <a:t>ö</a:t>
              </a:r>
              <a:endParaRPr lang="en-US" altLang="en-US" sz="240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58" name="Rectangle 41">
              <a:extLst>
                <a:ext uri="{FF2B5EF4-FFF2-40B4-BE49-F238E27FC236}">
                  <a16:creationId xmlns:a16="http://schemas.microsoft.com/office/drawing/2014/main" id="{2CAF9A33-1EBE-4BA4-AFF5-EAB7B427F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379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000000"/>
                  </a:solidFill>
                  <a:latin typeface="Symbol" panose="05050102010706020507" pitchFamily="18" charset="2"/>
                </a:rPr>
                <a:t>÷</a:t>
              </a:r>
              <a:endParaRPr lang="en-US" altLang="en-US" sz="2400" dirty="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59" name="Rectangle 42">
              <a:extLst>
                <a:ext uri="{FF2B5EF4-FFF2-40B4-BE49-F238E27FC236}">
                  <a16:creationId xmlns:a16="http://schemas.microsoft.com/office/drawing/2014/main" id="{37CB8EAB-7436-4093-8891-54B622C9C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506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000000"/>
                  </a:solidFill>
                  <a:latin typeface="Symbol" panose="05050102010706020507" pitchFamily="18" charset="2"/>
                </a:rPr>
                <a:t>ø</a:t>
              </a:r>
              <a:endParaRPr lang="en-US" altLang="en-US" sz="2400">
                <a:solidFill>
                  <a:srgbClr val="3333FF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8" grpId="0"/>
      <p:bldP spid="573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8">
            <a:extLst>
              <a:ext uri="{FF2B5EF4-FFF2-40B4-BE49-F238E27FC236}">
                <a16:creationId xmlns:a16="http://schemas.microsoft.com/office/drawing/2014/main" id="{3031B850-17F6-4DD6-81CD-525C62236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703" y="362362"/>
            <a:ext cx="8237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i="0" dirty="0">
                <a:solidFill>
                  <a:schemeClr val="tx1"/>
                </a:solidFill>
                <a:latin typeface="Verdana" panose="020B0604030504040204" pitchFamily="34" charset="0"/>
              </a:rPr>
              <a:t>Simplify</a:t>
            </a:r>
            <a:endParaRPr lang="en-US" altLang="en-US" i="0" dirty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2052" name="Text Box 10">
            <a:extLst>
              <a:ext uri="{FF2B5EF4-FFF2-40B4-BE49-F238E27FC236}">
                <a16:creationId xmlns:a16="http://schemas.microsoft.com/office/drawing/2014/main" id="{87C71E6D-86FE-48EE-AE58-D289BCE54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1402" y="332294"/>
            <a:ext cx="2422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0">
                <a:solidFill>
                  <a:schemeClr val="tx1"/>
                </a:solidFill>
                <a:latin typeface="Verdana" panose="020B0604030504040204" pitchFamily="34" charset="0"/>
              </a:rPr>
              <a:t>3</a:t>
            </a:r>
            <a:r>
              <a:rPr lang="en-US" altLang="en-US" b="1">
                <a:solidFill>
                  <a:schemeClr val="tx1"/>
                </a:solidFill>
                <a:latin typeface="Verdana" panose="020B0604030504040204" pitchFamily="34" charset="0"/>
              </a:rPr>
              <a:t>ab</a:t>
            </a:r>
            <a:r>
              <a:rPr lang="en-US" altLang="en-US" b="1" i="0" dirty="0">
                <a:solidFill>
                  <a:schemeClr val="tx1"/>
                </a:solidFill>
                <a:latin typeface="Verdana" panose="020B0604030504040204" pitchFamily="34" charset="0"/>
              </a:rPr>
              <a:t>(5</a:t>
            </a:r>
            <a:r>
              <a:rPr lang="en-US" altLang="en-US" b="1" dirty="0">
                <a:solidFill>
                  <a:schemeClr val="tx1"/>
                </a:solidFill>
                <a:latin typeface="Verdana" panose="020B0604030504040204" pitchFamily="34" charset="0"/>
              </a:rPr>
              <a:t>a</a:t>
            </a:r>
            <a:r>
              <a:rPr lang="en-US" altLang="en-US" b="1" i="0" baseline="30000" dirty="0">
                <a:solidFill>
                  <a:schemeClr val="tx1"/>
                </a:solidFill>
                <a:latin typeface="Verdana" panose="020B0604030504040204" pitchFamily="34" charset="0"/>
              </a:rPr>
              <a:t>2</a:t>
            </a:r>
            <a:r>
              <a:rPr lang="en-US" altLang="en-US" b="1" i="0" dirty="0">
                <a:solidFill>
                  <a:schemeClr val="tx1"/>
                </a:solidFill>
                <a:latin typeface="Verdana" panose="020B0604030504040204" pitchFamily="34" charset="0"/>
              </a:rPr>
              <a:t> + </a:t>
            </a:r>
            <a:r>
              <a:rPr lang="en-US" altLang="en-US" b="1" dirty="0">
                <a:solidFill>
                  <a:schemeClr val="tx1"/>
                </a:solidFill>
                <a:latin typeface="Verdana" panose="020B0604030504040204" pitchFamily="34" charset="0"/>
              </a:rPr>
              <a:t>b</a:t>
            </a:r>
            <a:r>
              <a:rPr lang="en-US" altLang="en-US" b="1" i="0" dirty="0">
                <a:solidFill>
                  <a:schemeClr val="tx1"/>
                </a:solidFill>
                <a:latin typeface="Verdana" panose="020B0604030504040204" pitchFamily="34" charset="0"/>
              </a:rPr>
              <a:t>)</a:t>
            </a:r>
            <a:endParaRPr lang="en-US" altLang="en-US" b="1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65547" name="Text Box 11">
            <a:extLst>
              <a:ext uri="{FF2B5EF4-FFF2-40B4-BE49-F238E27FC236}">
                <a16:creationId xmlns:a16="http://schemas.microsoft.com/office/drawing/2014/main" id="{1014FE5E-CD0D-4B35-93EF-79543ACBB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8012" y="1643660"/>
            <a:ext cx="2759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0" dirty="0">
                <a:solidFill>
                  <a:schemeClr val="tx1"/>
                </a:solidFill>
                <a:latin typeface="Verdana" panose="020B0604030504040204" pitchFamily="34" charset="0"/>
              </a:rPr>
              <a:t>  </a:t>
            </a:r>
            <a:r>
              <a:rPr lang="en-US" altLang="en-US" i="0" dirty="0">
                <a:solidFill>
                  <a:srgbClr val="FF0000"/>
                </a:solidFill>
                <a:latin typeface="Verdana" panose="020B0604030504040204" pitchFamily="34" charset="0"/>
              </a:rPr>
              <a:t>3</a:t>
            </a:r>
            <a:r>
              <a:rPr lang="en-US" altLang="en-US" dirty="0">
                <a:solidFill>
                  <a:srgbClr val="FF0000"/>
                </a:solidFill>
                <a:latin typeface="Verdana" panose="020B0604030504040204" pitchFamily="34" charset="0"/>
              </a:rPr>
              <a:t>ab</a:t>
            </a:r>
            <a:r>
              <a:rPr lang="en-US" altLang="en-US" i="0" dirty="0">
                <a:solidFill>
                  <a:schemeClr val="tx1"/>
                </a:solidFill>
                <a:latin typeface="Verdana" panose="020B0604030504040204" pitchFamily="34" charset="0"/>
              </a:rPr>
              <a:t>(5</a:t>
            </a:r>
            <a:r>
              <a:rPr lang="en-US" altLang="en-US" dirty="0">
                <a:solidFill>
                  <a:schemeClr val="tx1"/>
                </a:solidFill>
                <a:latin typeface="Verdana" panose="020B0604030504040204" pitchFamily="34" charset="0"/>
              </a:rPr>
              <a:t>a</a:t>
            </a:r>
            <a:r>
              <a:rPr lang="en-US" altLang="en-US" i="0" baseline="30000" dirty="0">
                <a:solidFill>
                  <a:schemeClr val="tx1"/>
                </a:solidFill>
                <a:latin typeface="Verdana" panose="020B0604030504040204" pitchFamily="34" charset="0"/>
              </a:rPr>
              <a:t>2</a:t>
            </a:r>
            <a:r>
              <a:rPr lang="en-US" altLang="en-US" i="0" dirty="0">
                <a:solidFill>
                  <a:schemeClr val="tx1"/>
                </a:solidFill>
                <a:latin typeface="Verdana" panose="020B0604030504040204" pitchFamily="34" charset="0"/>
              </a:rPr>
              <a:t> + </a:t>
            </a:r>
            <a:r>
              <a:rPr lang="en-US" altLang="en-US" dirty="0">
                <a:solidFill>
                  <a:schemeClr val="tx1"/>
                </a:solidFill>
                <a:latin typeface="Verdana" panose="020B0604030504040204" pitchFamily="34" charset="0"/>
              </a:rPr>
              <a:t>b</a:t>
            </a:r>
            <a:r>
              <a:rPr lang="en-US" altLang="en-US" i="0" dirty="0">
                <a:solidFill>
                  <a:schemeClr val="tx1"/>
                </a:solidFill>
                <a:latin typeface="Verdana" panose="020B0604030504040204" pitchFamily="34" charset="0"/>
              </a:rPr>
              <a:t>)    </a:t>
            </a:r>
            <a:endParaRPr lang="en-US" altLang="en-US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477D6696-D4E2-4536-A032-5F1DF2782A5C}"/>
              </a:ext>
            </a:extLst>
          </p:cNvPr>
          <p:cNvGrpSpPr>
            <a:grpSpLocks/>
          </p:cNvGrpSpPr>
          <p:nvPr/>
        </p:nvGrpSpPr>
        <p:grpSpPr bwMode="auto">
          <a:xfrm>
            <a:off x="2939829" y="1415385"/>
            <a:ext cx="1595438" cy="600075"/>
            <a:chOff x="912" y="2045"/>
            <a:chExt cx="1005" cy="378"/>
          </a:xfrm>
        </p:grpSpPr>
        <p:sp>
          <p:nvSpPr>
            <p:cNvPr id="2058" name="Arc 13">
              <a:extLst>
                <a:ext uri="{FF2B5EF4-FFF2-40B4-BE49-F238E27FC236}">
                  <a16:creationId xmlns:a16="http://schemas.microsoft.com/office/drawing/2014/main" id="{304096BC-BDDB-40DE-8D2E-E26A830B12E2}"/>
                </a:ext>
              </a:extLst>
            </p:cNvPr>
            <p:cNvSpPr>
              <a:spLocks/>
            </p:cNvSpPr>
            <p:nvPr/>
          </p:nvSpPr>
          <p:spPr bwMode="auto">
            <a:xfrm rot="11573081" flipV="1">
              <a:off x="912" y="2045"/>
              <a:ext cx="1005" cy="233"/>
            </a:xfrm>
            <a:custGeom>
              <a:avLst/>
              <a:gdLst>
                <a:gd name="T0" fmla="*/ 0 w 33863"/>
                <a:gd name="T1" fmla="*/ 0 h 22441"/>
                <a:gd name="T2" fmla="*/ 30 w 33863"/>
                <a:gd name="T3" fmla="*/ 2 h 22441"/>
                <a:gd name="T4" fmla="*/ 11 w 33863"/>
                <a:gd name="T5" fmla="*/ 2 h 22441"/>
                <a:gd name="T6" fmla="*/ 0 60000 65536"/>
                <a:gd name="T7" fmla="*/ 0 60000 65536"/>
                <a:gd name="T8" fmla="*/ 0 60000 65536"/>
                <a:gd name="T9" fmla="*/ 0 w 33863"/>
                <a:gd name="T10" fmla="*/ 0 h 22441"/>
                <a:gd name="T11" fmla="*/ 33863 w 33863"/>
                <a:gd name="T12" fmla="*/ 22441 h 224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863" h="22441" fill="none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1880"/>
                    <a:pt x="33857" y="22160"/>
                    <a:pt x="33846" y="22440"/>
                  </a:cubicBezTo>
                </a:path>
                <a:path w="33863" h="22441" stroke="0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1880"/>
                    <a:pt x="33857" y="22160"/>
                    <a:pt x="33846" y="22440"/>
                  </a:cubicBezTo>
                  <a:lnTo>
                    <a:pt x="12263" y="2160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59" name="Arc 14">
              <a:extLst>
                <a:ext uri="{FF2B5EF4-FFF2-40B4-BE49-F238E27FC236}">
                  <a16:creationId xmlns:a16="http://schemas.microsoft.com/office/drawing/2014/main" id="{B32CBC6B-E9D5-4C60-BDA3-BC76021C406C}"/>
                </a:ext>
              </a:extLst>
            </p:cNvPr>
            <p:cNvSpPr>
              <a:spLocks/>
            </p:cNvSpPr>
            <p:nvPr/>
          </p:nvSpPr>
          <p:spPr bwMode="auto">
            <a:xfrm rot="20493903">
              <a:off x="981" y="2190"/>
              <a:ext cx="370" cy="233"/>
            </a:xfrm>
            <a:custGeom>
              <a:avLst/>
              <a:gdLst>
                <a:gd name="T0" fmla="*/ 2 w 16460"/>
                <a:gd name="T1" fmla="*/ 0 h 21361"/>
                <a:gd name="T2" fmla="*/ 8 w 16460"/>
                <a:gd name="T3" fmla="*/ 5 h 21361"/>
                <a:gd name="T4" fmla="*/ 0 w 16460"/>
                <a:gd name="T5" fmla="*/ 15 h 21361"/>
                <a:gd name="T6" fmla="*/ 0 60000 65536"/>
                <a:gd name="T7" fmla="*/ 0 60000 65536"/>
                <a:gd name="T8" fmla="*/ 0 60000 65536"/>
                <a:gd name="T9" fmla="*/ 0 w 16460"/>
                <a:gd name="T10" fmla="*/ 0 h 21361"/>
                <a:gd name="T11" fmla="*/ 16460 w 16460"/>
                <a:gd name="T12" fmla="*/ 21361 h 213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460" h="21361" fill="none" extrusionOk="0">
                  <a:moveTo>
                    <a:pt x="3204" y="-1"/>
                  </a:moveTo>
                  <a:cubicBezTo>
                    <a:pt x="8368" y="774"/>
                    <a:pt x="13078" y="3394"/>
                    <a:pt x="16459" y="7374"/>
                  </a:cubicBezTo>
                </a:path>
                <a:path w="16460" h="21361" stroke="0" extrusionOk="0">
                  <a:moveTo>
                    <a:pt x="3204" y="-1"/>
                  </a:moveTo>
                  <a:cubicBezTo>
                    <a:pt x="8368" y="774"/>
                    <a:pt x="13078" y="3394"/>
                    <a:pt x="16459" y="7374"/>
                  </a:cubicBezTo>
                  <a:lnTo>
                    <a:pt x="0" y="21361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5551" name="Text Box 15">
            <a:extLst>
              <a:ext uri="{FF2B5EF4-FFF2-40B4-BE49-F238E27FC236}">
                <a16:creationId xmlns:a16="http://schemas.microsoft.com/office/drawing/2014/main" id="{B1FC0C56-F1A5-415C-8913-45095DC46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4905" y="2696358"/>
            <a:ext cx="420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0" dirty="0">
                <a:solidFill>
                  <a:schemeClr val="tx1"/>
                </a:solidFill>
                <a:latin typeface="Verdana" panose="020B0604030504040204" pitchFamily="34" charset="0"/>
              </a:rPr>
              <a:t>  </a:t>
            </a:r>
            <a:r>
              <a:rPr lang="en-US" altLang="en-US" i="0" dirty="0">
                <a:solidFill>
                  <a:srgbClr val="FF0000"/>
                </a:solidFill>
                <a:latin typeface="Verdana" panose="020B0604030504040204" pitchFamily="34" charset="0"/>
              </a:rPr>
              <a:t>(3</a:t>
            </a:r>
            <a:r>
              <a:rPr lang="en-US" altLang="en-US" dirty="0">
                <a:solidFill>
                  <a:srgbClr val="FF0000"/>
                </a:solidFill>
                <a:latin typeface="Verdana" panose="020B0604030504040204" pitchFamily="34" charset="0"/>
              </a:rPr>
              <a:t>ab</a:t>
            </a:r>
            <a:r>
              <a:rPr lang="en-US" altLang="en-US" i="0" dirty="0">
                <a:solidFill>
                  <a:srgbClr val="FF0000"/>
                </a:solidFill>
                <a:latin typeface="Verdana" panose="020B0604030504040204" pitchFamily="34" charset="0"/>
              </a:rPr>
              <a:t>)</a:t>
            </a:r>
            <a:r>
              <a:rPr lang="en-US" altLang="en-US" i="0" dirty="0">
                <a:solidFill>
                  <a:schemeClr val="tx1"/>
                </a:solidFill>
                <a:latin typeface="Verdana" panose="020B0604030504040204" pitchFamily="34" charset="0"/>
              </a:rPr>
              <a:t>(5</a:t>
            </a:r>
            <a:r>
              <a:rPr lang="en-US" altLang="en-US" dirty="0">
                <a:solidFill>
                  <a:schemeClr val="tx1"/>
                </a:solidFill>
                <a:latin typeface="Verdana" panose="020B0604030504040204" pitchFamily="34" charset="0"/>
              </a:rPr>
              <a:t>a</a:t>
            </a:r>
            <a:r>
              <a:rPr lang="en-US" altLang="en-US" i="0" baseline="30000" dirty="0">
                <a:solidFill>
                  <a:schemeClr val="tx1"/>
                </a:solidFill>
                <a:latin typeface="Verdana" panose="020B0604030504040204" pitchFamily="34" charset="0"/>
              </a:rPr>
              <a:t>2</a:t>
            </a:r>
            <a:r>
              <a:rPr lang="en-US" altLang="en-US" i="0" dirty="0">
                <a:solidFill>
                  <a:schemeClr val="tx1"/>
                </a:solidFill>
                <a:latin typeface="Verdana" panose="020B0604030504040204" pitchFamily="34" charset="0"/>
              </a:rPr>
              <a:t>) + </a:t>
            </a:r>
            <a:r>
              <a:rPr lang="en-US" altLang="en-US" i="0" dirty="0">
                <a:solidFill>
                  <a:srgbClr val="FF0000"/>
                </a:solidFill>
                <a:latin typeface="Verdana" panose="020B0604030504040204" pitchFamily="34" charset="0"/>
              </a:rPr>
              <a:t>(3</a:t>
            </a:r>
            <a:r>
              <a:rPr lang="en-US" altLang="en-US" dirty="0">
                <a:solidFill>
                  <a:srgbClr val="FF0000"/>
                </a:solidFill>
                <a:latin typeface="Verdana" panose="020B0604030504040204" pitchFamily="34" charset="0"/>
              </a:rPr>
              <a:t>ab</a:t>
            </a:r>
            <a:r>
              <a:rPr lang="en-US" altLang="en-US" i="0" dirty="0">
                <a:solidFill>
                  <a:srgbClr val="FF0000"/>
                </a:solidFill>
                <a:latin typeface="Verdana" panose="020B0604030504040204" pitchFamily="34" charset="0"/>
              </a:rPr>
              <a:t>)</a:t>
            </a:r>
            <a:r>
              <a:rPr lang="en-US" altLang="en-US" i="0" dirty="0">
                <a:solidFill>
                  <a:schemeClr val="tx1"/>
                </a:solidFill>
                <a:latin typeface="Verdana" panose="020B0604030504040204" pitchFamily="34" charset="0"/>
              </a:rPr>
              <a:t>(</a:t>
            </a:r>
            <a:r>
              <a:rPr lang="en-US" altLang="en-US" dirty="0">
                <a:solidFill>
                  <a:schemeClr val="tx1"/>
                </a:solidFill>
                <a:latin typeface="Verdana" panose="020B0604030504040204" pitchFamily="34" charset="0"/>
              </a:rPr>
              <a:t>b</a:t>
            </a:r>
            <a:r>
              <a:rPr lang="en-US" altLang="en-US" i="0" dirty="0">
                <a:solidFill>
                  <a:schemeClr val="tx1"/>
                </a:solidFill>
                <a:latin typeface="Verdana" panose="020B0604030504040204" pitchFamily="34" charset="0"/>
              </a:rPr>
              <a:t>)    </a:t>
            </a:r>
            <a:endParaRPr lang="en-US" altLang="en-US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65557" name="Text Box 21">
            <a:extLst>
              <a:ext uri="{FF2B5EF4-FFF2-40B4-BE49-F238E27FC236}">
                <a16:creationId xmlns:a16="http://schemas.microsoft.com/office/drawing/2014/main" id="{FF2CC925-CEE9-4EAA-B560-E9A56879F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4898" y="4343400"/>
            <a:ext cx="22701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0" dirty="0">
                <a:solidFill>
                  <a:schemeClr val="tx1"/>
                </a:solidFill>
                <a:latin typeface="Verdana" panose="020B0604030504040204" pitchFamily="34" charset="0"/>
              </a:rPr>
              <a:t>15</a:t>
            </a:r>
            <a:r>
              <a:rPr lang="en-US" altLang="en-US" dirty="0">
                <a:solidFill>
                  <a:schemeClr val="tx1"/>
                </a:solidFill>
                <a:latin typeface="Verdana" panose="020B0604030504040204" pitchFamily="34" charset="0"/>
              </a:rPr>
              <a:t>a</a:t>
            </a:r>
            <a:r>
              <a:rPr lang="en-US" altLang="en-US" i="0" baseline="30000" dirty="0">
                <a:solidFill>
                  <a:schemeClr val="tx1"/>
                </a:solidFill>
                <a:latin typeface="Verdana" panose="020B0604030504040204" pitchFamily="34" charset="0"/>
              </a:rPr>
              <a:t>3</a:t>
            </a:r>
            <a:r>
              <a:rPr lang="en-US" altLang="en-US" dirty="0">
                <a:solidFill>
                  <a:schemeClr val="tx1"/>
                </a:solidFill>
                <a:latin typeface="Verdana" panose="020B0604030504040204" pitchFamily="34" charset="0"/>
              </a:rPr>
              <a:t>b </a:t>
            </a:r>
            <a:r>
              <a:rPr lang="en-US" altLang="en-US" b="1" i="0" dirty="0">
                <a:solidFill>
                  <a:schemeClr val="tx1"/>
                </a:solidFill>
                <a:latin typeface="Verdana" panose="020B0604030504040204" pitchFamily="34" charset="0"/>
              </a:rPr>
              <a:t>+</a:t>
            </a:r>
            <a:r>
              <a:rPr lang="en-US" altLang="en-US" i="0" dirty="0">
                <a:solidFill>
                  <a:schemeClr val="tx1"/>
                </a:solidFill>
                <a:latin typeface="Verdana" panose="020B0604030504040204" pitchFamily="34" charset="0"/>
              </a:rPr>
              <a:t> 3</a:t>
            </a:r>
            <a:r>
              <a:rPr lang="en-US" altLang="en-US" dirty="0">
                <a:solidFill>
                  <a:schemeClr val="tx1"/>
                </a:solidFill>
                <a:latin typeface="Verdana" panose="020B0604030504040204" pitchFamily="34" charset="0"/>
              </a:rPr>
              <a:t>ab</a:t>
            </a:r>
            <a:r>
              <a:rPr lang="en-US" altLang="en-US" i="0" baseline="30000" dirty="0">
                <a:solidFill>
                  <a:schemeClr val="tx1"/>
                </a:solidFill>
                <a:latin typeface="Verdana" panose="020B0604030504040204" pitchFamily="34" charset="0"/>
              </a:rPr>
              <a:t>2</a:t>
            </a:r>
            <a:endParaRPr lang="en-US" altLang="en-US" i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65559" name="Text Box 23">
            <a:extLst>
              <a:ext uri="{FF2B5EF4-FFF2-40B4-BE49-F238E27FC236}">
                <a16:creationId xmlns:a16="http://schemas.microsoft.com/office/drawing/2014/main" id="{0463AA17-5513-43C3-894C-4D10F67AF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5873" y="1780561"/>
            <a:ext cx="2805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3333FF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Distribute 3ab.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327D1B-D2AD-4B4A-98F8-F7908874C8DA}"/>
              </a:ext>
            </a:extLst>
          </p:cNvPr>
          <p:cNvSpPr txBox="1"/>
          <p:nvPr/>
        </p:nvSpPr>
        <p:spPr>
          <a:xfrm>
            <a:off x="6759949" y="2683117"/>
            <a:ext cx="34159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Use properties of exponents when multiplying.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E6B456-66E5-4324-9698-855EF86BC276}"/>
              </a:ext>
            </a:extLst>
          </p:cNvPr>
          <p:cNvSpPr txBox="1"/>
          <p:nvPr/>
        </p:nvSpPr>
        <p:spPr>
          <a:xfrm>
            <a:off x="6288740" y="3959470"/>
            <a:ext cx="55701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not combine (adding and subtracting)since they are not like terms.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7" grpId="0"/>
      <p:bldP spid="65551" grpId="0"/>
      <p:bldP spid="65557" grpId="0"/>
      <p:bldP spid="65559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ABC7E1-CB32-43D1-AC4C-5758345148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350" y="655308"/>
            <a:ext cx="3020452" cy="4602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5C45D97-2D93-4AEA-AB6F-D1166E27F4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565" y="1880979"/>
            <a:ext cx="2991683" cy="46025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67F0E2-00B2-4DBC-9A6E-3AD95A779368}"/>
              </a:ext>
            </a:extLst>
          </p:cNvPr>
          <p:cNvSpPr txBox="1"/>
          <p:nvPr/>
        </p:nvSpPr>
        <p:spPr>
          <a:xfrm>
            <a:off x="5861304" y="584793"/>
            <a:ext cx="4736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Distribute and use the exponent properties of multiplying powers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275B19-A24D-4D92-9818-7641A6E74F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9263" y="3274303"/>
            <a:ext cx="2108288" cy="4602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4E9A96-4F27-486F-86ED-47FC8A28B4FD}"/>
              </a:ext>
            </a:extLst>
          </p:cNvPr>
          <p:cNvSpPr txBox="1"/>
          <p:nvPr/>
        </p:nvSpPr>
        <p:spPr>
          <a:xfrm>
            <a:off x="6007608" y="2716519"/>
            <a:ext cx="4311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Adding and subtracting combine like terms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43E9961-48AB-49FB-B376-E571AD3CDCA6}"/>
                  </a:ext>
                </a:extLst>
              </p14:cNvPr>
              <p14:cNvContentPartPr/>
              <p14:nvPr/>
            </p14:nvContentPartPr>
            <p14:xfrm>
              <a:off x="1728144" y="2026512"/>
              <a:ext cx="475920" cy="2070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43E9961-48AB-49FB-B376-E571AD3CDCA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92144" y="1954512"/>
                <a:ext cx="547560" cy="35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33185E4-5185-431C-8052-A95BDFF6B8A8}"/>
                  </a:ext>
                </a:extLst>
              </p14:cNvPr>
              <p14:cNvContentPartPr/>
              <p14:nvPr/>
            </p14:nvContentPartPr>
            <p14:xfrm>
              <a:off x="3054024" y="1998432"/>
              <a:ext cx="695520" cy="3182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33185E4-5185-431C-8052-A95BDFF6B8A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018024" y="1926432"/>
                <a:ext cx="767160" cy="46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613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190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Cambria Math</vt:lpstr>
      <vt:lpstr>Symbol</vt:lpstr>
      <vt:lpstr>Times</vt:lpstr>
      <vt:lpstr>Verdana</vt:lpstr>
      <vt:lpstr>Office Theme</vt:lpstr>
      <vt:lpstr>Like terms vs exponents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Like terms vs exponents</dc:title>
  <dc:creator>ALISON DOOLIN</dc:creator>
  <cp:lastModifiedBy>ALISON DOOLIN</cp:lastModifiedBy>
  <cp:revision>10</cp:revision>
  <cp:lastPrinted>2023-02-17T17:33:18Z</cp:lastPrinted>
  <dcterms:created xsi:type="dcterms:W3CDTF">2022-02-27T17:46:37Z</dcterms:created>
  <dcterms:modified xsi:type="dcterms:W3CDTF">2023-02-17T17:36:31Z</dcterms:modified>
</cp:coreProperties>
</file>