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342" r:id="rId3"/>
    <p:sldId id="337" r:id="rId4"/>
    <p:sldId id="338" r:id="rId5"/>
    <p:sldId id="339" r:id="rId6"/>
    <p:sldId id="260" r:id="rId7"/>
    <p:sldId id="34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1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17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15581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595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6535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567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20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4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84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21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4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0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4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7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7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7C28-71C3-4A77-BF2F-B9A1CF3725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Integer operations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510799-3987-474C-B7C3-7B3871682C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7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01F3B-AAC8-404C-94EF-1D17F0C6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Warm Up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15E40A4-F89C-4E4F-94D5-E0C9E657F350}"/>
                  </a:ext>
                </a:extLst>
              </p:cNvPr>
              <p:cNvSpPr txBox="1"/>
              <p:nvPr/>
            </p:nvSpPr>
            <p:spPr>
              <a:xfrm>
                <a:off x="2143957" y="1653401"/>
                <a:ext cx="162358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𝑆𝑖𝑚𝑝𝑙𝑖𝑓𝑦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15E40A4-F89C-4E4F-94D5-E0C9E657F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957" y="1653401"/>
                <a:ext cx="162358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01A51F-0226-46BE-948E-6DD887630D92}"/>
                  </a:ext>
                </a:extLst>
              </p:cNvPr>
              <p:cNvSpPr txBox="1"/>
              <p:nvPr/>
            </p:nvSpPr>
            <p:spPr>
              <a:xfrm>
                <a:off x="1735585" y="2530136"/>
                <a:ext cx="5334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01A51F-0226-46BE-948E-6DD887630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585" y="2530136"/>
                <a:ext cx="53341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3D1AA5-674F-47D4-8AD4-A6002A408AD2}"/>
                  </a:ext>
                </a:extLst>
              </p:cNvPr>
              <p:cNvSpPr txBox="1"/>
              <p:nvPr/>
            </p:nvSpPr>
            <p:spPr>
              <a:xfrm>
                <a:off x="1649022" y="3912366"/>
                <a:ext cx="8011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3D1AA5-674F-47D4-8AD4-A6002A408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022" y="3912366"/>
                <a:ext cx="80111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F0E3637-53B9-4713-9337-5F042C733283}"/>
                  </a:ext>
                </a:extLst>
              </p:cNvPr>
              <p:cNvSpPr txBox="1"/>
              <p:nvPr/>
            </p:nvSpPr>
            <p:spPr>
              <a:xfrm>
                <a:off x="3768571" y="2530136"/>
                <a:ext cx="3061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F0E3637-53B9-4713-9337-5F042C733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571" y="2530136"/>
                <a:ext cx="306174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5786D78-8A87-4548-B78E-3756163A466E}"/>
                  </a:ext>
                </a:extLst>
              </p:cNvPr>
              <p:cNvSpPr/>
              <p:nvPr/>
            </p:nvSpPr>
            <p:spPr>
              <a:xfrm>
                <a:off x="2761688" y="3920348"/>
                <a:ext cx="22139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5786D78-8A87-4548-B78E-3756163A4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688" y="3920348"/>
                <a:ext cx="221398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14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8">
            <a:extLst>
              <a:ext uri="{FF2B5EF4-FFF2-40B4-BE49-F238E27FC236}">
                <a16:creationId xmlns:a16="http://schemas.microsoft.com/office/drawing/2014/main" id="{B947448A-DA7E-4527-A6D0-BC65220DF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77" y="1447060"/>
            <a:ext cx="9623015" cy="376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6">
            <a:extLst>
              <a:ext uri="{FF2B5EF4-FFF2-40B4-BE49-F238E27FC236}">
                <a16:creationId xmlns:a16="http://schemas.microsoft.com/office/drawing/2014/main" id="{612E424D-9CD3-4B90-81EB-7D80A7BE5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508" y="529596"/>
            <a:ext cx="42157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/>
              <a:t>–6</a:t>
            </a:r>
            <a:r>
              <a:rPr lang="en-US" altLang="en-US" b="1" i="1" dirty="0"/>
              <a:t> </a:t>
            </a:r>
            <a:r>
              <a:rPr lang="en-US" altLang="en-US" dirty="0"/>
              <a:t>+</a:t>
            </a:r>
            <a:r>
              <a:rPr lang="en-US" altLang="en-US" b="1" dirty="0"/>
              <a:t> (–2)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30F360-ADDC-4BAA-BB32-6C09687D7FC2}"/>
              </a:ext>
            </a:extLst>
          </p:cNvPr>
          <p:cNvSpPr txBox="1"/>
          <p:nvPr/>
        </p:nvSpPr>
        <p:spPr>
          <a:xfrm>
            <a:off x="508001" y="2893000"/>
            <a:ext cx="5243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Since both values are negative numbers, add the absolute values and use the sign of the numbers.   </a:t>
            </a:r>
          </a:p>
        </p:txBody>
      </p:sp>
      <p:sp>
        <p:nvSpPr>
          <p:cNvPr id="4" name="Text Box 77">
            <a:extLst>
              <a:ext uri="{FF2B5EF4-FFF2-40B4-BE49-F238E27FC236}">
                <a16:creationId xmlns:a16="http://schemas.microsoft.com/office/drawing/2014/main" id="{BAC45F10-A1FA-4890-8C71-8F209969B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198" y="4543483"/>
            <a:ext cx="3813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(6 + 2 = 8)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F7E449-5E62-46FA-B485-1A810BC859FF}"/>
              </a:ext>
            </a:extLst>
          </p:cNvPr>
          <p:cNvSpPr txBox="1"/>
          <p:nvPr/>
        </p:nvSpPr>
        <p:spPr>
          <a:xfrm>
            <a:off x="666232" y="1652260"/>
            <a:ext cx="4215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Starting at -6 on the number line, move left two units.  </a:t>
            </a:r>
          </a:p>
        </p:txBody>
      </p:sp>
      <p:sp>
        <p:nvSpPr>
          <p:cNvPr id="6" name="Text Box 79">
            <a:extLst>
              <a:ext uri="{FF2B5EF4-FFF2-40B4-BE49-F238E27FC236}">
                <a16:creationId xmlns:a16="http://schemas.microsoft.com/office/drawing/2014/main" id="{91308D83-0A7A-446A-ACA2-99D125752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197" y="5764235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</a:rPr>
              <a:t>–</a:t>
            </a:r>
            <a:r>
              <a:rPr lang="en-US" altLang="en-US" dirty="0"/>
              <a:t>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A34352-EE76-4849-AE81-06EC919F3E8C}"/>
              </a:ext>
            </a:extLst>
          </p:cNvPr>
          <p:cNvSpPr/>
          <p:nvPr/>
        </p:nvSpPr>
        <p:spPr>
          <a:xfrm>
            <a:off x="4993330" y="164013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Comenzando en -6 y moviéndose a la izquierda dos unidades.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F73069-0521-4960-8B6A-751EF4CE1EC1}"/>
              </a:ext>
            </a:extLst>
          </p:cNvPr>
          <p:cNvSpPr/>
          <p:nvPr/>
        </p:nvSpPr>
        <p:spPr>
          <a:xfrm>
            <a:off x="5458933" y="2958199"/>
            <a:ext cx="580319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Dado que ambos valores son números </a:t>
            </a:r>
          </a:p>
          <a:p>
            <a:r>
              <a:rPr lang="es-ES" sz="2400" dirty="0">
                <a:solidFill>
                  <a:srgbClr val="FF0000"/>
                </a:solidFill>
              </a:rPr>
              <a:t>negativos, agregue los valores </a:t>
            </a:r>
          </a:p>
          <a:p>
            <a:r>
              <a:rPr lang="es-ES" sz="2400" dirty="0">
                <a:solidFill>
                  <a:srgbClr val="FF0000"/>
                </a:solidFill>
              </a:rPr>
              <a:t>absolutos y use el signo de los números. 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7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>
            <a:extLst>
              <a:ext uri="{FF2B5EF4-FFF2-40B4-BE49-F238E27FC236}">
                <a16:creationId xmlns:a16="http://schemas.microsoft.com/office/drawing/2014/main" id="{28716449-CF36-4CA5-8E87-D0B0D08D4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6301" y="850900"/>
            <a:ext cx="1811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/>
              <a:t>  13 – 21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F6CE27-B0BB-45E5-AAB4-6C25F16229E6}"/>
              </a:ext>
            </a:extLst>
          </p:cNvPr>
          <p:cNvSpPr/>
          <p:nvPr/>
        </p:nvSpPr>
        <p:spPr>
          <a:xfrm>
            <a:off x="4730636" y="1932099"/>
            <a:ext cx="1596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/>
              <a:t>13 </a:t>
            </a:r>
            <a:r>
              <a:rPr lang="en-US" altLang="en-US" sz="2400" dirty="0">
                <a:solidFill>
                  <a:srgbClr val="FF3300"/>
                </a:solidFill>
              </a:rPr>
              <a:t>+ (–21)</a:t>
            </a:r>
            <a:endParaRPr lang="en-US" sz="2400" dirty="0"/>
          </a:p>
        </p:txBody>
      </p:sp>
      <p:sp>
        <p:nvSpPr>
          <p:cNvPr id="5" name="Text Box 34">
            <a:extLst>
              <a:ext uri="{FF2B5EF4-FFF2-40B4-BE49-F238E27FC236}">
                <a16:creationId xmlns:a16="http://schemas.microsoft.com/office/drawing/2014/main" id="{190DEB09-E33E-4C0E-9AE9-E9C3DE7BB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0041" y="3158677"/>
            <a:ext cx="2300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(21 </a:t>
            </a:r>
            <a:r>
              <a:rPr lang="en-US" altLang="en-US" dirty="0">
                <a:latin typeface="Arial" panose="020B0604020202020204" pitchFamily="34" charset="0"/>
              </a:rPr>
              <a:t>–</a:t>
            </a:r>
            <a:r>
              <a:rPr lang="en-US" altLang="en-US" dirty="0"/>
              <a:t> 13 = 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8B81FB-8552-45C3-A199-B30C88D8D514}"/>
              </a:ext>
            </a:extLst>
          </p:cNvPr>
          <p:cNvSpPr txBox="1"/>
          <p:nvPr/>
        </p:nvSpPr>
        <p:spPr>
          <a:xfrm>
            <a:off x="1592907" y="1604244"/>
            <a:ext cx="3078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subtracting, add the opposite sign of the number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95FFCD-8923-480C-91E2-6FD92C77221C}"/>
              </a:ext>
            </a:extLst>
          </p:cNvPr>
          <p:cNvSpPr/>
          <p:nvPr/>
        </p:nvSpPr>
        <p:spPr>
          <a:xfrm>
            <a:off x="6820671" y="1709025"/>
            <a:ext cx="33933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  <a:latin typeface="Segoe UI Web (West European)"/>
              </a:rPr>
              <a:t>Al restar, suma el signo </a:t>
            </a:r>
          </a:p>
          <a:p>
            <a:r>
              <a:rPr lang="es-ES" sz="2400" dirty="0">
                <a:solidFill>
                  <a:srgbClr val="FF0000"/>
                </a:solidFill>
                <a:latin typeface="Segoe UI Web (West European)"/>
              </a:rPr>
              <a:t>opuesto del número</a:t>
            </a:r>
            <a:endParaRPr lang="es-ES" sz="2400" dirty="0">
              <a:solidFill>
                <a:srgbClr val="FF0000"/>
              </a:solidFill>
              <a:effectLst/>
              <a:latin typeface="Segoe UI Web (West European)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4E9C3A-140E-49B2-A3DE-2BE7627EC41E}"/>
              </a:ext>
            </a:extLst>
          </p:cNvPr>
          <p:cNvSpPr txBox="1"/>
          <p:nvPr/>
        </p:nvSpPr>
        <p:spPr>
          <a:xfrm>
            <a:off x="243922" y="2960335"/>
            <a:ext cx="5201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Subtract the absolute values (subtract the positive of both numbers).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BFD576-F7CD-4971-BFAF-B0D22A3034EB}"/>
              </a:ext>
            </a:extLst>
          </p:cNvPr>
          <p:cNvSpPr/>
          <p:nvPr/>
        </p:nvSpPr>
        <p:spPr>
          <a:xfrm>
            <a:off x="4931302" y="365175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  <a:latin typeface="Segoe UI Web (West European)"/>
              </a:rPr>
              <a:t>Reste los valores absolutos (reste el positivo de ambos números). 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AD656B9-36B8-422E-99BD-04EF7A9B2314}"/>
                  </a:ext>
                </a:extLst>
              </p:cNvPr>
              <p:cNvSpPr txBox="1"/>
              <p:nvPr/>
            </p:nvSpPr>
            <p:spPr>
              <a:xfrm>
                <a:off x="4353132" y="6255096"/>
                <a:ext cx="4841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AD656B9-36B8-422E-99BD-04EF7A9B23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132" y="6255096"/>
                <a:ext cx="484107" cy="369332"/>
              </a:xfrm>
              <a:prstGeom prst="rect">
                <a:avLst/>
              </a:prstGeom>
              <a:blipFill>
                <a:blip r:embed="rId2"/>
                <a:stretch>
                  <a:fillRect l="-1250" r="-12500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B6328350-78E8-44F3-B31F-75DFA38CE80C}"/>
              </a:ext>
            </a:extLst>
          </p:cNvPr>
          <p:cNvSpPr txBox="1"/>
          <p:nvPr/>
        </p:nvSpPr>
        <p:spPr>
          <a:xfrm>
            <a:off x="5638800" y="2971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3029A0-4FA9-4CF2-907D-1FBC68B83ED6}"/>
              </a:ext>
            </a:extLst>
          </p:cNvPr>
          <p:cNvSpPr txBox="1"/>
          <p:nvPr/>
        </p:nvSpPr>
        <p:spPr>
          <a:xfrm>
            <a:off x="4704080" y="575831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4B8360-3288-4922-8A8A-7A021F570D2F}"/>
              </a:ext>
            </a:extLst>
          </p:cNvPr>
          <p:cNvSpPr txBox="1"/>
          <p:nvPr/>
        </p:nvSpPr>
        <p:spPr>
          <a:xfrm>
            <a:off x="5529092" y="597809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D6AB5D-60CE-4607-98D8-84454F3749A7}"/>
              </a:ext>
            </a:extLst>
          </p:cNvPr>
          <p:cNvSpPr txBox="1"/>
          <p:nvPr/>
        </p:nvSpPr>
        <p:spPr>
          <a:xfrm>
            <a:off x="789911" y="4981207"/>
            <a:ext cx="32691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number will have the sign of the larger absolute value.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9C2CF97-1AF8-4C77-82BE-8BA6C31AD3BF}"/>
              </a:ext>
            </a:extLst>
          </p:cNvPr>
          <p:cNvSpPr/>
          <p:nvPr/>
        </p:nvSpPr>
        <p:spPr>
          <a:xfrm>
            <a:off x="4931302" y="4961497"/>
            <a:ext cx="49239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  <a:latin typeface="Segoe UI Web (West European)"/>
              </a:rPr>
              <a:t>El número tendrá el signo del valor</a:t>
            </a:r>
          </a:p>
          <a:p>
            <a:r>
              <a:rPr lang="es-ES" sz="2400" dirty="0">
                <a:solidFill>
                  <a:srgbClr val="FF0000"/>
                </a:solidFill>
                <a:latin typeface="Segoe UI Web (West European)"/>
              </a:rPr>
              <a:t> absoluto mayor. </a:t>
            </a:r>
            <a:endParaRPr lang="es-ES" sz="2400" dirty="0">
              <a:solidFill>
                <a:srgbClr val="FF0000"/>
              </a:solidFill>
              <a:effectLst/>
              <a:latin typeface="Segoe UI Web (West European)"/>
            </a:endParaRPr>
          </a:p>
        </p:txBody>
      </p:sp>
    </p:spTree>
    <p:extLst>
      <p:ext uri="{BB962C8B-B14F-4D97-AF65-F5344CB8AC3E}">
        <p14:creationId xmlns:p14="http://schemas.microsoft.com/office/powerpoint/2010/main" val="395768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2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690" name="Group 154">
            <a:extLst>
              <a:ext uri="{FF2B5EF4-FFF2-40B4-BE49-F238E27FC236}">
                <a16:creationId xmlns:a16="http://schemas.microsoft.com/office/drawing/2014/main" id="{4D9E5E9F-AD1F-4D2F-95C6-79D0457F1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852415"/>
              </p:ext>
            </p:extLst>
          </p:nvPr>
        </p:nvGraphicFramePr>
        <p:xfrm>
          <a:off x="2067560" y="695960"/>
          <a:ext cx="6553200" cy="226060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9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95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5681" name="Rectangle 145">
            <a:extLst>
              <a:ext uri="{FF2B5EF4-FFF2-40B4-BE49-F238E27FC236}">
                <a16:creationId xmlns:a16="http://schemas.microsoft.com/office/drawing/2014/main" id="{BF53E960-D2F7-44C8-9238-046E02D9F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8186" y="670560"/>
            <a:ext cx="333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</a:rPr>
              <a:t>Numbers</a:t>
            </a:r>
          </a:p>
        </p:txBody>
      </p:sp>
      <p:sp>
        <p:nvSpPr>
          <p:cNvPr id="65682" name="Rectangle 146">
            <a:extLst>
              <a:ext uri="{FF2B5EF4-FFF2-40B4-BE49-F238E27FC236}">
                <a16:creationId xmlns:a16="http://schemas.microsoft.com/office/drawing/2014/main" id="{C1A06C90-390F-449A-A525-B1E5F3094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11" y="704195"/>
            <a:ext cx="36070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chemeClr val="bg1"/>
                </a:solidFill>
              </a:rPr>
              <a:t>Product or Quotient</a:t>
            </a:r>
          </a:p>
        </p:txBody>
      </p:sp>
      <p:sp>
        <p:nvSpPr>
          <p:cNvPr id="65683" name="Text Box 147">
            <a:extLst>
              <a:ext uri="{FF2B5EF4-FFF2-40B4-BE49-F238E27FC236}">
                <a16:creationId xmlns:a16="http://schemas.microsoft.com/office/drawing/2014/main" id="{896B87E0-614E-44F9-9865-47E9569CA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680" y="124714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Both positive</a:t>
            </a:r>
          </a:p>
        </p:txBody>
      </p:sp>
      <p:sp>
        <p:nvSpPr>
          <p:cNvPr id="65684" name="Text Box 148">
            <a:extLst>
              <a:ext uri="{FF2B5EF4-FFF2-40B4-BE49-F238E27FC236}">
                <a16:creationId xmlns:a16="http://schemas.microsoft.com/office/drawing/2014/main" id="{EB7FC16D-FC18-4F13-A859-2CF08E347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960" y="178816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One negative</a:t>
            </a:r>
          </a:p>
        </p:txBody>
      </p:sp>
      <p:sp>
        <p:nvSpPr>
          <p:cNvPr id="65685" name="Text Box 149">
            <a:extLst>
              <a:ext uri="{FF2B5EF4-FFF2-40B4-BE49-F238E27FC236}">
                <a16:creationId xmlns:a16="http://schemas.microsoft.com/office/drawing/2014/main" id="{42173B5C-AF24-4C52-BDC8-12C6F545A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2160" y="2372360"/>
            <a:ext cx="330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Both negative</a:t>
            </a:r>
          </a:p>
        </p:txBody>
      </p:sp>
      <p:sp>
        <p:nvSpPr>
          <p:cNvPr id="65686" name="Text Box 150">
            <a:extLst>
              <a:ext uri="{FF2B5EF4-FFF2-40B4-BE49-F238E27FC236}">
                <a16:creationId xmlns:a16="http://schemas.microsoft.com/office/drawing/2014/main" id="{4E1F62EC-5BC8-4AE7-ACD5-FC39B6155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760" y="122936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Positive</a:t>
            </a:r>
          </a:p>
        </p:txBody>
      </p:sp>
      <p:sp>
        <p:nvSpPr>
          <p:cNvPr id="65687" name="Text Box 151">
            <a:extLst>
              <a:ext uri="{FF2B5EF4-FFF2-40B4-BE49-F238E27FC236}">
                <a16:creationId xmlns:a16="http://schemas.microsoft.com/office/drawing/2014/main" id="{B44E1690-8FA6-47CB-BB85-5849735F0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760" y="176276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  Negative</a:t>
            </a:r>
          </a:p>
        </p:txBody>
      </p:sp>
      <p:sp>
        <p:nvSpPr>
          <p:cNvPr id="65688" name="Text Box 152">
            <a:extLst>
              <a:ext uri="{FF2B5EF4-FFF2-40B4-BE49-F238E27FC236}">
                <a16:creationId xmlns:a16="http://schemas.microsoft.com/office/drawing/2014/main" id="{B50C4302-F5AA-4988-908D-088FEFF05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760" y="237236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Positive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B3DA4BC-8F2B-41E8-BB3A-5DA3C263C639}"/>
                  </a:ext>
                </a:extLst>
              </p:cNvPr>
              <p:cNvSpPr txBox="1"/>
              <p:nvPr/>
            </p:nvSpPr>
            <p:spPr>
              <a:xfrm>
                <a:off x="3284743" y="3564142"/>
                <a:ext cx="1172950" cy="1846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</m:t>
                      </m:r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B3DA4BC-8F2B-41E8-BB3A-5DA3C263C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3" y="3564142"/>
                <a:ext cx="1172950" cy="1846659"/>
              </a:xfrm>
              <a:prstGeom prst="rect">
                <a:avLst/>
              </a:prstGeom>
              <a:blipFill>
                <a:blip r:embed="rId2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2D5C3D4-2484-4C02-AA88-921A0E463F22}"/>
                  </a:ext>
                </a:extLst>
              </p:cNvPr>
              <p:cNvSpPr/>
              <p:nvPr/>
            </p:nvSpPr>
            <p:spPr>
              <a:xfrm>
                <a:off x="5641759" y="4071973"/>
                <a:ext cx="8467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2D5C3D4-2484-4C02-AA88-921A0E463F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759" y="4071973"/>
                <a:ext cx="84670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5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81" grpId="0"/>
      <p:bldP spid="65682" grpId="0"/>
      <p:bldP spid="65683" grpId="0"/>
      <p:bldP spid="65684" grpId="0"/>
      <p:bldP spid="65685" grpId="0"/>
      <p:bldP spid="65686" grpId="0"/>
      <p:bldP spid="65687" grpId="0"/>
      <p:bldP spid="65688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C0E601-2303-47F2-A6E4-3DC64E00AE08}"/>
                  </a:ext>
                </a:extLst>
              </p:cNvPr>
              <p:cNvSpPr txBox="1"/>
              <p:nvPr/>
            </p:nvSpPr>
            <p:spPr>
              <a:xfrm>
                <a:off x="3937246" y="1207362"/>
                <a:ext cx="1758879" cy="2541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÷−5</m:t>
                      </m:r>
                    </m:oMath>
                  </m:oMathPara>
                </a14:m>
                <a:endParaRPr lang="en-US" sz="2800" b="0" dirty="0">
                  <a:ea typeface="Cambria Math" panose="02040503050406030204" pitchFamily="18" charset="0"/>
                </a:endParaRPr>
              </a:p>
              <a:p>
                <a:endParaRPr lang="en-US" sz="2800" dirty="0"/>
              </a:p>
              <a:p>
                <a:r>
                  <a:rPr lang="en-US" sz="2800" dirty="0"/>
                  <a:t>OR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800" b="0" dirty="0"/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C0E601-2303-47F2-A6E4-3DC64E00A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246" y="1207362"/>
                <a:ext cx="1758879" cy="2541786"/>
              </a:xfrm>
              <a:prstGeom prst="rect">
                <a:avLst/>
              </a:prstGeom>
              <a:blipFill>
                <a:blip r:embed="rId2"/>
                <a:stretch>
                  <a:fillRect l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887721C-5C56-4C33-80E2-8F7D89975E2D}"/>
                  </a:ext>
                </a:extLst>
              </p:cNvPr>
              <p:cNvSpPr/>
              <p:nvPr/>
            </p:nvSpPr>
            <p:spPr>
              <a:xfrm rot="10800000" flipV="1">
                <a:off x="3776991" y="4653692"/>
                <a:ext cx="19868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887721C-5C56-4C33-80E2-8F7D89975E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3776991" y="4653692"/>
                <a:ext cx="198686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61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</TotalTime>
  <Words>205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Cambria Math</vt:lpstr>
      <vt:lpstr>Segoe UI Web (West European)</vt:lpstr>
      <vt:lpstr>Times New Roman</vt:lpstr>
      <vt:lpstr>Trebuchet MS</vt:lpstr>
      <vt:lpstr>Verdana</vt:lpstr>
      <vt:lpstr>Wingdings 3</vt:lpstr>
      <vt:lpstr>Facet</vt:lpstr>
      <vt:lpstr>Integer operations </vt:lpstr>
      <vt:lpstr>Warm Up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DOOLIN</dc:creator>
  <cp:lastModifiedBy>ALISON DOOLIN</cp:lastModifiedBy>
  <cp:revision>12</cp:revision>
  <dcterms:created xsi:type="dcterms:W3CDTF">2022-08-16T21:11:56Z</dcterms:created>
  <dcterms:modified xsi:type="dcterms:W3CDTF">2022-08-18T00:28:02Z</dcterms:modified>
</cp:coreProperties>
</file>