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62" r:id="rId3"/>
    <p:sldId id="265" r:id="rId4"/>
    <p:sldId id="268" r:id="rId5"/>
    <p:sldId id="271" r:id="rId6"/>
    <p:sldId id="272" r:id="rId7"/>
    <p:sldId id="273" r:id="rId8"/>
    <p:sldId id="277" r:id="rId9"/>
    <p:sldId id="275" r:id="rId10"/>
    <p:sldId id="282" r:id="rId11"/>
    <p:sldId id="281" r:id="rId12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0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81200" y="1295400"/>
            <a:ext cx="8153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3333CC"/>
                </a:solidFill>
                <a:latin typeface="Verdana" panose="020B0604030504040204" pitchFamily="34" charset="0"/>
              </a:rPr>
              <a:t>Warm Up</a:t>
            </a:r>
            <a:endParaRPr lang="en-US" altLang="en-US" b="0" dirty="0">
              <a:latin typeface="Verdana" panose="020B0604030504040204" pitchFamily="34" charset="0"/>
            </a:endParaRPr>
          </a:p>
          <a:p>
            <a:pPr eaLnBrk="1" hangingPunct="1"/>
            <a:endParaRPr lang="en-US" altLang="en-US" dirty="0">
              <a:latin typeface="Verdana" panose="020B0604030504040204" pitchFamily="34" charset="0"/>
            </a:endParaRPr>
          </a:p>
          <a:p>
            <a:pPr eaLnBrk="1" hangingPunct="1"/>
            <a:endParaRPr lang="en-US" altLang="en-US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dirty="0">
                <a:latin typeface="Verdana" panose="020B0604030504040204" pitchFamily="34" charset="0"/>
              </a:rPr>
              <a:t>1.</a:t>
            </a:r>
            <a:r>
              <a:rPr lang="en-US" altLang="en-US" b="0" dirty="0">
                <a:latin typeface="Verdana" panose="020B0604030504040204" pitchFamily="34" charset="0"/>
              </a:rPr>
              <a:t> 2(</a:t>
            </a:r>
            <a:r>
              <a:rPr lang="en-US" altLang="en-US" b="0" i="1" dirty="0">
                <a:latin typeface="Verdana" panose="020B0604030504040204" pitchFamily="34" charset="0"/>
              </a:rPr>
              <a:t>w</a:t>
            </a:r>
            <a:r>
              <a:rPr lang="en-US" altLang="en-US" b="0" dirty="0">
                <a:latin typeface="Verdana" panose="020B0604030504040204" pitchFamily="34" charset="0"/>
              </a:rPr>
              <a:t> + 1)</a:t>
            </a:r>
            <a:r>
              <a:rPr lang="en-US" altLang="en-US" b="0" dirty="0">
                <a:latin typeface="Verdana" panose="020B0604030504040204" pitchFamily="34" charset="0"/>
                <a:sym typeface="Symbol" panose="05050102010706020507" pitchFamily="18" charset="2"/>
              </a:rPr>
              <a:t>        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dirty="0">
                <a:latin typeface="Verdana" panose="020B0604030504040204" pitchFamily="34" charset="0"/>
                <a:sym typeface="Symbol" panose="05050102010706020507" pitchFamily="18" charset="2"/>
              </a:rPr>
              <a:t>2.</a:t>
            </a:r>
            <a:r>
              <a:rPr lang="en-US" altLang="en-US" b="0" dirty="0">
                <a:latin typeface="Verdana" panose="020B0604030504040204" pitchFamily="34" charset="0"/>
                <a:sym typeface="Symbol" panose="05050102010706020507" pitchFamily="18" charset="2"/>
              </a:rPr>
              <a:t> 3</a:t>
            </a:r>
            <a:r>
              <a:rPr lang="en-US" altLang="en-US" b="0" i="1" dirty="0"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r>
              <a:rPr lang="en-US" altLang="en-US" b="0" dirty="0">
                <a:latin typeface="Verdana" panose="020B0604030504040204" pitchFamily="34" charset="0"/>
                <a:sym typeface="Symbol" panose="05050102010706020507" pitchFamily="18" charset="2"/>
              </a:rPr>
              <a:t>(</a:t>
            </a:r>
            <a:r>
              <a:rPr lang="en-US" altLang="en-US" b="0" i="1" dirty="0"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r>
              <a:rPr lang="en-US" altLang="en-US" b="0" baseline="30000" dirty="0">
                <a:latin typeface="Verdana" panose="020B0604030504040204" pitchFamily="34" charset="0"/>
                <a:sym typeface="Symbol" panose="05050102010706020507" pitchFamily="18" charset="2"/>
              </a:rPr>
              <a:t>2</a:t>
            </a:r>
            <a:r>
              <a:rPr lang="en-US" altLang="en-US" b="0" dirty="0">
                <a:latin typeface="Verdana" panose="020B0604030504040204" pitchFamily="34" charset="0"/>
                <a:sym typeface="Symbol" panose="05050102010706020507" pitchFamily="18" charset="2"/>
              </a:rPr>
              <a:t> – 4)</a:t>
            </a:r>
            <a:endParaRPr lang="en-US" altLang="en-US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40000"/>
              </a:lnSpc>
            </a:pPr>
            <a:endParaRPr lang="en-US" altLang="en-US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52950" y="2286001"/>
            <a:ext cx="1466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800" b="0" i="1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w </a:t>
            </a:r>
            <a:r>
              <a:rPr lang="en-US" altLang="en-US" sz="2800" b="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+ 2</a:t>
            </a:r>
            <a:endParaRPr lang="en-US" altLang="en-US" sz="2800" b="0"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40264" y="2847976"/>
            <a:ext cx="1912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2800" b="0" i="1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800" b="0" baseline="3000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2800" b="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– 12</a:t>
            </a:r>
            <a:r>
              <a:rPr lang="en-US" altLang="en-US" sz="2800" b="0" i="1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endParaRPr lang="en-US" altLang="en-US" sz="2800" b="0">
              <a:solidFill>
                <a:srgbClr val="FF3300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2054" name="Text Box 29"/>
          <p:cNvSpPr txBox="1">
            <a:spLocks noChangeArrowheads="1"/>
          </p:cNvSpPr>
          <p:nvPr/>
        </p:nvSpPr>
        <p:spPr bwMode="auto">
          <a:xfrm>
            <a:off x="2041526" y="18288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Verdana" panose="020B0604030504040204" pitchFamily="34" charset="0"/>
              </a:rPr>
              <a:t>Simplify.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1D6410-A2DC-452B-B573-63C6E6C35AAD}"/>
              </a:ext>
            </a:extLst>
          </p:cNvPr>
          <p:cNvSpPr txBox="1"/>
          <p:nvPr/>
        </p:nvSpPr>
        <p:spPr>
          <a:xfrm>
            <a:off x="2035946" y="3409951"/>
            <a:ext cx="34624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AutoNum type="arabicPeriod" startAt="3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015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CBA6-124D-99E2-D1BC-32AB1FB0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Factor completely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181EF9-4926-C557-9EFB-C68F4938BA69}"/>
                  </a:ext>
                </a:extLst>
              </p:cNvPr>
              <p:cNvSpPr txBox="1"/>
              <p:nvPr/>
            </p:nvSpPr>
            <p:spPr>
              <a:xfrm>
                <a:off x="4380931" y="1766500"/>
                <a:ext cx="28900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181EF9-4926-C557-9EFB-C68F4938B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931" y="1766500"/>
                <a:ext cx="2890087" cy="492443"/>
              </a:xfrm>
              <a:prstGeom prst="rect">
                <a:avLst/>
              </a:prstGeom>
              <a:blipFill>
                <a:blip r:embed="rId2"/>
                <a:stretch>
                  <a:fillRect l="-2632" r="-2632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7C257C7-DD16-A61E-D65C-4EE1564BF4CD}"/>
                  </a:ext>
                </a:extLst>
              </p:cNvPr>
              <p:cNvSpPr txBox="1"/>
              <p:nvPr/>
            </p:nvSpPr>
            <p:spPr>
              <a:xfrm>
                <a:off x="4380931" y="2770391"/>
                <a:ext cx="28708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3(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r>
                  <a:rPr lang="en-US" sz="3200" dirty="0"/>
                  <a:t>)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7C257C7-DD16-A61E-D65C-4EE1564BF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931" y="2770391"/>
                <a:ext cx="2870851" cy="492443"/>
              </a:xfrm>
              <a:prstGeom prst="rect">
                <a:avLst/>
              </a:prstGeom>
              <a:blipFill>
                <a:blip r:embed="rId3"/>
                <a:stretch>
                  <a:fillRect l="-5286" t="-22500" r="-7048" b="-4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F2501B-E50A-9EC0-3732-6B10BE221D33}"/>
                  </a:ext>
                </a:extLst>
              </p:cNvPr>
              <p:cNvSpPr txBox="1"/>
              <p:nvPr/>
            </p:nvSpPr>
            <p:spPr>
              <a:xfrm>
                <a:off x="4450165" y="3910085"/>
                <a:ext cx="29143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F2501B-E50A-9EC0-3732-6B10BE221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165" y="3910085"/>
                <a:ext cx="2914324" cy="492443"/>
              </a:xfrm>
              <a:prstGeom prst="rect">
                <a:avLst/>
              </a:prstGeom>
              <a:blipFill>
                <a:blip r:embed="rId4"/>
                <a:stretch>
                  <a:fillRect l="-2609" r="-4348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0733B04-1B8B-C8C8-CE8D-90AF05F97063}"/>
              </a:ext>
            </a:extLst>
          </p:cNvPr>
          <p:cNvSpPr txBox="1"/>
          <p:nvPr/>
        </p:nvSpPr>
        <p:spPr>
          <a:xfrm>
            <a:off x="7915702" y="2719212"/>
            <a:ext cx="37240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Always check if you </a:t>
            </a:r>
          </a:p>
          <a:p>
            <a:r>
              <a:rPr lang="en-US" sz="2800" dirty="0"/>
              <a:t>can factor further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8074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981200" y="2636967"/>
            <a:ext cx="81534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Verdana" panose="020B0604030504040204" pitchFamily="34" charset="0"/>
              </a:rPr>
              <a:t>Factor each polynomial.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Verdana" panose="020B0604030504040204" pitchFamily="34" charset="0"/>
              </a:rPr>
              <a:t>1.</a:t>
            </a:r>
            <a:r>
              <a:rPr lang="en-US" altLang="en-US" b="0" dirty="0">
                <a:latin typeface="Verdana" panose="020B0604030504040204" pitchFamily="34" charset="0"/>
              </a:rPr>
              <a:t> 16</a:t>
            </a:r>
            <a:r>
              <a:rPr lang="en-US" altLang="en-US" b="0" i="1" dirty="0">
                <a:latin typeface="Verdana" panose="020B0604030504040204" pitchFamily="34" charset="0"/>
              </a:rPr>
              <a:t>x</a:t>
            </a:r>
            <a:r>
              <a:rPr lang="en-US" altLang="en-US" b="0" dirty="0">
                <a:latin typeface="Verdana" panose="020B0604030504040204" pitchFamily="34" charset="0"/>
              </a:rPr>
              <a:t> + 20</a:t>
            </a:r>
            <a:r>
              <a:rPr lang="en-US" altLang="en-US" b="0" i="1" dirty="0">
                <a:latin typeface="Verdana" panose="020B0604030504040204" pitchFamily="34" charset="0"/>
              </a:rPr>
              <a:t>x</a:t>
            </a:r>
            <a:r>
              <a:rPr lang="en-US" altLang="en-US" b="0" baseline="30000" dirty="0">
                <a:latin typeface="Verdana" panose="020B0604030504040204" pitchFamily="34" charset="0"/>
              </a:rPr>
              <a:t>3</a:t>
            </a:r>
            <a:r>
              <a:rPr lang="en-US" altLang="en-US" b="0" dirty="0">
                <a:latin typeface="Verdana" panose="020B0604030504040204" pitchFamily="34" charset="0"/>
              </a:rPr>
              <a:t> 		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en-US" dirty="0">
                <a:latin typeface="Verdana" panose="020B0604030504040204" pitchFamily="34" charset="0"/>
              </a:rPr>
              <a:t>2.</a:t>
            </a:r>
            <a:r>
              <a:rPr lang="en-US" altLang="en-US" b="0" dirty="0">
                <a:latin typeface="Verdana" panose="020B0604030504040204" pitchFamily="34" charset="0"/>
              </a:rPr>
              <a:t> 4</a:t>
            </a:r>
            <a:r>
              <a:rPr lang="en-US" altLang="en-US" b="0" i="1" dirty="0">
                <a:latin typeface="Verdana" panose="020B0604030504040204" pitchFamily="34" charset="0"/>
              </a:rPr>
              <a:t>m</a:t>
            </a:r>
            <a:r>
              <a:rPr lang="en-US" altLang="en-US" b="0" baseline="30000" dirty="0">
                <a:latin typeface="Verdana" panose="020B0604030504040204" pitchFamily="34" charset="0"/>
              </a:rPr>
              <a:t>4</a:t>
            </a:r>
            <a:r>
              <a:rPr lang="en-US" altLang="en-US" b="0" dirty="0">
                <a:latin typeface="Verdana" panose="020B0604030504040204" pitchFamily="34" charset="0"/>
              </a:rPr>
              <a:t> – 12</a:t>
            </a:r>
            <a:r>
              <a:rPr lang="en-US" altLang="en-US" b="0" i="1" dirty="0">
                <a:latin typeface="Verdana" panose="020B0604030504040204" pitchFamily="34" charset="0"/>
              </a:rPr>
              <a:t>m</a:t>
            </a:r>
            <a:r>
              <a:rPr lang="en-US" altLang="en-US" b="0" baseline="30000" dirty="0">
                <a:latin typeface="Verdana" panose="020B0604030504040204" pitchFamily="34" charset="0"/>
              </a:rPr>
              <a:t>2</a:t>
            </a:r>
            <a:r>
              <a:rPr lang="en-US" altLang="en-US" b="0" dirty="0">
                <a:latin typeface="Verdana" panose="020B0604030504040204" pitchFamily="34" charset="0"/>
              </a:rPr>
              <a:t> + 8</a:t>
            </a:r>
            <a:r>
              <a:rPr lang="en-US" altLang="en-US" b="0" i="1" dirty="0">
                <a:latin typeface="Verdana" panose="020B0604030504040204" pitchFamily="34" charset="0"/>
              </a:rPr>
              <a:t>m</a:t>
            </a:r>
            <a:endParaRPr lang="en-US" altLang="en-US" b="0" i="1" baseline="30000" dirty="0"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800" b="0" dirty="0">
              <a:latin typeface="Arial" panose="020B0604020202020204" pitchFamily="34" charset="0"/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3048000" y="2133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FF3300"/>
                </a:solidFill>
                <a:latin typeface="Verdana" panose="020B0604030504040204" pitchFamily="34" charset="0"/>
              </a:rPr>
              <a:t>   </a:t>
            </a: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5845131" y="3823961"/>
            <a:ext cx="293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b="0" i="1" dirty="0">
                <a:solidFill>
                  <a:srgbClr val="FF0000"/>
                </a:solidFill>
                <a:latin typeface="Verdana" panose="020B0604030504040204" pitchFamily="34" charset="0"/>
              </a:rPr>
              <a:t>m</a:t>
            </a:r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(</a:t>
            </a:r>
            <a:r>
              <a:rPr lang="en-US" altLang="en-US" b="0" i="1" dirty="0">
                <a:solidFill>
                  <a:srgbClr val="FF0000"/>
                </a:solidFill>
                <a:latin typeface="Verdana" panose="020B0604030504040204" pitchFamily="34" charset="0"/>
              </a:rPr>
              <a:t>m</a:t>
            </a:r>
            <a:r>
              <a:rPr lang="en-US" altLang="en-US" b="0" baseline="30000" dirty="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 – 3</a:t>
            </a:r>
            <a:r>
              <a:rPr lang="en-US" altLang="en-US" b="0" i="1" dirty="0">
                <a:solidFill>
                  <a:srgbClr val="FF0000"/>
                </a:solidFill>
                <a:latin typeface="Verdana" panose="020B0604030504040204" pitchFamily="34" charset="0"/>
              </a:rPr>
              <a:t>m</a:t>
            </a:r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 + 2)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5845131" y="3169281"/>
            <a:ext cx="199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b="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(4 + 5</a:t>
            </a:r>
            <a:r>
              <a:rPr lang="en-US" altLang="en-US" b="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b="0" baseline="30000" dirty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816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5" grpId="0"/>
      <p:bldP spid="1157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286001" y="1143000"/>
            <a:ext cx="8016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Factors that are shared by two or more whole numbers are called common factors. The greatest of these common factors is called the </a:t>
            </a:r>
            <a:r>
              <a:rPr lang="en-US" altLang="en-US" u="sng">
                <a:latin typeface="Verdana" panose="020B0604030504040204" pitchFamily="34" charset="0"/>
              </a:rPr>
              <a:t>greatest common factor</a:t>
            </a:r>
            <a:r>
              <a:rPr lang="en-US" altLang="en-US" b="0">
                <a:latin typeface="Verdana" panose="020B0604030504040204" pitchFamily="34" charset="0"/>
              </a:rPr>
              <a:t>, or GCF.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375025" y="33448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227388" y="3079750"/>
            <a:ext cx="488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Factors of 12: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1</a:t>
            </a:r>
            <a:r>
              <a:rPr lang="en-US" altLang="en-US" b="0">
                <a:latin typeface="Verdana" panose="020B0604030504040204" pitchFamily="34" charset="0"/>
              </a:rPr>
              <a:t>,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, 3,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b="0">
                <a:latin typeface="Verdana" panose="020B0604030504040204" pitchFamily="34" charset="0"/>
              </a:rPr>
              <a:t>, 6, 12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243264" y="3733800"/>
            <a:ext cx="519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Factors of 32: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1</a:t>
            </a:r>
            <a:r>
              <a:rPr lang="en-US" altLang="en-US" b="0">
                <a:latin typeface="Verdana" panose="020B0604030504040204" pitchFamily="34" charset="0"/>
              </a:rPr>
              <a:t>,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,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b="0">
                <a:latin typeface="Verdana" panose="020B0604030504040204" pitchFamily="34" charset="0"/>
              </a:rPr>
              <a:t>, 8, 16, 32 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243263" y="4343400"/>
            <a:ext cx="4081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Common factors: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1</a:t>
            </a:r>
            <a:r>
              <a:rPr lang="en-US" altLang="en-US" b="0">
                <a:latin typeface="Verdana" panose="020B0604030504040204" pitchFamily="34" charset="0"/>
              </a:rPr>
              <a:t>,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, </a:t>
            </a:r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276600" y="4875213"/>
            <a:ext cx="646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The greatest of the common factors is 4.</a:t>
            </a:r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6838950" y="4400550"/>
            <a:ext cx="381000" cy="381000"/>
          </a:xfrm>
          <a:prstGeom prst="ellips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01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/>
      <p:bldP spid="60424" grpId="0"/>
      <p:bldP spid="60425" grpId="0"/>
      <p:bldP spid="60426" grpId="0"/>
      <p:bldP spid="604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8"/>
          <p:cNvGrpSpPr>
            <a:grpSpLocks/>
          </p:cNvGrpSpPr>
          <p:nvPr/>
        </p:nvGrpSpPr>
        <p:grpSpPr bwMode="auto">
          <a:xfrm>
            <a:off x="1981200" y="2209801"/>
            <a:ext cx="7854950" cy="1668463"/>
            <a:chOff x="236" y="2256"/>
            <a:chExt cx="4948" cy="1051"/>
          </a:xfrm>
        </p:grpSpPr>
        <p:sp>
          <p:nvSpPr>
            <p:cNvPr id="10243" name="Text Box 9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Verdana" panose="020B0604030504040204" pitchFamily="34" charset="0"/>
                </a:rPr>
                <a:t>If two terms contain the same variable raised to different powers, the GCF will contain that variable raised to the lower power.</a:t>
              </a:r>
            </a:p>
          </p:txBody>
        </p:sp>
        <p:sp>
          <p:nvSpPr>
            <p:cNvPr id="10244" name="Text Box 10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Verdana" panose="020B0604030504040204" pitchFamily="34" charset="0"/>
                </a:rPr>
                <a:t>Helpful Hint</a:t>
              </a:r>
              <a:endParaRPr lang="en-US" altLang="en-US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384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828800" y="1371600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Find the GCF of each pair of monomials.</a:t>
            </a:r>
            <a:endParaRPr lang="en-US" altLang="en-US" b="0">
              <a:latin typeface="Times" panose="02020603050405020304" pitchFamily="18" charset="0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2117725" y="1981200"/>
            <a:ext cx="261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Verdana" panose="020B0604030504040204" pitchFamily="34" charset="0"/>
              </a:rPr>
              <a:t>18</a:t>
            </a:r>
            <a:r>
              <a:rPr lang="en-US" altLang="en-US" i="1">
                <a:latin typeface="Verdana" panose="020B0604030504040204" pitchFamily="34" charset="0"/>
              </a:rPr>
              <a:t>g</a:t>
            </a:r>
            <a:r>
              <a:rPr lang="en-US" altLang="en-US" baseline="30000">
                <a:latin typeface="Verdana" panose="020B0604030504040204" pitchFamily="34" charset="0"/>
              </a:rPr>
              <a:t>2</a:t>
            </a:r>
            <a:r>
              <a:rPr lang="en-US" altLang="en-US">
                <a:latin typeface="Verdana" panose="020B0604030504040204" pitchFamily="34" charset="0"/>
              </a:rPr>
              <a:t> and 27</a:t>
            </a:r>
            <a:r>
              <a:rPr lang="en-US" altLang="en-US" i="1">
                <a:latin typeface="Verdana" panose="020B0604030504040204" pitchFamily="34" charset="0"/>
              </a:rPr>
              <a:t>g</a:t>
            </a:r>
            <a:r>
              <a:rPr lang="en-US" altLang="en-US" baseline="30000">
                <a:latin typeface="Verdana" panose="020B0604030504040204" pitchFamily="34" charset="0"/>
              </a:rPr>
              <a:t>3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1981201" y="5257800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Verdana" panose="020B0604030504040204" pitchFamily="34" charset="0"/>
              </a:rPr>
              <a:t>The GCF is 9</a:t>
            </a:r>
            <a:r>
              <a:rPr lang="en-US" altLang="en-US" b="0" i="1" dirty="0">
                <a:latin typeface="Verdana" panose="020B0604030504040204" pitchFamily="34" charset="0"/>
              </a:rPr>
              <a:t>g</a:t>
            </a:r>
            <a:r>
              <a:rPr lang="en-US" altLang="en-US" b="0" baseline="30000" dirty="0">
                <a:latin typeface="Verdana" panose="020B0604030504040204" pitchFamily="34" charset="0"/>
              </a:rPr>
              <a:t>2</a:t>
            </a:r>
            <a:r>
              <a:rPr lang="en-US" altLang="en-US" b="0" dirty="0">
                <a:latin typeface="Verdana" panose="020B060403050404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FBC1B-15C5-318F-92F7-A8C54E981A75}"/>
                  </a:ext>
                </a:extLst>
              </p:cNvPr>
              <p:cNvSpPr txBox="1"/>
              <p:nvPr/>
            </p:nvSpPr>
            <p:spPr>
              <a:xfrm>
                <a:off x="2188875" y="2653310"/>
                <a:ext cx="8751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𝐹𝑎𝑐𝑡𝑜𝑟𝑠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FBC1B-15C5-318F-92F7-A8C54E981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875" y="2653310"/>
                <a:ext cx="875176" cy="276999"/>
              </a:xfrm>
              <a:prstGeom prst="rect">
                <a:avLst/>
              </a:prstGeom>
              <a:blipFill>
                <a:blip r:embed="rId2"/>
                <a:stretch>
                  <a:fillRect l="-5714" r="-4286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45E907-BFA1-CA37-CAC5-3C212744B67E}"/>
                  </a:ext>
                </a:extLst>
              </p:cNvPr>
              <p:cNvSpPr txBox="1"/>
              <p:nvPr/>
            </p:nvSpPr>
            <p:spPr>
              <a:xfrm>
                <a:off x="2117725" y="3145219"/>
                <a:ext cx="31599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1, 2, 3, 6, 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18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45E907-BFA1-CA37-CAC5-3C212744B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725" y="3145219"/>
                <a:ext cx="3159968" cy="430887"/>
              </a:xfrm>
              <a:prstGeom prst="rect">
                <a:avLst/>
              </a:prstGeom>
              <a:blipFill>
                <a:blip r:embed="rId3"/>
                <a:stretch>
                  <a:fillRect l="-1600" t="-5714" r="-1600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669357-F557-FED4-0325-14196ADEF2CA}"/>
                  </a:ext>
                </a:extLst>
              </p:cNvPr>
              <p:cNvSpPr txBox="1"/>
              <p:nvPr/>
            </p:nvSpPr>
            <p:spPr>
              <a:xfrm>
                <a:off x="2054960" y="3709600"/>
                <a:ext cx="3585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1, 3, 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27    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669357-F557-FED4-0325-14196ADEF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960" y="3709600"/>
                <a:ext cx="3585084" cy="430887"/>
              </a:xfrm>
              <a:prstGeom prst="rect">
                <a:avLst/>
              </a:prstGeom>
              <a:blipFill>
                <a:blip r:embed="rId4"/>
                <a:stretch>
                  <a:fillRect l="-1408" t="-8824" r="-1408" b="-4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38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50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498725" y="946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b="0">
              <a:latin typeface="Verdana" panose="020B0604030504040204" pitchFamily="34" charset="0"/>
            </a:endParaRP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1584960" y="5651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anose="020B0A04020102020204" pitchFamily="34" charset="0"/>
              </a:rPr>
              <a:t>Factoring by Using the GCF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2117726" y="1709738"/>
            <a:ext cx="145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Verdana" panose="020B0604030504040204" pitchFamily="34" charset="0"/>
              </a:rPr>
              <a:t>2</a:t>
            </a:r>
            <a:r>
              <a:rPr lang="en-US" altLang="en-US" i="1">
                <a:latin typeface="Verdana" panose="020B0604030504040204" pitchFamily="34" charset="0"/>
              </a:rPr>
              <a:t>x</a:t>
            </a:r>
            <a:r>
              <a:rPr lang="en-US" altLang="en-US" baseline="30000">
                <a:latin typeface="Verdana" panose="020B0604030504040204" pitchFamily="34" charset="0"/>
              </a:rPr>
              <a:t>2</a:t>
            </a:r>
            <a:r>
              <a:rPr lang="en-US" altLang="en-US">
                <a:latin typeface="Verdana" panose="020B060403050404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–</a:t>
            </a:r>
            <a:r>
              <a:rPr lang="en-US" altLang="en-US">
                <a:latin typeface="Verdana" panose="020B0604030504040204" pitchFamily="34" charset="0"/>
              </a:rPr>
              <a:t> 4 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286000" y="2224088"/>
            <a:ext cx="1891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Verdana" panose="020B0604030504040204" pitchFamily="34" charset="0"/>
              </a:rPr>
              <a:t>    2       </a:t>
            </a:r>
            <a:r>
              <a:rPr lang="en-US" altLang="en-US" b="0" i="1" dirty="0">
                <a:latin typeface="Verdana" panose="020B0604030504040204" pitchFamily="34" charset="0"/>
              </a:rPr>
              <a:t>x</a:t>
            </a:r>
            <a:r>
              <a:rPr lang="en-US" altLang="en-US" b="0" baseline="30000" dirty="0">
                <a:latin typeface="Verdana" panose="020B0604030504040204" pitchFamily="34" charset="0"/>
              </a:rPr>
              <a:t>2</a:t>
            </a:r>
            <a:endParaRPr lang="en-US" altLang="en-US" b="0" dirty="0">
              <a:latin typeface="Verdana" panose="020B0604030504040204" pitchFamily="34" charset="0"/>
            </a:endParaRP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2592388" y="2605088"/>
            <a:ext cx="797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Verdana" panose="020B0604030504040204" pitchFamily="34" charset="0"/>
              </a:rPr>
              <a:t>2, 4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3254376" y="3352800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5257800" y="3352800"/>
            <a:ext cx="209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solidFill>
                  <a:srgbClr val="3333FF"/>
                </a:solidFill>
                <a:latin typeface="Arial" panose="020B0604020202020204" pitchFamily="34" charset="0"/>
              </a:rPr>
              <a:t>Find the GCF.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2159000" y="4376738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(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Arial" panose="020B0604020202020204" pitchFamily="34" charset="0"/>
              </a:rPr>
              <a:t>–</a:t>
            </a:r>
            <a:r>
              <a:rPr lang="en-US" altLang="en-US" b="0">
                <a:latin typeface="Verdana" panose="020B0604030504040204" pitchFamily="34" charset="0"/>
              </a:rPr>
              <a:t> 2) 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2133601" y="5097463"/>
            <a:ext cx="325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latin typeface="Verdana" panose="020B0604030504040204" pitchFamily="34" charset="0"/>
              </a:rPr>
              <a:t>Check</a:t>
            </a:r>
            <a:r>
              <a:rPr lang="en-US" altLang="en-US" b="0" i="1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Verdana" panose="020B0604030504040204" pitchFamily="34" charset="0"/>
              </a:rPr>
              <a:t>2(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Arial" panose="020B0604020202020204" pitchFamily="34" charset="0"/>
              </a:rPr>
              <a:t>–</a:t>
            </a:r>
            <a:r>
              <a:rPr lang="en-US" altLang="en-US" b="0">
                <a:latin typeface="Verdana" panose="020B0604030504040204" pitchFamily="34" charset="0"/>
              </a:rPr>
              <a:t> 2) </a:t>
            </a:r>
            <a:endParaRPr lang="en-US" altLang="en-US" b="0" i="1">
              <a:latin typeface="Verdana" panose="020B0604030504040204" pitchFamily="34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387726" y="4881567"/>
            <a:ext cx="804863" cy="600075"/>
            <a:chOff x="2277" y="2448"/>
            <a:chExt cx="507" cy="378"/>
          </a:xfrm>
        </p:grpSpPr>
        <p:sp>
          <p:nvSpPr>
            <p:cNvPr id="4112" name="Arc 46"/>
            <p:cNvSpPr>
              <a:spLocks/>
            </p:cNvSpPr>
            <p:nvPr/>
          </p:nvSpPr>
          <p:spPr bwMode="auto">
            <a:xfrm rot="12028755" flipV="1">
              <a:off x="2277" y="2448"/>
              <a:ext cx="507" cy="241"/>
            </a:xfrm>
            <a:custGeom>
              <a:avLst/>
              <a:gdLst>
                <a:gd name="T0" fmla="*/ 0 w 33863"/>
                <a:gd name="T1" fmla="*/ 41 h 22441"/>
                <a:gd name="T2" fmla="*/ 507 w 33863"/>
                <a:gd name="T3" fmla="*/ 241 h 22441"/>
                <a:gd name="T4" fmla="*/ 184 w 33863"/>
                <a:gd name="T5" fmla="*/ 232 h 22441"/>
                <a:gd name="T6" fmla="*/ 0 60000 65536"/>
                <a:gd name="T7" fmla="*/ 0 60000 65536"/>
                <a:gd name="T8" fmla="*/ 0 60000 65536"/>
                <a:gd name="T9" fmla="*/ 0 w 33863"/>
                <a:gd name="T10" fmla="*/ 0 h 22441"/>
                <a:gd name="T11" fmla="*/ 33863 w 33863"/>
                <a:gd name="T12" fmla="*/ 22441 h 22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13" name="Arc 47"/>
            <p:cNvSpPr>
              <a:spLocks/>
            </p:cNvSpPr>
            <p:nvPr/>
          </p:nvSpPr>
          <p:spPr bwMode="auto">
            <a:xfrm rot="20493903">
              <a:off x="2295" y="2593"/>
              <a:ext cx="144" cy="233"/>
            </a:xfrm>
            <a:custGeom>
              <a:avLst/>
              <a:gdLst>
                <a:gd name="T0" fmla="*/ 28 w 16460"/>
                <a:gd name="T1" fmla="*/ 0 h 21361"/>
                <a:gd name="T2" fmla="*/ 144 w 16460"/>
                <a:gd name="T3" fmla="*/ 116 h 21361"/>
                <a:gd name="T4" fmla="*/ 0 w 16460"/>
                <a:gd name="T5" fmla="*/ 336 h 21361"/>
                <a:gd name="T6" fmla="*/ 0 60000 65536"/>
                <a:gd name="T7" fmla="*/ 0 60000 65536"/>
                <a:gd name="T8" fmla="*/ 0 60000 65536"/>
                <a:gd name="T9" fmla="*/ 0 w 16460"/>
                <a:gd name="T10" fmla="*/ 0 h 21361"/>
                <a:gd name="T11" fmla="*/ 16460 w 16460"/>
                <a:gd name="T12" fmla="*/ 21361 h 2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60" h="21361" fill="none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</a:path>
                <a:path w="16460" h="21361" stroke="0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  <a:lnTo>
                    <a:pt x="0" y="21361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3175001" y="5638800"/>
            <a:ext cx="137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Arial" panose="020B0604020202020204" pitchFamily="34" charset="0"/>
              </a:rPr>
              <a:t>–</a:t>
            </a:r>
            <a:r>
              <a:rPr lang="en-US" altLang="en-US" b="0">
                <a:latin typeface="Verdana" panose="020B0604030504040204" pitchFamily="34" charset="0"/>
              </a:rPr>
              <a:t> 4 </a:t>
            </a:r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4244975" y="5516564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53304" name="Text Box 56"/>
          <p:cNvSpPr txBox="1">
            <a:spLocks noChangeArrowheads="1"/>
          </p:cNvSpPr>
          <p:nvPr/>
        </p:nvSpPr>
        <p:spPr bwMode="auto">
          <a:xfrm>
            <a:off x="5181600" y="4419601"/>
            <a:ext cx="525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solidFill>
                  <a:srgbClr val="3333FF"/>
                </a:solidFill>
                <a:latin typeface="Arial" panose="020B0604020202020204" pitchFamily="34" charset="0"/>
              </a:rPr>
              <a:t>Use the Distributive Property to factor out the GCF.</a:t>
            </a:r>
          </a:p>
        </p:txBody>
      </p:sp>
    </p:spTree>
    <p:extLst>
      <p:ext uri="{BB962C8B-B14F-4D97-AF65-F5344CB8AC3E}">
        <p14:creationId xmlns:p14="http://schemas.microsoft.com/office/powerpoint/2010/main" val="11516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7" grpId="0"/>
      <p:bldP spid="53278" grpId="0"/>
      <p:bldP spid="53280" grpId="0"/>
      <p:bldP spid="53281" grpId="0"/>
      <p:bldP spid="53290" grpId="0"/>
      <p:bldP spid="53292" grpId="0"/>
      <p:bldP spid="53297" grpId="0"/>
      <p:bldP spid="53298" grpId="0"/>
      <p:bldP spid="533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2539669" y="692482"/>
            <a:ext cx="2272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 b="0">
              <a:latin typeface="Verdana" panose="020B0604030504040204" pitchFamily="34" charset="0"/>
            </a:endParaRP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1763383" y="1062326"/>
            <a:ext cx="3815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Verdana" panose="020B0604030504040204" pitchFamily="34" charset="0"/>
              </a:rPr>
              <a:t>8</a:t>
            </a:r>
            <a:r>
              <a:rPr lang="en-US" altLang="en-US" sz="2800" i="1">
                <a:latin typeface="Verdana" panose="020B0604030504040204" pitchFamily="34" charset="0"/>
              </a:rPr>
              <a:t>x</a:t>
            </a:r>
            <a:r>
              <a:rPr lang="en-US" altLang="en-US" sz="2800" baseline="30000">
                <a:latin typeface="Verdana" panose="020B0604030504040204" pitchFamily="34" charset="0"/>
              </a:rPr>
              <a:t>3</a:t>
            </a:r>
            <a:r>
              <a:rPr lang="en-US" altLang="en-US" sz="2800">
                <a:latin typeface="Verdana" panose="020B060403050404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–</a:t>
            </a:r>
            <a:r>
              <a:rPr lang="en-US" altLang="en-US" sz="2800">
                <a:latin typeface="Verdana" panose="020B0604030504040204" pitchFamily="34" charset="0"/>
              </a:rPr>
              <a:t> 4</a:t>
            </a:r>
            <a:r>
              <a:rPr lang="en-US" altLang="en-US" sz="2800" i="1">
                <a:latin typeface="Verdana" panose="020B0604030504040204" pitchFamily="34" charset="0"/>
              </a:rPr>
              <a:t>x</a:t>
            </a:r>
            <a:r>
              <a:rPr lang="en-US" altLang="en-US" sz="2800" baseline="30000">
                <a:latin typeface="Verdana" panose="020B0604030504040204" pitchFamily="34" charset="0"/>
              </a:rPr>
              <a:t>2</a:t>
            </a:r>
            <a:r>
              <a:rPr lang="en-US" altLang="en-US" sz="2800">
                <a:latin typeface="Verdana" panose="020B060403050404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–</a:t>
            </a:r>
            <a:r>
              <a:rPr lang="en-US" altLang="en-US" sz="2800">
                <a:latin typeface="Verdana" panose="020B0604030504040204" pitchFamily="34" charset="0"/>
              </a:rPr>
              <a:t> 16</a:t>
            </a:r>
            <a:r>
              <a:rPr lang="en-US" altLang="en-US" sz="2800" i="1">
                <a:latin typeface="Verdana" panose="020B0604030504040204" pitchFamily="34" charset="0"/>
              </a:rPr>
              <a:t>x</a:t>
            </a:r>
            <a:endParaRPr lang="en-US" altLang="en-US" sz="2800">
              <a:latin typeface="Verdana" panose="020B0604030504040204" pitchFamily="34" charset="0"/>
            </a:endParaRP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1930124" y="3748444"/>
            <a:ext cx="3715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800" b="0" i="1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800" b="0">
                <a:latin typeface="Verdana" panose="020B0604030504040204" pitchFamily="34" charset="0"/>
              </a:rPr>
              <a:t>(2</a:t>
            </a:r>
            <a:r>
              <a:rPr lang="en-US" altLang="en-US" sz="2800" b="0" i="1">
                <a:latin typeface="Verdana" panose="020B0604030504040204" pitchFamily="34" charset="0"/>
              </a:rPr>
              <a:t>x</a:t>
            </a:r>
            <a:r>
              <a:rPr lang="en-US" altLang="en-US" sz="2800" b="0" baseline="30000">
                <a:latin typeface="Verdana" panose="020B0604030504040204" pitchFamily="34" charset="0"/>
              </a:rPr>
              <a:t>2</a:t>
            </a:r>
            <a:r>
              <a:rPr lang="en-US" altLang="en-US" sz="2800" b="0">
                <a:latin typeface="Verdana" panose="020B0604030504040204" pitchFamily="34" charset="0"/>
              </a:rPr>
              <a:t> </a:t>
            </a:r>
            <a:r>
              <a:rPr lang="en-US" altLang="en-US" sz="2800" b="0">
                <a:latin typeface="Arial" panose="020B0604020202020204" pitchFamily="34" charset="0"/>
              </a:rPr>
              <a:t>–</a:t>
            </a:r>
            <a:r>
              <a:rPr lang="en-US" altLang="en-US" sz="2800" b="0">
                <a:latin typeface="Verdana" panose="020B0604030504040204" pitchFamily="34" charset="0"/>
              </a:rPr>
              <a:t> </a:t>
            </a:r>
            <a:r>
              <a:rPr lang="en-US" altLang="en-US" sz="2800" b="0" i="1">
                <a:latin typeface="Verdana" panose="020B0604030504040204" pitchFamily="34" charset="0"/>
              </a:rPr>
              <a:t>x</a:t>
            </a:r>
            <a:r>
              <a:rPr lang="en-US" altLang="en-US" sz="2800" b="0">
                <a:latin typeface="Verdana" panose="020B0604030504040204" pitchFamily="34" charset="0"/>
              </a:rPr>
              <a:t> </a:t>
            </a:r>
            <a:r>
              <a:rPr lang="en-US" altLang="en-US" sz="2800" b="0">
                <a:latin typeface="Arial" panose="020B0604020202020204" pitchFamily="34" charset="0"/>
              </a:rPr>
              <a:t>–</a:t>
            </a:r>
            <a:r>
              <a:rPr lang="en-US" altLang="en-US" sz="2800" b="0">
                <a:latin typeface="Verdana" panose="020B0604030504040204" pitchFamily="34" charset="0"/>
              </a:rPr>
              <a:t> 4) 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3478484" y="5036096"/>
            <a:ext cx="3715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 dirty="0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r>
              <a:rPr lang="en-US" altLang="en-US" sz="2800" b="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800" b="0" dirty="0">
                <a:latin typeface="Verdana" panose="020B0604030504040204" pitchFamily="34" charset="0"/>
              </a:rPr>
              <a:t>(2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  <a:r>
              <a:rPr lang="en-US" altLang="en-US" sz="2800" b="0" baseline="30000" dirty="0">
                <a:latin typeface="Verdana" panose="020B0604030504040204" pitchFamily="34" charset="0"/>
              </a:rPr>
              <a:t>2</a:t>
            </a:r>
            <a:r>
              <a:rPr lang="en-US" altLang="en-US" sz="2800" b="0" dirty="0">
                <a:latin typeface="Verdana" panose="020B0604030504040204" pitchFamily="34" charset="0"/>
              </a:rPr>
              <a:t> </a:t>
            </a:r>
            <a:r>
              <a:rPr lang="en-US" altLang="en-US" sz="2800" b="0" dirty="0">
                <a:latin typeface="Arial" panose="020B0604020202020204" pitchFamily="34" charset="0"/>
              </a:rPr>
              <a:t>–</a:t>
            </a:r>
            <a:r>
              <a:rPr lang="en-US" altLang="en-US" sz="2800" b="0" dirty="0">
                <a:latin typeface="Verdana" panose="020B0604030504040204" pitchFamily="34" charset="0"/>
              </a:rPr>
              <a:t> 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  <a:r>
              <a:rPr lang="en-US" altLang="en-US" sz="2800" b="0" dirty="0">
                <a:latin typeface="Verdana" panose="020B0604030504040204" pitchFamily="34" charset="0"/>
              </a:rPr>
              <a:t> </a:t>
            </a:r>
            <a:r>
              <a:rPr lang="en-US" altLang="en-US" sz="2800" b="0" dirty="0">
                <a:latin typeface="Arial" panose="020B0604020202020204" pitchFamily="34" charset="0"/>
              </a:rPr>
              <a:t>–</a:t>
            </a:r>
            <a:r>
              <a:rPr lang="en-US" altLang="en-US" sz="2800" b="0" dirty="0">
                <a:latin typeface="Verdana" panose="020B0604030504040204" pitchFamily="34" charset="0"/>
              </a:rPr>
              <a:t> 4)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957460" y="4700470"/>
            <a:ext cx="2114496" cy="902661"/>
            <a:chOff x="1065" y="1813"/>
            <a:chExt cx="1272" cy="743"/>
          </a:xfrm>
        </p:grpSpPr>
        <p:sp>
          <p:nvSpPr>
            <p:cNvPr id="5137" name="Arc 32"/>
            <p:cNvSpPr>
              <a:spLocks/>
            </p:cNvSpPr>
            <p:nvPr/>
          </p:nvSpPr>
          <p:spPr bwMode="auto">
            <a:xfrm rot="11465196" flipV="1">
              <a:off x="1122" y="1813"/>
              <a:ext cx="769" cy="431"/>
            </a:xfrm>
            <a:custGeom>
              <a:avLst/>
              <a:gdLst>
                <a:gd name="T0" fmla="*/ 0 w 39817"/>
                <a:gd name="T1" fmla="*/ 101 h 22441"/>
                <a:gd name="T2" fmla="*/ 769 w 39817"/>
                <a:gd name="T3" fmla="*/ 226 h 22441"/>
                <a:gd name="T4" fmla="*/ 352 w 39817"/>
                <a:gd name="T5" fmla="*/ 218 h 22441"/>
                <a:gd name="T6" fmla="*/ 0 60000 65536"/>
                <a:gd name="T7" fmla="*/ 0 60000 65536"/>
                <a:gd name="T8" fmla="*/ 0 60000 65536"/>
                <a:gd name="T9" fmla="*/ 0 w 39817"/>
                <a:gd name="T10" fmla="*/ 0 h 22441"/>
                <a:gd name="T11" fmla="*/ 39817 w 39817"/>
                <a:gd name="T12" fmla="*/ 22441 h 22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817" h="22441" fill="none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30146" y="0"/>
                    <a:pt x="39817" y="9670"/>
                    <a:pt x="39817" y="21600"/>
                  </a:cubicBezTo>
                  <a:cubicBezTo>
                    <a:pt x="39817" y="21880"/>
                    <a:pt x="39811" y="22160"/>
                    <a:pt x="39800" y="22440"/>
                  </a:cubicBezTo>
                </a:path>
                <a:path w="39817" h="22441" stroke="0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30146" y="0"/>
                    <a:pt x="39817" y="9670"/>
                    <a:pt x="39817" y="21600"/>
                  </a:cubicBezTo>
                  <a:cubicBezTo>
                    <a:pt x="39817" y="21880"/>
                    <a:pt x="39811" y="22160"/>
                    <a:pt x="39800" y="22440"/>
                  </a:cubicBezTo>
                  <a:lnTo>
                    <a:pt x="18217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5138" name="Arc 33"/>
            <p:cNvSpPr>
              <a:spLocks/>
            </p:cNvSpPr>
            <p:nvPr/>
          </p:nvSpPr>
          <p:spPr bwMode="auto">
            <a:xfrm rot="20493903">
              <a:off x="1151" y="2125"/>
              <a:ext cx="144" cy="431"/>
            </a:xfrm>
            <a:custGeom>
              <a:avLst/>
              <a:gdLst>
                <a:gd name="T0" fmla="*/ 28 w 16460"/>
                <a:gd name="T1" fmla="*/ 0 h 21361"/>
                <a:gd name="T2" fmla="*/ 144 w 16460"/>
                <a:gd name="T3" fmla="*/ 116 h 21361"/>
                <a:gd name="T4" fmla="*/ 0 w 16460"/>
                <a:gd name="T5" fmla="*/ 336 h 21361"/>
                <a:gd name="T6" fmla="*/ 0 60000 65536"/>
                <a:gd name="T7" fmla="*/ 0 60000 65536"/>
                <a:gd name="T8" fmla="*/ 0 60000 65536"/>
                <a:gd name="T9" fmla="*/ 0 w 16460"/>
                <a:gd name="T10" fmla="*/ 0 h 21361"/>
                <a:gd name="T11" fmla="*/ 16460 w 16460"/>
                <a:gd name="T12" fmla="*/ 21361 h 2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60" h="21361" fill="none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</a:path>
                <a:path w="16460" h="21361" stroke="0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  <a:lnTo>
                    <a:pt x="0" y="21361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5139" name="Arc 34"/>
            <p:cNvSpPr>
              <a:spLocks/>
            </p:cNvSpPr>
            <p:nvPr/>
          </p:nvSpPr>
          <p:spPr bwMode="auto">
            <a:xfrm rot="11242094" flipV="1">
              <a:off x="1065" y="2012"/>
              <a:ext cx="1272" cy="431"/>
            </a:xfrm>
            <a:custGeom>
              <a:avLst/>
              <a:gdLst>
                <a:gd name="T0" fmla="*/ 0 w 37680"/>
                <a:gd name="T1" fmla="*/ 141 h 21600"/>
                <a:gd name="T2" fmla="*/ 1272 w 37680"/>
                <a:gd name="T3" fmla="*/ 172 h 21600"/>
                <a:gd name="T4" fmla="*/ 615 w 37680"/>
                <a:gd name="T5" fmla="*/ 304 h 21600"/>
                <a:gd name="T6" fmla="*/ 0 60000 65536"/>
                <a:gd name="T7" fmla="*/ 0 60000 65536"/>
                <a:gd name="T8" fmla="*/ 0 60000 65536"/>
                <a:gd name="T9" fmla="*/ 0 w 37680"/>
                <a:gd name="T10" fmla="*/ 0 h 21600"/>
                <a:gd name="T11" fmla="*/ 37680 w 376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680" h="21600" fill="none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26515" y="0"/>
                    <a:pt x="34080" y="4754"/>
                    <a:pt x="37679" y="12231"/>
                  </a:cubicBezTo>
                </a:path>
                <a:path w="37680" h="21600" stroke="0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26515" y="0"/>
                    <a:pt x="34080" y="4754"/>
                    <a:pt x="37679" y="12231"/>
                  </a:cubicBezTo>
                  <a:lnTo>
                    <a:pt x="18217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2800"/>
            </a:p>
          </p:txBody>
        </p:sp>
      </p:grp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2044370" y="5656898"/>
            <a:ext cx="3815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 dirty="0">
                <a:latin typeface="Verdana" panose="020B0604030504040204" pitchFamily="34" charset="0"/>
              </a:rPr>
              <a:t>8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  <a:r>
              <a:rPr lang="en-US" altLang="en-US" sz="2800" b="0" baseline="30000" dirty="0">
                <a:latin typeface="Verdana" panose="020B0604030504040204" pitchFamily="34" charset="0"/>
              </a:rPr>
              <a:t>3</a:t>
            </a:r>
            <a:r>
              <a:rPr lang="en-US" altLang="en-US" sz="2800" b="0" dirty="0">
                <a:latin typeface="Verdana" panose="020B0604030504040204" pitchFamily="34" charset="0"/>
              </a:rPr>
              <a:t> </a:t>
            </a:r>
            <a:r>
              <a:rPr lang="en-US" altLang="en-US" sz="2800" b="0" dirty="0">
                <a:latin typeface="Arial" panose="020B0604020202020204" pitchFamily="34" charset="0"/>
              </a:rPr>
              <a:t>–</a:t>
            </a:r>
            <a:r>
              <a:rPr lang="en-US" altLang="en-US" sz="2800" b="0" dirty="0">
                <a:latin typeface="Verdana" panose="020B0604030504040204" pitchFamily="34" charset="0"/>
              </a:rPr>
              <a:t> 4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  <a:r>
              <a:rPr lang="en-US" altLang="en-US" sz="2800" b="0" baseline="30000" dirty="0">
                <a:latin typeface="Verdana" panose="020B0604030504040204" pitchFamily="34" charset="0"/>
              </a:rPr>
              <a:t>2</a:t>
            </a:r>
            <a:r>
              <a:rPr lang="en-US" altLang="en-US" sz="2800" b="0" dirty="0">
                <a:latin typeface="Verdana" panose="020B0604030504040204" pitchFamily="34" charset="0"/>
              </a:rPr>
              <a:t> </a:t>
            </a:r>
            <a:r>
              <a:rPr lang="en-US" altLang="en-US" sz="2800" b="0" dirty="0">
                <a:latin typeface="Arial" panose="020B0604020202020204" pitchFamily="34" charset="0"/>
              </a:rPr>
              <a:t>–</a:t>
            </a:r>
            <a:r>
              <a:rPr lang="en-US" altLang="en-US" sz="2800" b="0" dirty="0">
                <a:latin typeface="Verdana" panose="020B0604030504040204" pitchFamily="34" charset="0"/>
              </a:rPr>
              <a:t> 16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  <a:endParaRPr lang="en-US" altLang="en-US" sz="2800" b="0" dirty="0">
              <a:latin typeface="Verdana" panose="020B0604030504040204" pitchFamily="34" charset="0"/>
            </a:endParaRP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997512" y="1693780"/>
            <a:ext cx="20262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 dirty="0">
                <a:latin typeface="Verdana" panose="020B0604030504040204" pitchFamily="34" charset="0"/>
              </a:rPr>
              <a:t>8 x x 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  <a:r>
              <a:rPr lang="en-US" altLang="en-US" sz="2800" b="0" baseline="30000" dirty="0">
                <a:latin typeface="Verdana" panose="020B0604030504040204" pitchFamily="34" charset="0"/>
              </a:rPr>
              <a:t> </a:t>
            </a:r>
            <a:endParaRPr lang="en-US" altLang="en-US" sz="2800" b="0" i="1" dirty="0">
              <a:latin typeface="Verdana" panose="020B0604030504040204" pitchFamily="34" charset="0"/>
            </a:endParaRP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1975836" y="2197892"/>
            <a:ext cx="1502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 dirty="0">
                <a:latin typeface="Verdana" panose="020B0604030504040204" pitchFamily="34" charset="0"/>
              </a:rPr>
              <a:t>4 x 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1871750" y="2722402"/>
            <a:ext cx="10494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 dirty="0">
                <a:latin typeface="Verdana" panose="020B0604030504040204" pitchFamily="34" charset="0"/>
              </a:rPr>
              <a:t>16</a:t>
            </a:r>
            <a:r>
              <a:rPr lang="en-US" altLang="en-US" sz="2800" b="0" i="1" dirty="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81981" name="Text Box 61"/>
          <p:cNvSpPr txBox="1">
            <a:spLocks noChangeArrowheads="1"/>
          </p:cNvSpPr>
          <p:nvPr/>
        </p:nvSpPr>
        <p:spPr bwMode="auto">
          <a:xfrm>
            <a:off x="6213145" y="2549858"/>
            <a:ext cx="5174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0" i="1" dirty="0">
                <a:solidFill>
                  <a:srgbClr val="3333FF"/>
                </a:solidFill>
                <a:latin typeface="Arial" panose="020B0604020202020204" pitchFamily="34" charset="0"/>
              </a:rPr>
              <a:t>The GCF 4x.</a:t>
            </a:r>
          </a:p>
        </p:txBody>
      </p:sp>
      <p:sp>
        <p:nvSpPr>
          <p:cNvPr id="81984" name="Text Box 64"/>
          <p:cNvSpPr txBox="1">
            <a:spLocks noChangeArrowheads="1"/>
          </p:cNvSpPr>
          <p:nvPr/>
        </p:nvSpPr>
        <p:spPr bwMode="auto">
          <a:xfrm>
            <a:off x="6121069" y="4089733"/>
            <a:ext cx="55302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 i="1">
                <a:solidFill>
                  <a:srgbClr val="3333FF"/>
                </a:solidFill>
                <a:latin typeface="Arial" panose="020B0604020202020204" pitchFamily="34" charset="0"/>
              </a:rPr>
              <a:t>Use the Distributive Property to factor out the GCF.</a:t>
            </a:r>
          </a:p>
        </p:txBody>
      </p:sp>
      <p:sp>
        <p:nvSpPr>
          <p:cNvPr id="81989" name="Text Box 69"/>
          <p:cNvSpPr txBox="1">
            <a:spLocks noChangeArrowheads="1"/>
          </p:cNvSpPr>
          <p:nvPr/>
        </p:nvSpPr>
        <p:spPr bwMode="auto">
          <a:xfrm>
            <a:off x="2044370" y="4823157"/>
            <a:ext cx="1753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latin typeface="Verdana" panose="020B0604030504040204" pitchFamily="34" charset="0"/>
              </a:rPr>
              <a:t>Check</a:t>
            </a:r>
          </a:p>
        </p:txBody>
      </p:sp>
      <p:sp>
        <p:nvSpPr>
          <p:cNvPr id="81990" name="Text Box 70"/>
          <p:cNvSpPr txBox="1">
            <a:spLocks noChangeArrowheads="1"/>
          </p:cNvSpPr>
          <p:nvPr/>
        </p:nvSpPr>
        <p:spPr bwMode="auto">
          <a:xfrm>
            <a:off x="5110198" y="5656898"/>
            <a:ext cx="7498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0" dirty="0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altLang="en-US" sz="2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6" grpId="0"/>
      <p:bldP spid="81947" grpId="0"/>
      <p:bldP spid="81957" grpId="0"/>
      <p:bldP spid="81931" grpId="0"/>
      <p:bldP spid="81932" grpId="0"/>
      <p:bldP spid="81933" grpId="0"/>
      <p:bldP spid="81981" grpId="0"/>
      <p:bldP spid="81984" grpId="0"/>
      <p:bldP spid="81989" grpId="0"/>
      <p:bldP spid="8199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2574925" y="8699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b="0">
              <a:latin typeface="Verdana" panose="020B0604030504040204" pitchFamily="34" charset="0"/>
            </a:endParaRP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2057400" y="1066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Verdana" panose="020B0604030504040204" pitchFamily="34" charset="0"/>
              </a:rPr>
              <a:t>Factor each polynomial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1905000" y="1557338"/>
            <a:ext cx="21499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n-US" altLang="en-US" dirty="0">
                <a:latin typeface="Verdana" panose="020B0604030504040204" pitchFamily="34" charset="0"/>
              </a:rPr>
              <a:t> 12</a:t>
            </a:r>
            <a:r>
              <a:rPr lang="en-US" altLang="en-US" i="1" dirty="0">
                <a:latin typeface="Verdana" panose="020B0604030504040204" pitchFamily="34" charset="0"/>
              </a:rPr>
              <a:t>x</a:t>
            </a:r>
            <a:r>
              <a:rPr lang="en-US" altLang="en-US" baseline="30000" dirty="0">
                <a:latin typeface="Verdana" panose="020B0604030504040204" pitchFamily="34" charset="0"/>
              </a:rPr>
              <a:t>2</a:t>
            </a:r>
            <a:r>
              <a:rPr lang="en-US" altLang="en-US" dirty="0">
                <a:latin typeface="Verdana" panose="020B0604030504040204" pitchFamily="34" charset="0"/>
              </a:rPr>
              <a:t> -14x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1752600" y="2014538"/>
            <a:ext cx="2650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0000"/>
                </a:solidFill>
                <a:latin typeface="Arial" panose="020B0604020202020204" pitchFamily="34" charset="0"/>
              </a:rPr>
              <a:t>–</a:t>
            </a:r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 1</a:t>
            </a:r>
            <a:r>
              <a:rPr lang="en-US" altLang="en-US" b="0" dirty="0">
                <a:latin typeface="Verdana" panose="020B0604030504040204" pitchFamily="34" charset="0"/>
              </a:rPr>
              <a:t>(12</a:t>
            </a:r>
            <a:r>
              <a:rPr lang="en-US" altLang="en-US" b="0" i="1" dirty="0">
                <a:latin typeface="Verdana" panose="020B0604030504040204" pitchFamily="34" charset="0"/>
              </a:rPr>
              <a:t>x</a:t>
            </a:r>
            <a:r>
              <a:rPr lang="en-US" altLang="en-US" b="0" baseline="30000" dirty="0">
                <a:latin typeface="Verdana" panose="020B0604030504040204" pitchFamily="34" charset="0"/>
              </a:rPr>
              <a:t>2</a:t>
            </a:r>
            <a:r>
              <a:rPr lang="en-US" altLang="en-US" b="0" dirty="0">
                <a:latin typeface="Verdana" panose="020B0604030504040204" pitchFamily="34" charset="0"/>
              </a:rPr>
              <a:t> +</a:t>
            </a:r>
            <a:r>
              <a:rPr lang="en-US" altLang="en-US" b="0" baseline="30000" dirty="0">
                <a:latin typeface="Verdana" panose="020B0604030504040204" pitchFamily="34" charset="0"/>
              </a:rPr>
              <a:t> </a:t>
            </a:r>
            <a:r>
              <a:rPr lang="en-US" altLang="en-US" b="0" dirty="0">
                <a:latin typeface="Verdana" panose="020B0604030504040204" pitchFamily="34" charset="0"/>
              </a:rPr>
              <a:t>14</a:t>
            </a:r>
            <a:r>
              <a:rPr lang="en-US" altLang="en-US" b="0" i="1" dirty="0">
                <a:latin typeface="Verdana" panose="020B0604030504040204" pitchFamily="34" charset="0"/>
              </a:rPr>
              <a:t>x)</a:t>
            </a:r>
            <a:endParaRPr lang="en-US" altLang="en-US" b="0" dirty="0">
              <a:latin typeface="Verdana" panose="020B0604030504040204" pitchFamily="34" charset="0"/>
            </a:endParaRP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6629400" y="1997076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 dirty="0">
                <a:solidFill>
                  <a:srgbClr val="3333FF"/>
                </a:solidFill>
                <a:latin typeface="Arial" panose="020B0604020202020204" pitchFamily="34" charset="0"/>
              </a:rPr>
              <a:t>Leading coefficient is negative. Factor out –1. 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6781800" y="3505201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>
                <a:solidFill>
                  <a:srgbClr val="3333FF"/>
                </a:solidFill>
                <a:latin typeface="Arial" panose="020B0604020202020204" pitchFamily="34" charset="0"/>
              </a:rPr>
              <a:t>The GCF of 14x and 12x</a:t>
            </a:r>
            <a:r>
              <a:rPr lang="en-US" altLang="en-US" b="0" i="1" baseline="3000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  <a:r>
              <a:rPr lang="en-US" altLang="en-US" b="0" i="1">
                <a:solidFill>
                  <a:srgbClr val="3333FF"/>
                </a:solidFill>
                <a:latin typeface="Arial" panose="020B0604020202020204" pitchFamily="34" charset="0"/>
              </a:rPr>
              <a:t> is 2x.</a:t>
            </a:r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1752600" y="4953000"/>
            <a:ext cx="2531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Verdana" panose="020B060403050404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–</a:t>
            </a:r>
            <a:r>
              <a:rPr lang="en-US" altLang="en-US" b="0" dirty="0">
                <a:latin typeface="Verdana" panose="020B0604030504040204" pitchFamily="34" charset="0"/>
              </a:rPr>
              <a:t>1[</a:t>
            </a:r>
            <a:r>
              <a:rPr lang="en-US" altLang="en-US" b="0" dirty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b="0" dirty="0">
                <a:latin typeface="Verdana" panose="020B0604030504040204" pitchFamily="34" charset="0"/>
              </a:rPr>
              <a:t>(6x+7)] </a:t>
            </a:r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1800225" y="5562600"/>
            <a:ext cx="20569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Verdana" panose="020B060403050404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–</a:t>
            </a:r>
            <a:r>
              <a:rPr lang="en-US" altLang="en-US" b="0" dirty="0">
                <a:latin typeface="Verdana" panose="020B0604030504040204" pitchFamily="34" charset="0"/>
              </a:rPr>
              <a:t>2</a:t>
            </a:r>
            <a:r>
              <a:rPr lang="en-US" altLang="en-US" b="0" i="1" dirty="0">
                <a:latin typeface="Verdana" panose="020B0604030504040204" pitchFamily="34" charset="0"/>
              </a:rPr>
              <a:t>x</a:t>
            </a:r>
            <a:r>
              <a:rPr lang="en-US" altLang="en-US" b="0" dirty="0">
                <a:latin typeface="Verdana" panose="020B0604030504040204" pitchFamily="34" charset="0"/>
              </a:rPr>
              <a:t>(6x+7) </a:t>
            </a:r>
          </a:p>
        </p:txBody>
      </p:sp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6346826" y="4968876"/>
            <a:ext cx="4397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>
                <a:solidFill>
                  <a:srgbClr val="3333FF"/>
                </a:solidFill>
                <a:latin typeface="Arial" panose="020B0604020202020204" pitchFamily="34" charset="0"/>
              </a:rPr>
              <a:t>Use the Distributive Property to factor out the GCF.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2354264" y="2438401"/>
            <a:ext cx="75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14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2209800" y="2819401"/>
            <a:ext cx="88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12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endParaRPr lang="en-US" altLang="en-US" b="0" i="1">
              <a:latin typeface="Verdana" panose="020B0604030504040204" pitchFamily="34" charset="0"/>
            </a:endParaRPr>
          </a:p>
        </p:txBody>
      </p:sp>
      <p:sp>
        <p:nvSpPr>
          <p:cNvPr id="82992" name="Line 48"/>
          <p:cNvSpPr>
            <a:spLocks noChangeShapeType="1"/>
          </p:cNvSpPr>
          <p:nvPr/>
        </p:nvSpPr>
        <p:spPr bwMode="auto">
          <a:xfrm>
            <a:off x="2209800" y="2514600"/>
            <a:ext cx="0" cy="2362200"/>
          </a:xfrm>
          <a:prstGeom prst="line">
            <a:avLst/>
          </a:prstGeom>
          <a:noFill/>
          <a:ln w="28575">
            <a:solidFill>
              <a:srgbClr val="3333FF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Text Box 49"/>
          <p:cNvSpPr txBox="1">
            <a:spLocks noChangeArrowheads="1"/>
          </p:cNvSpPr>
          <p:nvPr/>
        </p:nvSpPr>
        <p:spPr bwMode="auto">
          <a:xfrm>
            <a:off x="3336925" y="6661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0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5" grpId="0"/>
      <p:bldP spid="82956" grpId="0"/>
      <p:bldP spid="82967" grpId="0"/>
      <p:bldP spid="82970" grpId="0"/>
      <p:bldP spid="82971" grpId="0"/>
      <p:bldP spid="82973" grpId="0"/>
      <p:bldP spid="82957" grpId="0"/>
      <p:bldP spid="829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17"/>
          <p:cNvSpPr txBox="1">
            <a:spLocks noChangeArrowheads="1"/>
          </p:cNvSpPr>
          <p:nvPr/>
        </p:nvSpPr>
        <p:spPr bwMode="auto">
          <a:xfrm>
            <a:off x="2232026" y="1524000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Verdana" panose="020B0604030504040204" pitchFamily="34" charset="0"/>
              </a:rPr>
              <a:t>8</a:t>
            </a:r>
            <a:r>
              <a:rPr lang="en-US" altLang="en-US" i="1" dirty="0">
                <a:latin typeface="Verdana" panose="020B0604030504040204" pitchFamily="34" charset="0"/>
              </a:rPr>
              <a:t>x</a:t>
            </a:r>
            <a:r>
              <a:rPr lang="en-US" altLang="en-US" baseline="30000" dirty="0">
                <a:latin typeface="Verdana" panose="020B0604030504040204" pitchFamily="34" charset="0"/>
              </a:rPr>
              <a:t>4</a:t>
            </a:r>
            <a:r>
              <a:rPr lang="en-US" altLang="en-US" dirty="0">
                <a:latin typeface="Verdana" panose="020B0604030504040204" pitchFamily="34" charset="0"/>
              </a:rPr>
              <a:t> + 4</a:t>
            </a:r>
            <a:r>
              <a:rPr lang="en-US" altLang="en-US" i="1" dirty="0">
                <a:latin typeface="Verdana" panose="020B0604030504040204" pitchFamily="34" charset="0"/>
              </a:rPr>
              <a:t>x</a:t>
            </a:r>
            <a:r>
              <a:rPr lang="en-US" altLang="en-US" baseline="30000" dirty="0">
                <a:latin typeface="Verdana" panose="020B0604030504040204" pitchFamily="34" charset="0"/>
              </a:rPr>
              <a:t>3</a:t>
            </a:r>
            <a:r>
              <a:rPr lang="en-US" altLang="en-US" dirty="0">
                <a:latin typeface="Verdana" panose="020B060403050404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n-US" altLang="en-US" dirty="0">
                <a:latin typeface="Verdana" panose="020B0604030504040204" pitchFamily="34" charset="0"/>
              </a:rPr>
              <a:t> 2</a:t>
            </a:r>
            <a:r>
              <a:rPr lang="en-US" altLang="en-US" i="1" dirty="0">
                <a:latin typeface="Verdana" panose="020B0604030504040204" pitchFamily="34" charset="0"/>
              </a:rPr>
              <a:t>x</a:t>
            </a:r>
            <a:r>
              <a:rPr lang="en-US" altLang="en-US" baseline="30000" dirty="0">
                <a:latin typeface="Verdana" panose="020B0604030504040204" pitchFamily="34" charset="0"/>
              </a:rPr>
              <a:t>2</a:t>
            </a:r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828800" y="2079625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latin typeface="Verdana" panose="020B0604030504040204" pitchFamily="34" charset="0"/>
              </a:rPr>
              <a:t>8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4</a:t>
            </a:r>
            <a:endParaRPr lang="en-US" altLang="en-US" b="0" i="1">
              <a:latin typeface="Verdana" panose="020B0604030504040204" pitchFamily="34" charset="0"/>
            </a:endParaRP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1817689" y="2438400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dirty="0">
                <a:latin typeface="Verdana" panose="020B0604030504040204" pitchFamily="34" charset="0"/>
              </a:rPr>
              <a:t>4</a:t>
            </a:r>
            <a:r>
              <a:rPr lang="en-US" altLang="en-US" b="0" i="1" dirty="0">
                <a:latin typeface="Verdana" panose="020B0604030504040204" pitchFamily="34" charset="0"/>
              </a:rPr>
              <a:t>x</a:t>
            </a:r>
            <a:r>
              <a:rPr lang="en-US" altLang="en-US" b="0" baseline="30000" dirty="0">
                <a:latin typeface="Verdana" panose="020B0604030504040204" pitchFamily="34" charset="0"/>
              </a:rPr>
              <a:t>3</a:t>
            </a:r>
            <a:endParaRPr lang="en-US" altLang="en-US" b="0" i="1" dirty="0">
              <a:latin typeface="Verdana" panose="020B0604030504040204" pitchFamily="34" charset="0"/>
            </a:endParaRP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1795463" y="2819401"/>
            <a:ext cx="692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endParaRPr lang="en-US" altLang="en-US" b="0" i="1">
              <a:latin typeface="Verdana" panose="020B0604030504040204" pitchFamily="34" charset="0"/>
            </a:endParaRP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2786063" y="3429001"/>
            <a:ext cx="692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89135" name="Text Box 47"/>
          <p:cNvSpPr txBox="1">
            <a:spLocks noChangeArrowheads="1"/>
          </p:cNvSpPr>
          <p:nvPr/>
        </p:nvSpPr>
        <p:spPr bwMode="auto">
          <a:xfrm>
            <a:off x="1795464" y="4376738"/>
            <a:ext cx="288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 i="1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(4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 + 2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Arial" panose="020B0604020202020204" pitchFamily="34" charset="0"/>
              </a:rPr>
              <a:t>–</a:t>
            </a:r>
            <a:r>
              <a:rPr lang="en-US" altLang="en-US" b="0">
                <a:latin typeface="Verdana" panose="020B0604030504040204" pitchFamily="34" charset="0"/>
              </a:rPr>
              <a:t> 1)</a:t>
            </a:r>
          </a:p>
        </p:txBody>
      </p:sp>
      <p:sp>
        <p:nvSpPr>
          <p:cNvPr id="89139" name="Text Box 51"/>
          <p:cNvSpPr txBox="1">
            <a:spLocks noChangeArrowheads="1"/>
          </p:cNvSpPr>
          <p:nvPr/>
        </p:nvSpPr>
        <p:spPr bwMode="auto">
          <a:xfrm>
            <a:off x="1858963" y="5029200"/>
            <a:ext cx="401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Verdana" panose="020B0604030504040204" pitchFamily="34" charset="0"/>
              </a:rPr>
              <a:t>Check</a:t>
            </a:r>
            <a:r>
              <a:rPr lang="en-US" altLang="en-US" b="0" i="1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Verdana" panose="020B0604030504040204" pitchFamily="34" charset="0"/>
              </a:rPr>
              <a:t>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(4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 + 2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Arial" panose="020B0604020202020204" pitchFamily="34" charset="0"/>
              </a:rPr>
              <a:t>–</a:t>
            </a:r>
            <a:r>
              <a:rPr lang="en-US" altLang="en-US" b="0">
                <a:latin typeface="Verdana" panose="020B0604030504040204" pitchFamily="34" charset="0"/>
              </a:rPr>
              <a:t> 1)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 rot="-164557">
            <a:off x="3199254" y="4870516"/>
            <a:ext cx="2085975" cy="500062"/>
            <a:chOff x="1422" y="3356"/>
            <a:chExt cx="1314" cy="315"/>
          </a:xfrm>
        </p:grpSpPr>
        <p:sp>
          <p:nvSpPr>
            <p:cNvPr id="10257" name="Arc 53"/>
            <p:cNvSpPr>
              <a:spLocks/>
            </p:cNvSpPr>
            <p:nvPr/>
          </p:nvSpPr>
          <p:spPr bwMode="auto">
            <a:xfrm rot="11465196" flipV="1">
              <a:off x="1422" y="3356"/>
              <a:ext cx="772" cy="233"/>
            </a:xfrm>
            <a:custGeom>
              <a:avLst/>
              <a:gdLst>
                <a:gd name="T0" fmla="*/ 0 w 39817"/>
                <a:gd name="T1" fmla="*/ 65 h 22441"/>
                <a:gd name="T2" fmla="*/ 772 w 39817"/>
                <a:gd name="T3" fmla="*/ 146 h 22441"/>
                <a:gd name="T4" fmla="*/ 353 w 39817"/>
                <a:gd name="T5" fmla="*/ 141 h 22441"/>
                <a:gd name="T6" fmla="*/ 0 60000 65536"/>
                <a:gd name="T7" fmla="*/ 0 60000 65536"/>
                <a:gd name="T8" fmla="*/ 0 60000 65536"/>
                <a:gd name="T9" fmla="*/ 0 w 39817"/>
                <a:gd name="T10" fmla="*/ 0 h 22441"/>
                <a:gd name="T11" fmla="*/ 39817 w 39817"/>
                <a:gd name="T12" fmla="*/ 22441 h 22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817" h="22441" fill="none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30146" y="0"/>
                    <a:pt x="39817" y="9670"/>
                    <a:pt x="39817" y="21600"/>
                  </a:cubicBezTo>
                  <a:cubicBezTo>
                    <a:pt x="39817" y="21880"/>
                    <a:pt x="39811" y="22160"/>
                    <a:pt x="39800" y="22440"/>
                  </a:cubicBezTo>
                </a:path>
                <a:path w="39817" h="22441" stroke="0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30146" y="0"/>
                    <a:pt x="39817" y="9670"/>
                    <a:pt x="39817" y="21600"/>
                  </a:cubicBezTo>
                  <a:cubicBezTo>
                    <a:pt x="39817" y="21880"/>
                    <a:pt x="39811" y="22160"/>
                    <a:pt x="39800" y="22440"/>
                  </a:cubicBezTo>
                  <a:lnTo>
                    <a:pt x="18217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8" name="Arc 54"/>
            <p:cNvSpPr>
              <a:spLocks/>
            </p:cNvSpPr>
            <p:nvPr/>
          </p:nvSpPr>
          <p:spPr bwMode="auto">
            <a:xfrm rot="21285260">
              <a:off x="1496" y="3438"/>
              <a:ext cx="193" cy="233"/>
            </a:xfrm>
            <a:custGeom>
              <a:avLst/>
              <a:gdLst>
                <a:gd name="T0" fmla="*/ 38 w 16460"/>
                <a:gd name="T1" fmla="*/ 0 h 21361"/>
                <a:gd name="T2" fmla="*/ 193 w 16460"/>
                <a:gd name="T3" fmla="*/ 112 h 21361"/>
                <a:gd name="T4" fmla="*/ 0 w 16460"/>
                <a:gd name="T5" fmla="*/ 324 h 21361"/>
                <a:gd name="T6" fmla="*/ 0 60000 65536"/>
                <a:gd name="T7" fmla="*/ 0 60000 65536"/>
                <a:gd name="T8" fmla="*/ 0 60000 65536"/>
                <a:gd name="T9" fmla="*/ 0 w 16460"/>
                <a:gd name="T10" fmla="*/ 0 h 21361"/>
                <a:gd name="T11" fmla="*/ 16460 w 16460"/>
                <a:gd name="T12" fmla="*/ 21361 h 2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60" h="21361" fill="none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</a:path>
                <a:path w="16460" h="21361" stroke="0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  <a:lnTo>
                    <a:pt x="0" y="21361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9" name="Arc 55"/>
            <p:cNvSpPr>
              <a:spLocks/>
            </p:cNvSpPr>
            <p:nvPr/>
          </p:nvSpPr>
          <p:spPr bwMode="auto">
            <a:xfrm rot="11242094" flipV="1">
              <a:off x="1459" y="3365"/>
              <a:ext cx="1277" cy="233"/>
            </a:xfrm>
            <a:custGeom>
              <a:avLst/>
              <a:gdLst>
                <a:gd name="T0" fmla="*/ 0 w 37680"/>
                <a:gd name="T1" fmla="*/ 91 h 21600"/>
                <a:gd name="T2" fmla="*/ 1277 w 37680"/>
                <a:gd name="T3" fmla="*/ 112 h 21600"/>
                <a:gd name="T4" fmla="*/ 617 w 37680"/>
                <a:gd name="T5" fmla="*/ 197 h 21600"/>
                <a:gd name="T6" fmla="*/ 0 60000 65536"/>
                <a:gd name="T7" fmla="*/ 0 60000 65536"/>
                <a:gd name="T8" fmla="*/ 0 60000 65536"/>
                <a:gd name="T9" fmla="*/ 0 w 37680"/>
                <a:gd name="T10" fmla="*/ 0 h 21600"/>
                <a:gd name="T11" fmla="*/ 37680 w 376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680" h="21600" fill="none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26515" y="0"/>
                    <a:pt x="34080" y="4754"/>
                    <a:pt x="37679" y="12231"/>
                  </a:cubicBezTo>
                </a:path>
                <a:path w="37680" h="21600" stroke="0" extrusionOk="0">
                  <a:moveTo>
                    <a:pt x="-1" y="9993"/>
                  </a:moveTo>
                  <a:cubicBezTo>
                    <a:pt x="3965" y="3768"/>
                    <a:pt x="10835" y="-1"/>
                    <a:pt x="18217" y="0"/>
                  </a:cubicBezTo>
                  <a:cubicBezTo>
                    <a:pt x="26515" y="0"/>
                    <a:pt x="34080" y="4754"/>
                    <a:pt x="37679" y="12231"/>
                  </a:cubicBezTo>
                  <a:lnTo>
                    <a:pt x="18217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9145" name="Text Box 57"/>
          <p:cNvSpPr txBox="1">
            <a:spLocks noChangeArrowheads="1"/>
          </p:cNvSpPr>
          <p:nvPr/>
        </p:nvSpPr>
        <p:spPr bwMode="auto">
          <a:xfrm>
            <a:off x="3556001" y="5486400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latin typeface="Verdana" panose="020B0604030504040204" pitchFamily="34" charset="0"/>
              </a:rPr>
              <a:t>8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4</a:t>
            </a:r>
            <a:r>
              <a:rPr lang="en-US" altLang="en-US" b="0">
                <a:latin typeface="Verdana" panose="020B0604030504040204" pitchFamily="34" charset="0"/>
              </a:rPr>
              <a:t> + 4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3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Arial" panose="020B0604020202020204" pitchFamily="34" charset="0"/>
              </a:rPr>
              <a:t>–</a:t>
            </a:r>
            <a:r>
              <a:rPr lang="en-US" altLang="en-US" b="0">
                <a:latin typeface="Verdana" panose="020B0604030504040204" pitchFamily="34" charset="0"/>
              </a:rPr>
              <a:t> 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endParaRPr lang="en-US" altLang="en-US" b="0">
              <a:latin typeface="Verdana" panose="020B0604030504040204" pitchFamily="34" charset="0"/>
            </a:endParaRPr>
          </a:p>
        </p:txBody>
      </p:sp>
      <p:sp>
        <p:nvSpPr>
          <p:cNvPr id="89146" name="Text Box 58"/>
          <p:cNvSpPr txBox="1">
            <a:spLocks noChangeArrowheads="1"/>
          </p:cNvSpPr>
          <p:nvPr/>
        </p:nvSpPr>
        <p:spPr bwMode="auto">
          <a:xfrm>
            <a:off x="6153150" y="3429001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0" i="1">
                <a:solidFill>
                  <a:srgbClr val="3333FF"/>
                </a:solidFill>
                <a:latin typeface="Arial" panose="020B0604020202020204" pitchFamily="34" charset="0"/>
              </a:rPr>
              <a:t>The GCF of 8x</a:t>
            </a:r>
            <a:r>
              <a:rPr lang="en-US" altLang="en-US" sz="2000" b="0" i="1" baseline="30000">
                <a:solidFill>
                  <a:srgbClr val="3333FF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000" b="0" i="1">
                <a:solidFill>
                  <a:srgbClr val="3333FF"/>
                </a:solidFill>
                <a:latin typeface="Arial" panose="020B0604020202020204" pitchFamily="34" charset="0"/>
              </a:rPr>
              <a:t>, 4x</a:t>
            </a:r>
            <a:r>
              <a:rPr lang="en-US" altLang="en-US" sz="2000" b="0" i="1" baseline="30000">
                <a:solidFill>
                  <a:srgbClr val="3333FF"/>
                </a:solidFill>
                <a:latin typeface="Arial" panose="020B0604020202020204" pitchFamily="34" charset="0"/>
              </a:rPr>
              <a:t>3 </a:t>
            </a:r>
            <a:r>
              <a:rPr lang="en-US" altLang="en-US" sz="2000" b="0" i="1">
                <a:solidFill>
                  <a:srgbClr val="3333FF"/>
                </a:solidFill>
                <a:latin typeface="Arial" panose="020B0604020202020204" pitchFamily="34" charset="0"/>
              </a:rPr>
              <a:t>and 2x</a:t>
            </a:r>
            <a:r>
              <a:rPr lang="en-US" altLang="en-US" sz="2000" b="0" i="1" baseline="3000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000" b="0" i="1">
                <a:solidFill>
                  <a:srgbClr val="3333FF"/>
                </a:solidFill>
                <a:latin typeface="Arial" panose="020B0604020202020204" pitchFamily="34" charset="0"/>
              </a:rPr>
              <a:t> is 2x</a:t>
            </a:r>
            <a:r>
              <a:rPr lang="en-US" altLang="en-US" sz="2000" b="0" i="1" baseline="3000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000" b="0" i="1">
                <a:solidFill>
                  <a:srgbClr val="3333FF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9148" name="Text Box 60"/>
          <p:cNvSpPr txBox="1">
            <a:spLocks noChangeArrowheads="1"/>
          </p:cNvSpPr>
          <p:nvPr/>
        </p:nvSpPr>
        <p:spPr bwMode="auto">
          <a:xfrm>
            <a:off x="6153150" y="5486401"/>
            <a:ext cx="4743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0" i="1">
                <a:solidFill>
                  <a:srgbClr val="3333FF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9150" name="Text Box 62"/>
          <p:cNvSpPr txBox="1">
            <a:spLocks noChangeArrowheads="1"/>
          </p:cNvSpPr>
          <p:nvPr/>
        </p:nvSpPr>
        <p:spPr bwMode="auto">
          <a:xfrm>
            <a:off x="6153150" y="4403726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0" i="1">
                <a:solidFill>
                  <a:srgbClr val="3333FF"/>
                </a:solidFill>
                <a:latin typeface="Arial" panose="020B0604020202020204" pitchFamily="34" charset="0"/>
              </a:rPr>
              <a:t>Use the Distributive Property to factor out the GCF.</a:t>
            </a:r>
          </a:p>
        </p:txBody>
      </p:sp>
      <p:sp>
        <p:nvSpPr>
          <p:cNvPr id="89151" name="Text Box 63"/>
          <p:cNvSpPr txBox="1">
            <a:spLocks noChangeArrowheads="1"/>
          </p:cNvSpPr>
          <p:nvPr/>
        </p:nvSpPr>
        <p:spPr bwMode="auto">
          <a:xfrm>
            <a:off x="6153151" y="2468564"/>
            <a:ext cx="23399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0" i="1">
                <a:solidFill>
                  <a:srgbClr val="3333FF"/>
                </a:solidFill>
                <a:latin typeface="Arial" panose="020B0604020202020204" pitchFamily="34" charset="0"/>
              </a:rPr>
              <a:t>Find the GCF.</a:t>
            </a:r>
          </a:p>
        </p:txBody>
      </p:sp>
    </p:spTree>
    <p:extLst>
      <p:ext uri="{BB962C8B-B14F-4D97-AF65-F5344CB8AC3E}">
        <p14:creationId xmlns:p14="http://schemas.microsoft.com/office/powerpoint/2010/main" val="272449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6" grpId="0"/>
      <p:bldP spid="89107" grpId="0"/>
      <p:bldP spid="89108" grpId="0"/>
      <p:bldP spid="89131" grpId="0"/>
      <p:bldP spid="89135" grpId="0"/>
      <p:bldP spid="89139" grpId="0"/>
      <p:bldP spid="89145" grpId="0"/>
      <p:bldP spid="89146" grpId="0"/>
      <p:bldP spid="89148" grpId="0"/>
      <p:bldP spid="89150" grpId="0"/>
      <p:bldP spid="89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498725" y="10985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b="0">
              <a:latin typeface="Verdana" panose="020B0604030504040204" pitchFamily="34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52400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anose="020B0A04020102020204" pitchFamily="34" charset="0"/>
              </a:rPr>
              <a:t>Factoring by Using the GCF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981200" y="12954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Factor each polynomial.  Check your answer. 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1981201" y="1828800"/>
            <a:ext cx="317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3</a:t>
            </a:r>
            <a:r>
              <a:rPr lang="en-US" altLang="en-US" i="1">
                <a:latin typeface="Verdana" panose="020B0604030504040204" pitchFamily="34" charset="0"/>
              </a:rPr>
              <a:t>x</a:t>
            </a:r>
            <a:r>
              <a:rPr lang="en-US" altLang="en-US" baseline="30000">
                <a:latin typeface="Verdana" panose="020B0604030504040204" pitchFamily="34" charset="0"/>
              </a:rPr>
              <a:t>3</a:t>
            </a:r>
            <a:r>
              <a:rPr lang="en-US" altLang="en-US">
                <a:latin typeface="Verdana" panose="020B0604030504040204" pitchFamily="34" charset="0"/>
              </a:rPr>
              <a:t> + 2</a:t>
            </a:r>
            <a:r>
              <a:rPr lang="en-US" altLang="en-US" i="1">
                <a:latin typeface="Verdana" panose="020B0604030504040204" pitchFamily="34" charset="0"/>
              </a:rPr>
              <a:t>x</a:t>
            </a:r>
            <a:r>
              <a:rPr lang="en-US" altLang="en-US" baseline="30000">
                <a:latin typeface="Verdana" panose="020B0604030504040204" pitchFamily="34" charset="0"/>
              </a:rPr>
              <a:t>2</a:t>
            </a:r>
            <a:r>
              <a:rPr lang="en-US" altLang="en-US">
                <a:latin typeface="Verdana" panose="020B060403050404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–</a:t>
            </a:r>
            <a:r>
              <a:rPr lang="en-US" altLang="en-US">
                <a:latin typeface="Verdana" panose="020B0604030504040204" pitchFamily="34" charset="0"/>
              </a:rPr>
              <a:t> 10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614613" y="3735388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6546851" y="2667000"/>
            <a:ext cx="409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>
                <a:solidFill>
                  <a:srgbClr val="3333FF"/>
                </a:solidFill>
                <a:latin typeface="Arial" panose="020B0604020202020204" pitchFamily="34" charset="0"/>
              </a:rPr>
              <a:t>Find the GCF.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546851" y="4130676"/>
            <a:ext cx="4092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i="1">
                <a:solidFill>
                  <a:srgbClr val="3333FF"/>
                </a:solidFill>
                <a:latin typeface="Arial" panose="020B0604020202020204" pitchFamily="34" charset="0"/>
              </a:rPr>
              <a:t>There are no common factors other than 1.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2286001" y="5257800"/>
            <a:ext cx="758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Verdana" panose="020B0604030504040204" pitchFamily="34" charset="0"/>
              </a:rPr>
              <a:t>The polynomial does not have a GCF to factor.  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238376" y="4267200"/>
            <a:ext cx="317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latin typeface="Verdana" panose="020B0604030504040204" pitchFamily="34" charset="0"/>
              </a:rPr>
              <a:t>3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3</a:t>
            </a:r>
            <a:r>
              <a:rPr lang="en-US" altLang="en-US" b="0">
                <a:latin typeface="Verdana" panose="020B0604030504040204" pitchFamily="34" charset="0"/>
              </a:rPr>
              <a:t> + 2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r>
              <a:rPr lang="en-US" altLang="en-US" b="0">
                <a:latin typeface="Verdana" panose="020B0604030504040204" pitchFamily="34" charset="0"/>
              </a:rPr>
              <a:t> </a:t>
            </a:r>
            <a:r>
              <a:rPr lang="en-US" altLang="en-US" b="0">
                <a:latin typeface="Arial" panose="020B0604020202020204" pitchFamily="34" charset="0"/>
              </a:rPr>
              <a:t>–</a:t>
            </a:r>
            <a:r>
              <a:rPr lang="en-US" altLang="en-US" b="0">
                <a:latin typeface="Verdana" panose="020B0604030504040204" pitchFamily="34" charset="0"/>
              </a:rPr>
              <a:t> 10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2501900" y="2624138"/>
            <a:ext cx="692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3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3</a:t>
            </a:r>
            <a:endParaRPr lang="en-US" altLang="en-US" b="0" i="1">
              <a:latin typeface="Verdana" panose="020B0604030504040204" pitchFamily="34" charset="0"/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498725" y="3201988"/>
            <a:ext cx="692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Gramanod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Verdana" panose="020B0604030504040204" pitchFamily="34" charset="0"/>
              </a:rPr>
              <a:t>2</a:t>
            </a:r>
            <a:r>
              <a:rPr lang="en-US" altLang="en-US" b="0" i="1">
                <a:latin typeface="Verdana" panose="020B0604030504040204" pitchFamily="34" charset="0"/>
              </a:rPr>
              <a:t>x</a:t>
            </a:r>
            <a:r>
              <a:rPr lang="en-US" altLang="en-US" b="0" baseline="30000">
                <a:latin typeface="Verdana" panose="020B0604030504040204" pitchFamily="34" charset="0"/>
              </a:rPr>
              <a:t>2</a:t>
            </a:r>
            <a:endParaRPr lang="en-US" altLang="en-US" b="0" i="1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5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4" grpId="0"/>
      <p:bldP spid="85006" grpId="0"/>
      <p:bldP spid="85007" grpId="0"/>
      <p:bldP spid="85008" grpId="0"/>
      <p:bldP spid="85009" grpId="0"/>
      <p:bldP spid="85002" grpId="0"/>
      <p:bldP spid="8500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499</Words>
  <Application>Microsoft Macintosh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Cambria Math</vt:lpstr>
      <vt:lpstr>Century Gothic</vt:lpstr>
      <vt:lpstr>Times</vt:lpstr>
      <vt:lpstr>Verdana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 completely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DOOLIN</dc:creator>
  <cp:lastModifiedBy>ALISON DOOLIN</cp:lastModifiedBy>
  <cp:revision>7</cp:revision>
  <cp:lastPrinted>2022-03-11T16:16:01Z</cp:lastPrinted>
  <dcterms:created xsi:type="dcterms:W3CDTF">2020-11-16T22:15:03Z</dcterms:created>
  <dcterms:modified xsi:type="dcterms:W3CDTF">2024-03-24T14:48:11Z</dcterms:modified>
</cp:coreProperties>
</file>