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1-17T16:21:51.14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2BF8644-3829-45F9-A06A-D45A02D1643A}" emma:medium="tactile" emma:mode="ink">
          <msink:context xmlns:msink="http://schemas.microsoft.com/ink/2010/main" type="inkDrawing" rotatedBoundingBox="7928,14434 17986,14489 17980,15674 7922,15619" hotPoints="18642,15163 12219,15642 5799,15133 12221,14655" semanticType="enclosure" shapeName="Ellipse"/>
        </emma:interpretation>
      </emma:emma>
    </inkml:annotationXML>
    <inkml:trace contextRef="#ctx0" brushRef="#br0">593 356 0,'-76'0'172,"25"0"-157,0 0 1,26 0-16,-1 0 15,1 0-15,0 0 16,25 25-16,-26-25 16,1 0-1,-1 0 17,26 25-17,-25-25 16,25 26-31,-25-1 16,-1 1 0,1-26-16,-1 25 15,26 26-15,-25-51 0,0 25 16,25 26-16,-26-26 16,26 1-16,0-1 15,-25 1 1,25-1-16,0 0 15,0 1 1,0-1 15,0 1 1,0-1-17,0 0-15,0 1 16,0-1-16,0 1 15,0-1-15,0 0 16,25 1 0,1-1-16,-1 1 15,0-26-15,1 0 16,-1 0-16,1 25 16,-1-25-16,0 51 15,1-51-15,-1 0 16,1 0-1,50 0-15,-51 0 16,26 0-16,-26 0 16,26 0-16,25 0 15,-50 0-15,25 0 16,-26 0-16,51 0 0,-25 0 16,-26 0-16,1 0 15,-1 0-15,1 0 16,24 0-16,-24 0 15,-1 0 1,1 0-16,-1 0 16,0 0-1,1 0 1,-1 0-16,1 0 0,-1 0 16,0 0-1,1-26 1,25 1-1,-26 25-15,0 0 16,1 0 0,-1 0-16,1 0 15,-1-25-15,0 25 16,1-26-16,-1 26 16,1 0-16,-1 0 15,0 0-15,1 0 16,25 0-16,-26 0 15,0 0-15,1 0 16,-1 0-16,26 0 0,-26 0 16,1 0-16,-1 0 15,1 0 1,-1 0-16,0 0 16,1 0-1,-1 0-15,1 0 16,-1 0-16,0 0 15,1-25 1,-1 25 0,1 0-1,-1 0-15,0 0 16,1 0 0,-1 0-1,1 0 1,-1 0 15,0 0-15,1 0 15,25 0-15,-26 0-1,0 0 1,1 0-1,-1 0 1,1 0-16,-1 0 16,0 0-1,1 0-15,-1 0 0,1 0 16,-1 0 0,0 0-16,1 0 31,25 0-31,-26 0 15,0 0-15,1 0 16,-1 0-16,26 0 16,0 0-16,-26 0 15,1 0-15,-1 0 16,0 0 0,1 0-16,25 0 31,-26 0-31,0 0 15,1 0 1,-1 0 15,1 0-31,24 0 16,-24 0-16,-1 0 16,1 0-1,-1 0-15,0 0 16,1 0-1,-1 0-15,1 0 16,-1 0-16,0 0 16,1 0-16,-1 0 0,1 0 15,24 0-15,-24 0 16,25 0-16,-26 0 16,26 0-16,25-26 15,-51 26-15,1 0 16,-1 0-16,1 0 437,24 0-437,-24 0 16,-1 0 0,26 0-1,-26 0 1,1 0-1,-1 0 1,1 0-16,-1 0 16,0 0-16,1 0 15,25 0-15,-26 0 16,0 0-16,26 0 16,0 0-16,-26 0 15,1 0-15,-1 0 16,1 0-16,-1 0 15,0 0 1,1 0-16,25 26 16,-1-26-16,-24 0 15,-1 0-15,26 25 16,-26-25-16,26 0 16,-25 0-16,-1 26 15,0-26-15,26 0 16,-25 0-16,-1 0 15,0 0 1,1 0-16,-1 0 31,1 0-15,-1 0-16,0 0 16,1 0-16,-1 25 15,1-25 1,-1 0-1,0 0-15,1 0 16,-1 0 0,1 0-1,-1 0 1,0 0-16,1 0 16,-1 0-1,1 0 1,24 0-16,-24 0 15,-1 0-15,1 0 16,-1 0-16,0 0 16,26 0-16,-25 0 15,24 0 1,-24 0 0,-1 0-16,1 0 15,-1 0 1,0 0-16,1 0 15,-1 0-15,1 0 16,-1 0-16,0 0 16,1 0-1,-1 0 1,1 0-16,-1 0 16,0 0-1,1 0-15,-1 0 16,1 0-1,-1 0 1,0 0-16,1 0 31,-1 0-15,1 0 0,-1 0-1,0 0 1,26 0-16,-25 0 15,-1 0-15,0 0 16,1 0-16,-1 0 16,26 0-1,-26 0-15,1 0 16,-1 0 0,1 0-16,-1 0 15,51 0 1,-50 0-16,-1 0 15,0 0-15,1 0 16,50 0-16,-51 0 16,1 0-1,-1 0-15,1 0 16,-1 0-16,0 0 16,1 0-1,-1 0-15,1 0 16,-1 0 15,0 0-15,1 0-1,-1 0 1,1 0 0,-1 0-1,0 0-15,1 0 16,-26-25-16,25 25 31,1-26-31,-1 1 31,26 25-15,-26 0 0,1 0-16,-1 0 15,0 0-15,1 0 16,-1 0 453,1 0-454,-1 0-15,0 0 16,1 0-16,-1 0 31,26 0-31,-51-26 16,25 26-16,1 0 15,-1 0-15,1 0 16,-1 0-16,26 0 16,-26 0-1,1-25 16,24 25-31,-24 0 16,25-25 0,-1 25-16,1 0 15,-25 0-15,-1 0 16,26 0-16,-26 0 0,26 0 16,-26 0-1,1 0-15,-1 0 47,26 0-47,-26 0 31,1 0-31,-1 0 16,1 0 0,-1-26-1,0 26 1,26 0-1,-25 0 1,24-25 0,-24 25-1,-1 0 1,26 0 15,-26 0-15,1 0 15,-1 0-31,1 0 31,-1 0-31,0 0 32,1 0-17,-1 0 1,1 0-16,-1 0 31,0 0-31,-25 25 16,26-25-1,-1 0-15,1 0 16,-1 0-16,0 0 0,1 0 16,-1 0-1,1 0 1,-1 0-1,0 0-15,1 0 16,-1 0 0,1 0-16,-26-25 31,25 25-31,-25-26 16,25 26-1,1-50 1,-26 24 15,0 1-15,0-1-1,25 26 1,-25-25 0,0 0-16,0-1 15,0-25 1,0 26 31,0 0-32,0-1 32,0 1 16,0-1-32,-25 26-15,-1 0-16,1 0 31,0 0-31,-1 0 0,1 0 15,-1 0 1,1 0-16,25-50 16,-25 50-1,-1 0-15,1 0 16,-1-26 0,1 26-16,0 0 15,-1 0 1,1 0-1,-1 0 17,1 0-17,0 0 48,-1 0-48,1 0 32,-1 0-15,1 0-1,0-25 47,-1 25-62,1 0 15,-1 0 16,-24 0-32,50-26 32,-26 26-31,1 0 31,25-25 0,-26 25-16,1 0 0,0 0 32,-26 0-32,25 0 0,1 0-31,0 0 16,-1 0-1,1 0 1,-1 0 15,-24 0-31,24 0 31,1 0-31,-1 0 32,1 0-17,0 0-15,-26 0 32,25 0-32,1 0 15,0 0-15,-1 0 31,1 0-15,-1 0-16,1 0 16,0 0-1,-1 0 17,1 0-17,-1 0 1,1 0 15,0 0-15,-1 0-1,1 0-15,-1 0 16,1 0 31,0 0-16,-1 0-15,1 0-1,-1 0-15,1 0 16,0 0-16,-1 0 16,1 0-1,-1 0-15,1 0 31,0 0-31,-1 25 16,1-25 0,-1 0-16,1 26 15,0-26 1,-1 0-16,1 0 16,-1 0-16,1 0 15,0 0-15,-1 0 0,1 0 16,-26 0-1,26 0 1,-1 0-16,1 0 16,-1 0-1,1 0-15,-26 0 16,26 0 0,-1 0-16,1 0 15,0 0 1,-1 0-16,1 0 15,-26 0 1,26 0 0,-1 0-16,1 0 15,-1 0-15,1 0 16,-26 0 0,26 0-16,-1 0 15,-24 0 1,24 0-1,1 0-15,-26 0 16,26 0-16,-1 0 0,1 0 16,-1 0-1,1 0 1,0 0 0,-1 0-1,1 0 1,-1 0-16,1 0 15,0 0-15,-1 0 16,1 0-16,-26 0 16,26 0-16,-1 0 15,1 0-15,-1 0 16,1 0 0,-26 0-1,26 0 1,-1 0-1,1 0 1,0 0-16,-1 0 16,1 0-1,-1 0-15,1 0 16,0 0-16,-1 0 16,1 0-1,-26 0 454,0 0-469,26 0 16,-51 0-16,50 0 0,1 0 15,-1 0-15,1 0 16,0 0-16,-1 0 15,1 0-15,-1 0 16,1 0-16,0 0 16,-1 0-16,1 0 15,-1 0 1,-24 0-16,24 0 16,1 0-1,-1 0 16,1 0-15,0 0 0,-26 0-16,25 0 15,1 0 1,0 0 0,-1 0-1,1 0-15,-1 0 16,1 0-16,0 0 15,-1 25 1,1-25-16,-1 0 0,1 0 16,0 0-1,-26 0 1,25 26-16,1-26 16,0 0-1,-1 0 1,1 0-16,-1 0 15,1 0-15,0 0 16,-1 0-16,1 0 16,-1 0-1,1 0 1,0 0-16,-1 0 16,1 0-16,-1 0 15,1 0-15,0 0 16,-1 0-16,26-26 15,-25 26-15,-1 0 16,1 0-16,0-25 16,-1 25-16,26-26 15,-51 26-15,26-25 16,0 25-16,-26 0 0,25 0 16,-24-25-16,-1 25 15,25-26-15,-50 26 16,51 0-16,-1-25 15,1 25-15,0 0 16,-1-26-16,-25 26 16,26-25-1,0 0-15,-1 25 16,1 0 0,-1-26-1,-24 1 1,24 25-1,1-26 1,-1 26-16,1 0 16,0 0 15,-1-25-31,1 25 16,-1 0-16,26-51 15,-25 51 1,0 0-16,-1 0 15,1 0-15,25-25 16,-26 25-16,1 0 16,0 0-16,-26-26 15,25 26 1,1 0-16,0 0 16,-26 0-16,25 0 15,-24 0-15,24 0 16,-25 0-1,26 0-15,0 0 16,-1 0-16,1 0 16,-1 0-1,1 0-15,0 0 16,-26 0-16,25 0 16,1 0-1,0 0 1,-1 0-1,1 0-15,-26 0 16,26 0 0,-1 0-1,1 0 1,-1 0 0,1 0-1,0 0 1,-26 0 15,25 0-15,1 0 15,0 0 16,-1 0 15,26 26-30,-25-26-32,-26 51 62,26-51-46,25 25-1,-26-25 1,1 0-16,25 25 0,-26 1 16,1-26-1,0 0 1,25 25-16,-26-25 15,26 26-15,-25-26 16,25 25-16,-26-25 16,26 25-16,0 1 15,-25-1 1,0-25 0,25 26-1,-26-26 1,26 25-1,-25-25 1,-1 0-16,1 0 31,0 0-15,25 25-16,-26-25 16,1 0-1,-1 26-15,1-26 16,0 25-1,-1-25-15,1 0 16,-1 0 0,1 0-1,0 0 1,-1 0 0,1 0-1,-26 0 1,26 0-1,-1 0 1,1 0 15,-1 0-15,1 0 0,-26 0 15,26 0 16,-1 0-32,1 0-15,0 0 32,-1 0-32,26-25 15,-51 25-15,26 0 16,0 0-1,-1 0 1,1 0 0,-1 0-16,1 0 0,0 0 15,-1 0-15,1 0 16,-1 0-16,1 0 16,0 0-1,-1 0-15,1 0 16,-1 0-16,1 0 15,0 0-15,-1 0 16,1 0 0,-1 0 15,-24 0 0,24 0 47,1 0-46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1-17T16:21:54.55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D20FFFB-31F0-4343-8E34-4160656B8E03}" emma:medium="tactile" emma:mode="ink">
          <msink:context xmlns:msink="http://schemas.microsoft.com/ink/2010/main" type="writingRegion" rotatedBoundingBox="25756,7442 25771,7442 25771,7457 25756,7457"/>
        </emma:interpretation>
      </emma:emma>
    </inkml:annotationXML>
    <inkml:traceGroup>
      <inkml:annotationXML>
        <emma:emma xmlns:emma="http://www.w3.org/2003/04/emma" version="1.0">
          <emma:interpretation id="{B6CE2A53-52B7-46CA-87BA-9A02B9E65756}" emma:medium="tactile" emma:mode="ink">
            <msink:context xmlns:msink="http://schemas.microsoft.com/ink/2010/main" type="paragraph" rotatedBoundingBox="25756,7442 25771,7442 25771,7457 25756,74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AA6990-EB8C-4237-8B5B-F238DD66B681}" emma:medium="tactile" emma:mode="ink">
              <msink:context xmlns:msink="http://schemas.microsoft.com/ink/2010/main" type="line" rotatedBoundingBox="25756,7442 25771,7442 25771,7457 25756,7457"/>
            </emma:interpretation>
          </emma:emma>
        </inkml:annotationXML>
        <inkml:traceGroup>
          <inkml:annotationXML>
            <emma:emma xmlns:emma="http://www.w3.org/2003/04/emma" version="1.0">
              <emma:interpretation id="{F15A0F35-608D-4420-80F2-3A934B1AF0C5}" emma:medium="tactile" emma:mode="ink">
                <msink:context xmlns:msink="http://schemas.microsoft.com/ink/2010/main" type="inkWord" rotatedBoundingBox="25756,7442 25771,7442 25771,7457 25756,745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\</emma:literal>
                </emma:interpretation>
                <emma:interpretation id="interp3" emma:lang="" emma:confidence="0">
                  <emma:literal>`</emma:literal>
                </emma:interpretation>
                <emma:interpretation id="interp4" emma:lang="" emma:confidence="0">
                  <emma:literal>'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3T19:13:55.670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0 153 0,'25'0'641,"0"24"-641,24 1 15,-24 0-15,49-1 16,-25-24 0,-24 25-16,24 0 0,25-1 15,-49 1-15,-1 0 16,26-25-16,-26 24 31,-24 1-31,25-25 16,0 25-16,-1-25 125,1 0-47,0 0-62,-1 0-1,1 0-15,0 0 16,-1 0-1,1 0-15,0 0 16,24 0-16,-49-25 16,25 25-16,-1 0 15,1-25-15,-1 25 16,1 0-16,0 0 16,-1 0-1,1 0 1,0 0-1,-1 0 1,-24-24-16,25 24 63,0-25-63,-1 25 31,1 0-31,0 0 15,-25-25-15,24 25 16,1-24-16,0 24 16,-1 0-1,1-25-15,0 25 16,-1 0 0,1 0 15,0-25-16,-1 1 1,1 24 0,0 0-1,-1-25 1,1 25 0,0 0 968,49 0-968,-50 0-1,1 0 1,0 0-1,-1 0 48,1 25-47,-25-1-1,49-24 1,1 25-16,-50 0 15,24-1-15,-48-24 172,-1 0-156,0 0-16,25-24 16,-24 24-16,-1 0 15,0 0 1,1 0-16,-1 0 15,0 0 1,1-25-16,-1 0 16,0 1-1,1 24-15,24-25 32,-25 0-32,0 25 15,25-24-15,-24-1 16,-1 25-16,0 0 15,25-25-15,-49 25 16,49-24-16,-25-1 16,-49 25-16,50 0 0,-26-25 15,26 25-15,24-24 16,-25 24-16,0 0 16,1 0-1,-1 0 32,0 0-47,1 0 16,-1 0-1,0 24 1,1-24-16,-1 25 16,0-25-16,1 0 15,-1 25-15,1-25 16,-1 0-1,0 0 1,1 24 0,-1 1-1,0-25 1,1 0-16,24 25 16,0-1-1,-25-24 1,0 0 15,1 25-31,-1-25 16,0 0-1,1 0 1,-1 25-16,0-25 16,25 24-16,-24-24 15,-1 0-15,0 0 16,1 0-1,-1 0 17,0 0-17,1 0 17,24 25-17,-25-25 1,0 0-1,1 0 95,-1 25-79,0-25-15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3T19:14:03.92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21 0,'49'0'235,"50"0"-220,24 0-15,-24 0 16,-25 0 0,24 0-16,-24 0 15,-25 0-15,-24 0 16,0 0 374,-1 0-358,1 0-17,0 0-15,-25 25 16,24-25-16,26 25 16,-1-1-1,25 1-15,-49 0 16,-1-25-16,1 0 15,-25 24 1,0 1 531,0 0-531,25-1-1,-25 1-15,0 0 16,0-1-1,0 1 1,0 0-16,0-1 31,0 1-31,0 0 16,-25-1 31,25 1-32,-25-25-15,1 0 172,-1 0-156,0 0-16,1 0 31,-1 0 0,25-25 16,-25 25-47,1 0 0,-1 0 16,25-24-16,-25 24 16,1 0-16,24-25 15,-25 25-15,0 0 16,1 0-16,-1 0 31,0 0-15,1 0 15,-1-25-31,1 25 16,-1 0-1,0 0-15,1 0 16,-1 0-1,0 0-15,1 0 32,-1 0-17,0 0 1,1 0-16,-1 0 16,0 0-1,1 0-15,-1 0 16,0 0-1,1 0 1,-1 0 0,0 0-1,25 25-15,-24-25 16,-1 25 15,0-25 63,25 24-78,-24-24-16,24 25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3T19:14:18.990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0 159 0,'24'0'203,"1"0"-187,-25 25-1,25-25-15,-25 24 16,24-24-16,1 0 15,0 0 1,-1 25-16,1-25 31,0 0-15,-1 0 0,25 0-1,-24 25 1,24-25-1,-24 0 1,0 0-16,-1 0 16,-24 24-16,25-24 15,0 0-15,24 25 16,-24-25 0,-1 25-16,1-25 15,24 24-15,-24-24 16,0 0-16,-1 25 15,1 0-15,0-25 16,-1 0-16,1 0 141,0 0-1,-1 0-108,1 0-32,0 0 15,-1 0 1,1 0-1,0 0 1,-1-25 0,1 25-1,0 0 48,-25-25 156,0 1-204,0-1 1,-25 25-1,0-25 1,25 1 0,-24 24-16,24-25 15,0 0 17,-25 25-32,0 0 31,25-24-31,0-1 15,-24 0 1,-1 25 0,0-24 15,25-1 219,-24 25-188,-1 0-46,25-25-16,-25 25 47,25-24 15,-24 24-15,-1 0 94,0 0-125,1 0-1,-1 0 48,0 0-48,1 0-15,-1-25 47,0 25-31,1 0 31,-1 0-32,0 0 1,1 0 31,-1 0-47,0 0 15,1 0 1,-1 0 0,0 0-1,1 0 1,24 25 31,0-1 0,-25-24-16,0 25-31,1 0 16,-1-25-1,1 24-15,24 1 0,-25 0 16,0-25-1,25 24 32,-24-24-31,24 25 0,-25-25-1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3-13T19:14:26.376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0,'25'0'266,"0"0"-250,-1 0-16,1 0 15,0 0 1,-1 0-16,1 0 16,0 0-1,-1 0 1,1 0-1,0 0-15,-1 0 16,26 0 0,-26 25-1,1-25-15,0 0 16,-1 0-16,1 0 16,0 0-1,-1 24-15,1-24 16,0 0-1,-1 0 1,1 0 0,0 0-1,-1 0-15,1 0 16,0 0-16,-1 0 16,1 0-1,0 0 1,-1 0-1,1 0-15,-1 25 16,1-25 0,-25 25-16,25-25 15,-1 0-15,1 0 16,0 24-16,24-24 16,-49 25-16,25-25 15,-1 0-15,1 0 47,0 0 125,-25 25 125,-25-25-297,25 24 15,-25-24-15,1 0 16,24 25 0,-25-25 15,0 0 31,1 0-46,-1 0 0,0 25-1,1-25 32,-1 0-16,0 0-31,25 24 16,-24-24 15,-1 0 1,1 0 14,-1 0-46,0 0 16,1 0 0,-1 0-16,0 0 15,1 0 1,-1 0-16,0 0 16,1 0-1,-1 0 1,0 0-16,1 0 15,-1 25 1,0-25-16,1 0 16,-1 0-1,0 0 17,1 0-32,-1 0 15,0 25 79,1-25-78,-1 24-1,0-24-15,1 0 16,-1 0-1,0 25-15,1-25 16,24 25 0,-25-25-16,0 0 62,25 24 344,25 1-406,0-25 16,-25 25-16,24-25 16,1 24-16,-25 1 15,25-25 1,-1 0 46,1 0-46,-25 25 0,25-25-1,-1 0-15,-24 24 16,25-24 0,0 0 15,-1 0-16,1 0 17,0 0-17,-1 0 17,1 0-17,0 0 1,-1 0-1,1 0 1,0 0 62,-1 0-62,1 0 15,0 0-31,-1 0 16,1 0 31,0 0 46,-1 0-61,1 0-32,0 0 15,-1 0 1,1 25-1,-1-25 32,1 0 31,0 0-46,-1 0 171,1 0-188,0 0 1,-1 0 15,1 0-15,0 0 0,-1 0-1,1 0 1,0 0-1,-1 0-15,1 0 47,0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1-17T16:26:22.31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F2E84B1-9A21-4A9E-BEFD-8FB02559E86B}" emma:medium="tactile" emma:mode="ink">
          <msink:context xmlns:msink="http://schemas.microsoft.com/ink/2010/main" type="inkDrawing" rotatedBoundingBox="6683,15473 18062,15532 18055,16951 6676,16892" hotPoints="17693,16343 17523,17477 7189,15929 7359,14795" semanticType="enclosure" shapeName="Rectangle"/>
        </emma:interpretation>
      </emma:emma>
    </inkml:annotationXML>
    <inkml:trace contextRef="#ctx0" brushRef="#br0">470 130 0,'-25'0'0,"0"0"16,-1 25 281,1 1-281,-1-1-1,1 0-15,25 1 16,-25 50-16,-1-51 0,-25 26 15,26 0 1,0-51-16,-1 25 16,26 52-16,-25-77 15,-1 25-15,1 0 16,-26 1 0,51-1-16,0 1 15,0-1-15,0 0 0,0 1 16,0-1-1,0 1 1,0-1 0,0 0-1,0 1 1,0-1 0,0 1-1,0-1 1,0 0-1,26 1 1,-1-26 0,26 25-1,-26 26-15,1-26 0,24-25 16,27 26-16,-52-26 16,26 25-16,0-25 15,-26 0-15,0 0 16,1 0-16,25 0 15,-26 0-15,51 0 16,-50 0-16,24 0 16,-24 0-16,-1 0 15,26 0-15,-26 0 16,26 0 0,-25 0-1,-1 0-15,0 0 16,1 0-16,-1 0 15,1 0-15,-1 0 16,0 0-16,1 0 31,-1 0-31,1 0 16,-1 0-16,0 0 16,1 0-1,25 0-15,-26 0 0,26 0 16,-26 0-16,26 0 15,-26 0 1,1 0-16,-1 0 16,1 0-16,24 0 15,-24 0-15,25 0 16,-1 0 0,1 0-16,-25 0 0,-1 0 15,0 0-15,26 0 16,25 0-1,-50 0-15,25 0 16,-26 0-16,0 0 16,52 0-16,-52 0 15,0 0-15,1 0 16,25 0 0,-26 0-16,0 0 15,1 0-15,-1 0 16,26 0-1,-26 0-15,1 0 16,25 0-16,-1 0 16,1 0-16,-25 0 0,-1 0 15,26 0-15,0 0 16,-1 0-16,-24 0 16,-1 0-16,1 0 15,24 0-15,-24 0 16,-1 0-16,26 0 15,-26 0-15,26 26 16,-25-26 0,-1 0-1,0 0-15,1 0 16,25 25 0,-26-25-16,26 0 15,-26 0-15,1 0 16,24 0-16,1 0 0,0 0 15,0 0-15,-26 25 16,1-25-16,24 26 16,1-26-16,0 25 15,-26 1-15,26-1 16,25-25-16,-50 0 16,-1 25-16,1-25 0,-1 26 15,0-26 1,26 0-16,-25 0 15,-1 0 1,0 0 0,1 0-16,-1 0 15,26 0 1,-26 0-16,1 0 16,-1 0-1,1 0 1,-1 0-1,26 0 17,-26 0-32,-25 25 15,26-25 1,-1 0 0,0 0 15,1 0-31,-1 0 15,1 0-15,-1 0 16,0 0-16,1 0 16,-1 0-1,1 0 1,-1 0-16,0 0 16,1 0-16,-1 0 15,1 0 1,-1 0-16,0 0 0,1 0 31,-1 0-31,26 0 16,-26 0-16,1 0 15,-1 0-15,26 0 16,25 0 0,-25 0-16,-26 0 15,26 0 1,25 0-16,-50 0 15,-1-25 1,1 25-16,-1-26 16,26 26-16,-26 0 15,1 0-15,-1 0 16,26-25 328,25 25-344,-51 0 15,52-25-15,-27 25 16,-24 0-16,25 0 16,25-26-16,-51 26 15,26 0-15,0 0 16,25-25-16,-51 25 15,26-26-15,0 26 16,-26-25-16,26 25 16,-25 0-16,-1-25 15,0 25-15,1 0 16,-1 0-16,1 0 0,-1 0 16,26 0-16,-26 0 15,26 0 1,-26 0-16,1 0 15,50 0-15,-25 0 16,-26 0 0,1 0-16,50 0 0,-51 0 15,1 0-15,24 0 16,1 0 0,-25 0-16,24 0 15,-24 0-15,-1 0 16,1 0-1,24 0 1,27 0-16,-52 0 16,26 0-16,0 0 15,-1 0 1,-24 0-16,-1 0 16,1 25-16,24-25 15,27 0-15,-27 0 16,-24 0-16,-1 0 15,26 0-15,-26 0 16,26 0-16,0 0 16,0 0-1,-26 0-15,26 0 16,-26 0-16,1 0 16,-1 0-1,1 0-15,-1 0 16,0 0-1,1 0 1,-1 0 0,1 0-16,-1 0 31,0 0-31,1 0 31,25 0-31,-26 0 31,0 0-31,1 0 16,25 0 0,-1 0-1,-24 0-15,-1 0 0,51 0 16,-50 0-16,50 0 16,-51 0-16,26 0 15,0 0-15,0 0 16,0 0-16,-1 0 15,1 0-15,25 0 16,-50 0-16,25 0 0,-1 0 16,-24 0-1,-1 0-15,1 0 16,-1 0-16,0 0 16,1 0-1,-1 0-15,1 0 16,-1 0-16,51 0 15,-50 0-15,24-25 16,-24 25-16,50 0 16,-51 0-16,1-26 15,25 26-15,-26 0 16,0 0-16,52 0 16,-27 0-16,-24 0 15,-1 0-15,1 0 16,50 0-16,-51 0 15,1 0-15,-1 0 16,0 0-16,1 0 16,25 0-16,-26 0 15,0-25-15,1 25 16,-26-26-16,25 26 16,1 0-16,-26-25 0,25 25 15,26 0-15,-51-25 16,25-1-1,1 26-15,-1 0 16,-25-25 0,25 25-16,1-26 15,25-24-15,-26 50 16,-25-26 0,0 1-1,25 25 1,1 0 15,-1-26-15,-25 1-1,0 0 17,26 25-17,-1-51 16,0 25 1,-25 1 15,0 0-32,0-1 1,0 1 62,0-1-47,0-24-15,0 24-1,0 1 17,0-1-17,0 1 1,0 0 15,0-1-15,0 1-16,0-1 15,-25 1 1,25 0 0,0-1-16,-25 26 15,25-25-15,0-1 32,0-24-32,-26 50 46,26-26-46,0 1 16,-25 25-16,-1-26 94,1 26-63,0 0 16,-1 0-31,1 0-1,-1 0 16,1 0-15,0 0 0,-1 0-1,-25 0-15,26 0 16,0 0 0,-1 0-1,1 0 1,-1 0-1,-24 0 17,24 0-1,1 0-15,-1 0-1,1 0 32,0 0-31,-26 0 15,25 0 0,1 0 16,0 0-31,-1 0-1,1 0 1,-1 0-16,1 0 16,0 0-16,-1 0 15,1 0 16,-1 0-15,1 0 15,0 0-31,-1 0 16,1 0-16,25 26 16,-26-26-16,1 0 15,0 0 1,-1 0-1,1 0 1,-1 0 0,1 0-1,0 0-15,-1 0 16,1 0 0,-1 0-16,1 0 0,25 25 15,-25-25-15,-1 0 16,1 0-16,-1 0 15,1 0-15,0 0 16,-26 51 0,25-51-16,-24 0 15,-1 25-15,25-25 0,1 0 16,0 0-16,25 26 16,-26-26-16,1 0 15,-1 0-15,1 0 16,0 0-16,-1 0 15,1 0 1,-1 0 0,-24 0-1,24 0 1,1 0 0,-1 25-16,1-25 31,0 0-16,25 26 1,-51-26-16,25 0 16,1 0-1,0 0 1,-1 0-16,1 0 16,-1 0-16,1 0 15,0 0-15,-26 0 16,25 0-1,1 0-15,0 0 16,-1 0-16,1 0 16,-1 0-16,1 0 0,0 0 15,-1 0-15,1 0 16,-51 0 0,50 0-1,1 0-15,-1 0 16,1 0-1,0 0-15,-1 0 16,1 25-16,-1-25 0,1 0 16,0 25-1,-1-25 1,1 26-16,-1-26 16,1 0-16,0 0 15,-1 0-15,1 0 16,-1 0-1,1 0 1,-26 0 0,26 0-1,-1 0-15,1 0 16,0 0 0,-1 0-16,-25 0 15,26 0 1,0 0-1,-1 0-15,1 0 16,-1 0 0,1 0-16,-26 0 15,26 0-15,-1 0 0,1 0 16,-26 0-16,26 0 16,-1 0-1,1 0-15,0 0 16,-1 0-16,1 0 15,-1 0 1,1 0 0,-26 0-16,26 0 15,-1 0-15,1 0 16,0 0 0,-1 0-16,-50 0 15,51 0 1,-1 0-1,1 0-15,-1 0 16,1 0-16,-26 0 16,26 0-1,25-26 1,-26 26-16,1 0 16,25-25-16,-25 25 15,-1 0-15,1 0 16,-26 0-16,26 0 0,-26 0 15,25 0 1,-50 0 0,25 0-1,26 0-15,0 0 16,-1 0 0,1 0-16,-1 0 0,1 0 15,0 0 1,-1 0-16,1 0 15,-1 0 1,1 0-16,0 0 16,-1 0-1,1 0-15,-1 0 16,-24 0-16,24 0 16,1 0-16,-1 0 15,1 0 1,0 0-16,-1 0 15,1 0 1,-1 0-16,1 0 16,0 0-16,-1-25 15,1 25-15,-1 0 16,1 0 0,-26 0-16,26-26 15,-1 26-15,1 0 16,0 0-1,-1 0-15,1 0 16,-1-25-16,1 25 0,0 0 16,-1 0-1,1-26-15,-1 26 16,-24-50-16,-27 50 16,77-26-16,-50 26 15,-1 0-15,-25 0 16,50-25-1,1 25-15,-1 0 16,1-26 0,0 26-16,-26 0 15,25 0 1,1 0 0,0 0-16,-1 0 15,1 0-15,-1 0 16,-24 0-16,24 0 15,1 0 1,-1 0-16,1 0 16,0-25-1,-1 25-15,-25 0 16,26 0-16,25-25 0,-25 25 16,-1 0-16,1 0 15,-1 0 1,1 0-16,0 0 15,-26 0-15,51-26 16,-26 26-16,1 0 16,0 0-16,-26 0 15,25-25-15,1 25 0,0 0 16,-1 0 0,1 0-1,-1 0-15,1 0 31,0 0-15,-1 0 0,1 0 15,-1 0-15,1 0 15,0 0-16,-26 0 1,25 0 0,1 0-16,0 0 15,-1 0 1,1 0 0,-26 0-16,26 0 15,-1 0-15,1 0 16,-1 0 15,1 0-15,-26 0 15,26 25-31,-1-25 16,1 0-1,25 26-15,-25-26 16,-1 0 15,1 0-15,-1 0-1,1 0 1,0 0-16,-1 0 31,1 0-15,-1 0-1,1 0 1,0 0-16,-1 0 16,1 0-1,-1 0-15,1 0 32,0 0-32,-1 0 31,-25 0-16,26 0 1,0 0 0,-1 0-1,1 0 17,-1 0-17,-24 0 32,24 0-31,1 0 31,-1 0-16,1 0 0,0 0-31,-1 0 16,-25 0-1,26 0 1,0 0 0,-1 25-1,1-25 16,-1 0-15,-24 0 0,24 0 15,1 0 0,-1 0-15,1 0-1,0 0 1,-1 0-16,1 0 16,-1 0-16,1 0 15,0 0 1,-1 0-16,1 0 16,-1 0-1,1 0 1,0 0-16,-1 0 15,1 0 1,-1 0 15,1 0 1,0 0-1,-1 0-16,1 0 17,-1 0-17,1 0 17,0 0-1,-1 0-16,1 0 1,-1 0 0,1 0-1,0 0 1,-1 0 0,1 0-16,-1 0 31,1 0 0,0 0-15,-26 0 15,25 0 0,1 0-15,0 0-16,-1 0 31,1 0-15,-26 0 15,26 0-15,-1 0 15,1 0-16,-1 0 1,1 0 0,0 0-1,-1 0-15,1 0 16,-1 0 0,1 0 46,0 0-46,-1 0 15,1 0-15,-1 0-1,1 0 16,0 0 1,-1 0 46,1 0-63,25 25 1,-26-25 0,1 0 31,0 0-16,-1 0 0,1 0 0,-1 0 1,26 26-1,-25-26 16,0 0-16,25 25 0,-26-25 16,26 26-31,-51-26 15,51 25 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E6250-8170-8F49-8D7A-872A75D99EE3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7A7D-F2EB-514E-8F69-EB5D0F38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8A3F1-E07A-4A69-B5C9-B2CC0FEC80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19.png"/><Relationship Id="rId5" Type="http://schemas.openxmlformats.org/officeDocument/2006/relationships/image" Target="../media/image31.png"/><Relationship Id="rId10" Type="http://schemas.openxmlformats.org/officeDocument/2006/relationships/image" Target="../media/image18.png"/><Relationship Id="rId9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customXml" Target="../ink/ink6.xml"/><Relationship Id="rId18" Type="http://schemas.openxmlformats.org/officeDocument/2006/relationships/image" Target="../media/image7.png"/><Relationship Id="rId3" Type="http://schemas.openxmlformats.org/officeDocument/2006/relationships/image" Target="../media/image1.emf"/><Relationship Id="rId7" Type="http://schemas.openxmlformats.org/officeDocument/2006/relationships/customXml" Target="../ink/ink3.xml"/><Relationship Id="rId12" Type="http://schemas.openxmlformats.org/officeDocument/2006/relationships/image" Target="../media/image5.emf"/><Relationship Id="rId17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customXml" Target="../ink/ink5.xml"/><Relationship Id="rId5" Type="http://schemas.openxmlformats.org/officeDocument/2006/relationships/image" Target="../media/image2.emf"/><Relationship Id="rId15" Type="http://schemas.openxmlformats.org/officeDocument/2006/relationships/image" Target="../media/image4.png"/><Relationship Id="rId10" Type="http://schemas.openxmlformats.org/officeDocument/2006/relationships/image" Target="../media/image4.emf"/><Relationship Id="rId19" Type="http://schemas.openxmlformats.org/officeDocument/2006/relationships/image" Target="../media/image8.png"/><Relationship Id="rId4" Type="http://schemas.openxmlformats.org/officeDocument/2006/relationships/customXml" Target="../ink/ink2.xml"/><Relationship Id="rId9" Type="http://schemas.openxmlformats.org/officeDocument/2006/relationships/customXml" Target="../ink/ink4.xml"/><Relationship Id="rId1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0.emf"/><Relationship Id="rId7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Factoring Quadratics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50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497137" y="451627"/>
            <a:ext cx="7902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Example 6  Factor each trinomial. Check your answer.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2727325" y="1709738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x</a:t>
            </a:r>
            <a:r>
              <a:rPr lang="en-US" altLang="en-US" sz="2400" baseline="30000"/>
              <a:t>2</a:t>
            </a:r>
            <a:r>
              <a:rPr lang="en-US" altLang="en-US" sz="2400"/>
              <a:t> + 2</a:t>
            </a:r>
            <a:r>
              <a:rPr lang="en-US" altLang="en-US" sz="2400" i="1"/>
              <a:t>x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</a:rPr>
              <a:t>–</a:t>
            </a:r>
            <a:r>
              <a:rPr lang="en-US" altLang="en-US" sz="2400"/>
              <a:t> 15</a:t>
            </a:r>
            <a:endParaRPr lang="en-US" altLang="en-US" sz="2400" i="1"/>
          </a:p>
        </p:txBody>
      </p:sp>
      <p:grpSp>
        <p:nvGrpSpPr>
          <p:cNvPr id="138249" name="Group 9"/>
          <p:cNvGrpSpPr>
            <a:grpSpLocks/>
          </p:cNvGrpSpPr>
          <p:nvPr/>
        </p:nvGrpSpPr>
        <p:grpSpPr bwMode="auto">
          <a:xfrm>
            <a:off x="2667001" y="2286000"/>
            <a:ext cx="2568575" cy="457200"/>
            <a:chOff x="855" y="1632"/>
            <a:chExt cx="1618" cy="288"/>
          </a:xfrm>
        </p:grpSpPr>
        <p:sp>
          <p:nvSpPr>
            <p:cNvPr id="4114" name="Text Box 10"/>
            <p:cNvSpPr txBox="1">
              <a:spLocks noChangeArrowheads="1"/>
            </p:cNvSpPr>
            <p:nvPr/>
          </p:nvSpPr>
          <p:spPr bwMode="auto">
            <a:xfrm>
              <a:off x="855" y="1632"/>
              <a:ext cx="16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/>
                <a:t>(</a:t>
              </a:r>
              <a:r>
                <a:rPr lang="en-US" altLang="en-US" sz="2400" b="0" i="1"/>
                <a:t>x</a:t>
              </a:r>
              <a:r>
                <a:rPr lang="en-US" altLang="en-US" sz="2400" b="0"/>
                <a:t> +   )(</a:t>
              </a:r>
              <a:r>
                <a:rPr lang="en-US" altLang="en-US" sz="2400" b="0" i="1"/>
                <a:t>x</a:t>
              </a:r>
              <a:r>
                <a:rPr lang="en-US" altLang="en-US" sz="2400" b="0"/>
                <a:t> +   )</a:t>
              </a:r>
            </a:p>
          </p:txBody>
        </p:sp>
        <p:sp>
          <p:nvSpPr>
            <p:cNvPr id="4115" name="Text Box 11"/>
            <p:cNvSpPr txBox="1">
              <a:spLocks noChangeArrowheads="1"/>
            </p:cNvSpPr>
            <p:nvPr/>
          </p:nvSpPr>
          <p:spPr bwMode="auto">
            <a:xfrm>
              <a:off x="1401" y="1694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  <p:sp>
          <p:nvSpPr>
            <p:cNvPr id="4116" name="Text Box 12"/>
            <p:cNvSpPr txBox="1">
              <a:spLocks noChangeArrowheads="1"/>
            </p:cNvSpPr>
            <p:nvPr/>
          </p:nvSpPr>
          <p:spPr bwMode="auto">
            <a:xfrm>
              <a:off x="2112" y="1697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</p:grpSp>
      <p:grpSp>
        <p:nvGrpSpPr>
          <p:cNvPr id="138266" name="Group 26"/>
          <p:cNvGrpSpPr>
            <a:grpSpLocks/>
          </p:cNvGrpSpPr>
          <p:nvPr/>
        </p:nvGrpSpPr>
        <p:grpSpPr bwMode="auto">
          <a:xfrm>
            <a:off x="6448424" y="2730902"/>
            <a:ext cx="3352800" cy="1206500"/>
            <a:chOff x="720" y="2005"/>
            <a:chExt cx="2112" cy="760"/>
          </a:xfrm>
        </p:grpSpPr>
        <p:sp>
          <p:nvSpPr>
            <p:cNvPr id="4107" name="Text Box 14"/>
            <p:cNvSpPr txBox="1">
              <a:spLocks noChangeArrowheads="1"/>
            </p:cNvSpPr>
            <p:nvPr/>
          </p:nvSpPr>
          <p:spPr bwMode="auto">
            <a:xfrm>
              <a:off x="720" y="2005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300">
                  <a:solidFill>
                    <a:srgbClr val="33CC33"/>
                  </a:solidFill>
                  <a:latin typeface="Arial" panose="020B0604020202020204" pitchFamily="34" charset="0"/>
                </a:rPr>
                <a:t>Factors of –15</a:t>
              </a:r>
              <a:r>
                <a:rPr lang="en-US" altLang="en-US" sz="2400">
                  <a:solidFill>
                    <a:srgbClr val="3333FF"/>
                  </a:solidFill>
                  <a:latin typeface="Arial" panose="020B0604020202020204" pitchFamily="34" charset="0"/>
                </a:rPr>
                <a:t>   Sum</a:t>
              </a:r>
            </a:p>
          </p:txBody>
        </p:sp>
        <p:sp>
          <p:nvSpPr>
            <p:cNvPr id="4108" name="Text Box 15"/>
            <p:cNvSpPr txBox="1">
              <a:spLocks noChangeArrowheads="1"/>
            </p:cNvSpPr>
            <p:nvPr/>
          </p:nvSpPr>
          <p:spPr bwMode="auto">
            <a:xfrm>
              <a:off x="2400" y="2400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>
              <a:off x="816" y="2245"/>
              <a:ext cx="17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7"/>
            <p:cNvSpPr>
              <a:spLocks noChangeShapeType="1"/>
            </p:cNvSpPr>
            <p:nvPr/>
          </p:nvSpPr>
          <p:spPr bwMode="auto">
            <a:xfrm>
              <a:off x="2046" y="2053"/>
              <a:ext cx="18" cy="6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Text Box 18"/>
            <p:cNvSpPr txBox="1">
              <a:spLocks noChangeArrowheads="1"/>
            </p:cNvSpPr>
            <p:nvPr/>
          </p:nvSpPr>
          <p:spPr bwMode="auto">
            <a:xfrm>
              <a:off x="912" y="2245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</a:rPr>
                <a:t>–1 and 15       14</a:t>
              </a:r>
            </a:p>
          </p:txBody>
        </p:sp>
        <p:sp>
          <p:nvSpPr>
            <p:cNvPr id="4112" name="Text Box 19"/>
            <p:cNvSpPr txBox="1">
              <a:spLocks noChangeArrowheads="1"/>
            </p:cNvSpPr>
            <p:nvPr/>
          </p:nvSpPr>
          <p:spPr bwMode="auto">
            <a:xfrm>
              <a:off x="864" y="2475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solidFill>
                    <a:srgbClr val="FF0000"/>
                  </a:solidFill>
                  <a:latin typeface="Arial" panose="020B0604020202020204" pitchFamily="34" charset="0"/>
                </a:rPr>
                <a:t> –3</a:t>
              </a:r>
              <a:r>
                <a:rPr lang="en-US" altLang="en-US" sz="2400" b="0">
                  <a:latin typeface="Arial" panose="020B0604020202020204" pitchFamily="34" charset="0"/>
                </a:rPr>
                <a:t> and   </a:t>
              </a:r>
              <a:r>
                <a:rPr lang="en-US" altLang="en-US" sz="2400" b="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r>
                <a:rPr lang="en-US" altLang="en-US" sz="2400" b="0">
                  <a:latin typeface="Arial" panose="020B0604020202020204" pitchFamily="34" charset="0"/>
                </a:rPr>
                <a:t>         2</a:t>
              </a:r>
            </a:p>
          </p:txBody>
        </p:sp>
        <p:sp>
          <p:nvSpPr>
            <p:cNvPr id="4113" name="Rectangle 20"/>
            <p:cNvSpPr>
              <a:spLocks noChangeArrowheads="1"/>
            </p:cNvSpPr>
            <p:nvPr/>
          </p:nvSpPr>
          <p:spPr bwMode="auto">
            <a:xfrm>
              <a:off x="2409" y="2149"/>
              <a:ext cx="2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4196034" y="4188669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/>
              <a:t>(</a:t>
            </a:r>
            <a:r>
              <a:rPr lang="en-US" altLang="en-US" sz="2400" b="0" i="1" dirty="0"/>
              <a:t>x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 b="0" dirty="0">
                <a:solidFill>
                  <a:srgbClr val="FF0000"/>
                </a:solidFill>
              </a:rPr>
              <a:t> 3</a:t>
            </a:r>
            <a:r>
              <a:rPr lang="en-US" altLang="en-US" sz="2400" b="0" dirty="0"/>
              <a:t>)(</a:t>
            </a:r>
            <a:r>
              <a:rPr lang="en-US" altLang="en-US" sz="2400" b="0" i="1" dirty="0"/>
              <a:t>x </a:t>
            </a:r>
            <a:r>
              <a:rPr lang="en-US" altLang="en-US" sz="2400" b="0" dirty="0">
                <a:solidFill>
                  <a:srgbClr val="FF0000"/>
                </a:solidFill>
              </a:rPr>
              <a:t>+ 5</a:t>
            </a:r>
            <a:r>
              <a:rPr lang="en-US" altLang="en-US" sz="2400" b="0" dirty="0"/>
              <a:t>) </a:t>
            </a:r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1692276" y="4724400"/>
            <a:ext cx="577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latin typeface="Arial" panose="020B0604020202020204" pitchFamily="34" charset="0"/>
              </a:rPr>
              <a:t>Check </a:t>
            </a:r>
            <a:r>
              <a:rPr lang="en-US" altLang="en-US" sz="2400" b="0">
                <a:latin typeface="Arial" panose="020B0604020202020204" pitchFamily="34" charset="0"/>
              </a:rPr>
              <a:t>(</a:t>
            </a:r>
            <a:r>
              <a:rPr lang="en-US" altLang="en-US" sz="2400" b="0" i="1">
                <a:latin typeface="Arial" panose="020B0604020202020204" pitchFamily="34" charset="0"/>
              </a:rPr>
              <a:t>x</a:t>
            </a:r>
            <a:r>
              <a:rPr lang="en-US" altLang="en-US" sz="2400" b="0">
                <a:latin typeface="Arial" panose="020B0604020202020204" pitchFamily="34" charset="0"/>
              </a:rPr>
              <a:t> – 3)(</a:t>
            </a:r>
            <a:r>
              <a:rPr lang="en-US" altLang="en-US" sz="2400" b="0" i="1">
                <a:latin typeface="Arial" panose="020B0604020202020204" pitchFamily="34" charset="0"/>
              </a:rPr>
              <a:t>x</a:t>
            </a:r>
            <a:r>
              <a:rPr lang="en-US" altLang="en-US" sz="2400" b="0">
                <a:latin typeface="Arial" panose="020B0604020202020204" pitchFamily="34" charset="0"/>
              </a:rPr>
              <a:t> + 5) = </a:t>
            </a:r>
            <a:r>
              <a:rPr lang="en-US" altLang="en-US" sz="2400" b="0" i="1">
                <a:latin typeface="Arial" panose="020B0604020202020204" pitchFamily="34" charset="0"/>
              </a:rPr>
              <a:t>x</a:t>
            </a:r>
            <a:r>
              <a:rPr lang="en-US" altLang="en-US" sz="2400" b="0" baseline="30000">
                <a:latin typeface="Arial" panose="020B0604020202020204" pitchFamily="34" charset="0"/>
              </a:rPr>
              <a:t>2</a:t>
            </a:r>
            <a:r>
              <a:rPr lang="en-US" altLang="en-US" sz="2400" b="0">
                <a:latin typeface="Arial" panose="020B0604020202020204" pitchFamily="34" charset="0"/>
              </a:rPr>
              <a:t> </a:t>
            </a:r>
            <a:r>
              <a:rPr lang="en-US" altLang="en-US" sz="2400" b="0" i="1">
                <a:latin typeface="Arial" panose="020B0604020202020204" pitchFamily="34" charset="0"/>
              </a:rPr>
              <a:t>+ </a:t>
            </a:r>
            <a:r>
              <a:rPr lang="en-US" altLang="en-US" sz="2400" b="0">
                <a:latin typeface="Arial" panose="020B0604020202020204" pitchFamily="34" charset="0"/>
              </a:rPr>
              <a:t>5</a:t>
            </a:r>
            <a:r>
              <a:rPr lang="en-US" altLang="en-US" sz="2400" b="0" i="1">
                <a:latin typeface="Arial" panose="020B0604020202020204" pitchFamily="34" charset="0"/>
              </a:rPr>
              <a:t>x</a:t>
            </a:r>
            <a:r>
              <a:rPr lang="en-US" altLang="en-US" sz="2400" b="0">
                <a:latin typeface="Arial" panose="020B0604020202020204" pitchFamily="34" charset="0"/>
              </a:rPr>
              <a:t> – 3</a:t>
            </a:r>
            <a:r>
              <a:rPr lang="en-US" altLang="en-US" sz="2400" b="0" i="1">
                <a:latin typeface="Arial" panose="020B0604020202020204" pitchFamily="34" charset="0"/>
              </a:rPr>
              <a:t>x </a:t>
            </a:r>
            <a:r>
              <a:rPr lang="en-US" altLang="en-US" sz="2400" b="0">
                <a:latin typeface="Arial" panose="020B0604020202020204" pitchFamily="34" charset="0"/>
              </a:rPr>
              <a:t>– 15 </a:t>
            </a:r>
          </a:p>
        </p:txBody>
      </p:sp>
      <p:grpSp>
        <p:nvGrpSpPr>
          <p:cNvPr id="138276" name="Group 36"/>
          <p:cNvGrpSpPr>
            <a:grpSpLocks/>
          </p:cNvGrpSpPr>
          <p:nvPr/>
        </p:nvGrpSpPr>
        <p:grpSpPr bwMode="auto">
          <a:xfrm>
            <a:off x="4467225" y="5021264"/>
            <a:ext cx="2590800" cy="625475"/>
            <a:chOff x="2016" y="3456"/>
            <a:chExt cx="1632" cy="394"/>
          </a:xfrm>
        </p:grpSpPr>
        <p:sp>
          <p:nvSpPr>
            <p:cNvPr id="4105" name="Rectangle 37"/>
            <p:cNvSpPr>
              <a:spLocks noChangeArrowheads="1"/>
            </p:cNvSpPr>
            <p:nvPr/>
          </p:nvSpPr>
          <p:spPr bwMode="auto">
            <a:xfrm>
              <a:off x="2016" y="3562"/>
              <a:ext cx="14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0">
                  <a:latin typeface="Arial" panose="020B0604020202020204" pitchFamily="34" charset="0"/>
                </a:rPr>
                <a:t>= </a:t>
              </a:r>
              <a:r>
                <a:rPr lang="en-US" altLang="en-US" sz="2400" b="0" i="1">
                  <a:latin typeface="Arial" panose="020B0604020202020204" pitchFamily="34" charset="0"/>
                </a:rPr>
                <a:t>x</a:t>
              </a:r>
              <a:r>
                <a:rPr lang="en-US" altLang="en-US" sz="2400" b="0" baseline="30000">
                  <a:latin typeface="Arial" panose="020B0604020202020204" pitchFamily="34" charset="0"/>
                </a:rPr>
                <a:t>2</a:t>
              </a:r>
              <a:r>
                <a:rPr lang="en-US" altLang="en-US" sz="2400" b="0">
                  <a:latin typeface="Arial" panose="020B0604020202020204" pitchFamily="34" charset="0"/>
                </a:rPr>
                <a:t> + 2</a:t>
              </a:r>
              <a:r>
                <a:rPr lang="en-US" altLang="en-US" sz="2400" b="0" i="1">
                  <a:latin typeface="Arial" panose="020B0604020202020204" pitchFamily="34" charset="0"/>
                </a:rPr>
                <a:t>x</a:t>
              </a:r>
              <a:r>
                <a:rPr lang="en-US" altLang="en-US" sz="2400" b="0">
                  <a:latin typeface="Arial" panose="020B0604020202020204" pitchFamily="34" charset="0"/>
                </a:rPr>
                <a:t> – 15  </a:t>
              </a:r>
            </a:p>
          </p:txBody>
        </p:sp>
        <p:sp>
          <p:nvSpPr>
            <p:cNvPr id="4106" name="Text Box 38"/>
            <p:cNvSpPr txBox="1">
              <a:spLocks noChangeArrowheads="1"/>
            </p:cNvSpPr>
            <p:nvPr/>
          </p:nvSpPr>
          <p:spPr bwMode="auto">
            <a:xfrm>
              <a:off x="3264" y="3456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B26A3F7-C864-9F8D-CED9-49CE18F46820}"/>
              </a:ext>
            </a:extLst>
          </p:cNvPr>
          <p:cNvCxnSpPr/>
          <p:nvPr/>
        </p:nvCxnSpPr>
        <p:spPr>
          <a:xfrm>
            <a:off x="3194613" y="2928395"/>
            <a:ext cx="1272612" cy="10443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306F46-70DA-67C9-01B9-ADEF8AFDD601}"/>
              </a:ext>
            </a:extLst>
          </p:cNvPr>
          <p:cNvCxnSpPr/>
          <p:nvPr/>
        </p:nvCxnSpPr>
        <p:spPr>
          <a:xfrm flipV="1">
            <a:off x="3264061" y="2917825"/>
            <a:ext cx="1203164" cy="10164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A1040B-4C29-B36A-FF66-BF417879E311}"/>
                  </a:ext>
                </a:extLst>
              </p:cNvPr>
              <p:cNvSpPr txBox="1"/>
              <p:nvPr/>
            </p:nvSpPr>
            <p:spPr>
              <a:xfrm>
                <a:off x="3431401" y="2747259"/>
                <a:ext cx="7646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A1040B-4C29-B36A-FF66-BF417879E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401" y="2747259"/>
                <a:ext cx="764633" cy="430887"/>
              </a:xfrm>
              <a:prstGeom prst="rect">
                <a:avLst/>
              </a:prstGeom>
              <a:blipFill>
                <a:blip r:embed="rId2"/>
                <a:stretch>
                  <a:fillRect l="-1639" r="-983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3184D7-4E72-830A-4095-1EF1B231353B}"/>
                  </a:ext>
                </a:extLst>
              </p:cNvPr>
              <p:cNvSpPr txBox="1"/>
              <p:nvPr/>
            </p:nvSpPr>
            <p:spPr>
              <a:xfrm>
                <a:off x="3665357" y="3679252"/>
                <a:ext cx="5658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3184D7-4E72-830A-4095-1EF1B2313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57" y="3679252"/>
                <a:ext cx="565861" cy="430887"/>
              </a:xfrm>
              <a:prstGeom prst="rect">
                <a:avLst/>
              </a:prstGeom>
              <a:blipFill>
                <a:blip r:embed="rId3"/>
                <a:stretch>
                  <a:fillRect l="-10870" r="-1087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19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3" grpId="0"/>
      <p:bldP spid="1382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342" y="18261"/>
            <a:ext cx="11606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farmer plants a rectangular strawberry patch in a corner of a square plot of land. The area of the strawberry patch is 600 square meters. FIND A QUADRATIC EQUATION IN 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10138" y="807685"/>
                <a:ext cx="11606658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 Understand the Problem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You are given the area of a strawberry patch and a diagram showing dimensions of a plot of land that contains the strawberry patch. You are asked to find the total area of the plot of land.</a:t>
                </a:r>
              </a:p>
              <a:p>
                <a:pPr marL="274320" indent="-274320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2. Make a Plan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length of the strawberry patch is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30) meters and the width is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40) meters. Write and solve an equation to find the side length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Then use the solution to find the area of the square plot of land. </a:t>
                </a:r>
              </a:p>
              <a:p>
                <a:pPr marL="274320" indent="-27432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38" y="807685"/>
                <a:ext cx="11606658" cy="2246769"/>
              </a:xfrm>
              <a:prstGeom prst="rect">
                <a:avLst/>
              </a:prstGeom>
              <a:blipFill>
                <a:blip r:embed="rId3"/>
                <a:stretch>
                  <a:fillRect l="-546" t="-1685" r="-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BC2398-4F97-47D8-AEAE-EACD96A335EB}"/>
                  </a:ext>
                </a:extLst>
              </p:cNvPr>
              <p:cNvSpPr/>
              <p:nvPr/>
            </p:nvSpPr>
            <p:spPr>
              <a:xfrm>
                <a:off x="4545668" y="4014850"/>
                <a:ext cx="2820003" cy="746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30)(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40)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70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1200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BC2398-4F97-47D8-AEAE-EACD96A33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668" y="4014850"/>
                <a:ext cx="2820003" cy="746358"/>
              </a:xfrm>
              <a:prstGeom prst="rect">
                <a:avLst/>
              </a:prstGeom>
              <a:blipFill>
                <a:blip r:embed="rId5"/>
                <a:stretch>
                  <a:fillRect l="-2381" t="-4098" r="-108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918646-B5CD-44C7-996D-C48B1A9EB0D0}"/>
                  </a:ext>
                </a:extLst>
              </p:cNvPr>
              <p:cNvSpPr/>
              <p:nvPr/>
            </p:nvSpPr>
            <p:spPr>
              <a:xfrm>
                <a:off x="4831418" y="4684190"/>
                <a:ext cx="2494594" cy="746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70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600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10)(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60)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918646-B5CD-44C7-996D-C48B1A9EB0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418" y="4684190"/>
                <a:ext cx="2494594" cy="746358"/>
              </a:xfrm>
              <a:prstGeom prst="rect">
                <a:avLst/>
              </a:prstGeom>
              <a:blipFill>
                <a:blip r:embed="rId6"/>
                <a:stretch>
                  <a:fillRect l="-2689" t="-3252" r="-1467" b="-1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525212-A021-47BE-B99C-C6E0C850889A}"/>
                  </a:ext>
                </a:extLst>
              </p:cNvPr>
              <p:cNvSpPr/>
              <p:nvPr/>
            </p:nvSpPr>
            <p:spPr>
              <a:xfrm>
                <a:off x="4843170" y="5650349"/>
                <a:ext cx="13708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   </a:t>
                </a: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1525212-A021-47BE-B99C-C6E0C85088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70" y="5650349"/>
                <a:ext cx="1370888" cy="400110"/>
              </a:xfrm>
              <a:prstGeom prst="rect">
                <a:avLst/>
              </a:prstGeom>
              <a:blipFill>
                <a:blip r:embed="rId8"/>
                <a:stretch>
                  <a:fillRect l="-4444" t="-7576" r="-400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56F806C-2ABE-4154-BE3D-B7129BC0CA65}"/>
                  </a:ext>
                </a:extLst>
              </p:cNvPr>
              <p:cNvSpPr/>
              <p:nvPr/>
            </p:nvSpPr>
            <p:spPr>
              <a:xfrm>
                <a:off x="7109344" y="5650349"/>
                <a:ext cx="9172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sz="20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56F806C-2ABE-4154-BE3D-B7129BC0C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344" y="5650349"/>
                <a:ext cx="917239" cy="400110"/>
              </a:xfrm>
              <a:prstGeom prst="rect">
                <a:avLst/>
              </a:prstGeom>
              <a:blipFill>
                <a:blip r:embed="rId9"/>
                <a:stretch>
                  <a:fillRect l="-6623" t="-7576" r="-5298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151A124F-B48E-4DA5-A5A2-C6082E80E6AE}"/>
              </a:ext>
            </a:extLst>
          </p:cNvPr>
          <p:cNvSpPr/>
          <p:nvPr/>
        </p:nvSpPr>
        <p:spPr>
          <a:xfrm>
            <a:off x="8540966" y="4007527"/>
            <a:ext cx="2259145" cy="746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en-US" sz="2000" dirty="0">
                <a:solidFill>
                  <a:srgbClr val="EC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an equation.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solidFill>
                  <a:srgbClr val="EC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D8658C-05CA-4B26-BFF2-95E144482B99}"/>
              </a:ext>
            </a:extLst>
          </p:cNvPr>
          <p:cNvSpPr/>
          <p:nvPr/>
        </p:nvSpPr>
        <p:spPr>
          <a:xfrm>
            <a:off x="8540966" y="4684127"/>
            <a:ext cx="3457998" cy="746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en-US" sz="2000" dirty="0">
                <a:solidFill>
                  <a:srgbClr val="EC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600 from each side.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solidFill>
                  <a:srgbClr val="EC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the polynomial.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0343" y="4430023"/>
            <a:ext cx="5413878" cy="28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77665" y="5111942"/>
            <a:ext cx="6482315" cy="27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21100" y="5711962"/>
            <a:ext cx="6482315" cy="27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0510CF60-883D-4085-B519-89B48C8D7A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23" y="3040387"/>
            <a:ext cx="3910688" cy="340319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045223-783C-F885-1B26-D59E075CEB4F}"/>
                  </a:ext>
                </a:extLst>
              </p:cNvPr>
              <p:cNvSpPr txBox="1"/>
              <p:nvPr/>
            </p:nvSpPr>
            <p:spPr>
              <a:xfrm>
                <a:off x="1467867" y="6166582"/>
                <a:ext cx="12968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LENGTH  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045223-783C-F885-1B26-D59E075CE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867" y="6166582"/>
                <a:ext cx="1296830" cy="276999"/>
              </a:xfrm>
              <a:prstGeom prst="rect">
                <a:avLst/>
              </a:prstGeom>
              <a:blipFill>
                <a:blip r:embed="rId11"/>
                <a:stretch>
                  <a:fillRect l="-7767" t="-21739" r="-10680" b="-4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10B739-2F1E-A570-792E-37106893AA88}"/>
                  </a:ext>
                </a:extLst>
              </p:cNvPr>
              <p:cNvSpPr txBox="1"/>
              <p:nvPr/>
            </p:nvSpPr>
            <p:spPr>
              <a:xfrm rot="5400000">
                <a:off x="622138" y="5711904"/>
                <a:ext cx="10098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WIDTH )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10B739-2F1E-A570-792E-37106893A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2138" y="5711904"/>
                <a:ext cx="1009892" cy="276999"/>
              </a:xfrm>
              <a:prstGeom prst="rect">
                <a:avLst/>
              </a:prstGeom>
              <a:blipFill>
                <a:blip r:embed="rId12"/>
                <a:stretch>
                  <a:fillRect l="-47826" t="-9877" r="-26087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38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3" grpId="0"/>
      <p:bldP spid="24" grpId="0"/>
      <p:bldP spid="5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803525" y="1557338"/>
            <a:ext cx="2173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+</a:t>
            </a:r>
            <a:r>
              <a:rPr lang="en-US" altLang="en-US" sz="2400" dirty="0"/>
              <a:t> 8</a:t>
            </a:r>
            <a:r>
              <a:rPr lang="en-US" altLang="en-US" sz="2400" i="1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–</a:t>
            </a:r>
            <a:r>
              <a:rPr lang="en-US" altLang="en-US" sz="2400" dirty="0"/>
              <a:t> 20</a:t>
            </a:r>
            <a:endParaRPr lang="en-US" altLang="en-US" sz="2400" i="1" dirty="0"/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2362201" y="990600"/>
            <a:ext cx="790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Factor each trinomial. Check your answer.</a:t>
            </a: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152400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>
                <a:solidFill>
                  <a:srgbClr val="FF0000"/>
                </a:solidFill>
                <a:latin typeface="Arial Black" panose="020B0A04020102020204" pitchFamily="34" charset="0"/>
              </a:rPr>
              <a:t>Practice 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40324" name="Group 36"/>
          <p:cNvGrpSpPr>
            <a:grpSpLocks/>
          </p:cNvGrpSpPr>
          <p:nvPr/>
        </p:nvGrpSpPr>
        <p:grpSpPr bwMode="auto">
          <a:xfrm>
            <a:off x="2714626" y="2057400"/>
            <a:ext cx="2568575" cy="457200"/>
            <a:chOff x="750" y="1632"/>
            <a:chExt cx="1618" cy="288"/>
          </a:xfrm>
        </p:grpSpPr>
        <p:sp>
          <p:nvSpPr>
            <p:cNvPr id="5126" name="Text Box 37"/>
            <p:cNvSpPr txBox="1">
              <a:spLocks noChangeArrowheads="1"/>
            </p:cNvSpPr>
            <p:nvPr/>
          </p:nvSpPr>
          <p:spPr bwMode="auto">
            <a:xfrm>
              <a:off x="750" y="1632"/>
              <a:ext cx="16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/>
                <a:t>(</a:t>
              </a:r>
              <a:r>
                <a:rPr lang="en-US" altLang="en-US" sz="2400" b="0" i="1"/>
                <a:t>x</a:t>
              </a:r>
              <a:r>
                <a:rPr lang="en-US" altLang="en-US" sz="2400" b="0"/>
                <a:t> +   )(</a:t>
              </a:r>
              <a:r>
                <a:rPr lang="en-US" altLang="en-US" sz="2400" b="0" i="1"/>
                <a:t>x </a:t>
              </a:r>
              <a:r>
                <a:rPr lang="en-US" altLang="en-US" sz="2400" b="0"/>
                <a:t>+   )</a:t>
              </a:r>
            </a:p>
          </p:txBody>
        </p:sp>
        <p:sp>
          <p:nvSpPr>
            <p:cNvPr id="5127" name="Text Box 38"/>
            <p:cNvSpPr txBox="1">
              <a:spLocks noChangeArrowheads="1"/>
            </p:cNvSpPr>
            <p:nvPr/>
          </p:nvSpPr>
          <p:spPr bwMode="auto">
            <a:xfrm>
              <a:off x="1280" y="1694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  <p:sp>
          <p:nvSpPr>
            <p:cNvPr id="5128" name="Text Box 39"/>
            <p:cNvSpPr txBox="1">
              <a:spLocks noChangeArrowheads="1"/>
            </p:cNvSpPr>
            <p:nvPr/>
          </p:nvSpPr>
          <p:spPr bwMode="auto">
            <a:xfrm>
              <a:off x="1982" y="1697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FAAFA7-ADC4-46BE-9730-F83B0B7B3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02020"/>
              </p:ext>
            </p:extLst>
          </p:nvPr>
        </p:nvGraphicFramePr>
        <p:xfrm>
          <a:off x="2565647" y="2909252"/>
          <a:ext cx="3972314" cy="181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434">
                  <a:extLst>
                    <a:ext uri="{9D8B030D-6E8A-4147-A177-3AD203B41FA5}">
                      <a16:colId xmlns:a16="http://schemas.microsoft.com/office/drawing/2014/main" val="4097370978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834927161"/>
                    </a:ext>
                  </a:extLst>
                </a:gridCol>
              </a:tblGrid>
              <a:tr h="4545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Product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594903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r>
                        <a:rPr lang="en-US" dirty="0"/>
                        <a:t>-1                20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290366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r>
                        <a:rPr lang="en-US" dirty="0"/>
                        <a:t>-2                10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11534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r>
                        <a:rPr lang="en-US" dirty="0"/>
                        <a:t>-4                 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4397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554B64-178B-4978-834B-CA6DCAF3EB87}"/>
                  </a:ext>
                </a:extLst>
              </p:cNvPr>
              <p:cNvSpPr txBox="1"/>
              <p:nvPr/>
            </p:nvSpPr>
            <p:spPr>
              <a:xfrm>
                <a:off x="5082101" y="5728900"/>
                <a:ext cx="2549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554B64-178B-4978-834B-CA6DCAF3E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101" y="5728900"/>
                <a:ext cx="254980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9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2145435" y="3907838"/>
            <a:ext cx="804258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dirty="0">
                <a:latin typeface="Verdana" panose="020B0604030504040204" pitchFamily="34" charset="0"/>
              </a:rPr>
              <a:t>(</a:t>
            </a:r>
            <a:r>
              <a:rPr lang="en-US" altLang="en-US" sz="3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i="1" dirty="0">
                <a:latin typeface="Verdana" panose="020B0604030504040204" pitchFamily="34" charset="0"/>
              </a:rPr>
              <a:t>a</a:t>
            </a:r>
            <a:r>
              <a:rPr lang="en-US" altLang="en-US" sz="3400" dirty="0">
                <a:latin typeface="Verdana" panose="020B0604030504040204" pitchFamily="34" charset="0"/>
              </a:rPr>
              <a:t>)(</a:t>
            </a:r>
            <a:r>
              <a:rPr lang="en-US" altLang="en-US" sz="3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i="1" dirty="0">
                <a:latin typeface="Verdana" panose="020B0604030504040204" pitchFamily="34" charset="0"/>
              </a:rPr>
              <a:t>b</a:t>
            </a:r>
            <a:r>
              <a:rPr lang="en-US" altLang="en-US" sz="3400" dirty="0">
                <a:latin typeface="Verdana" panose="020B0604030504040204" pitchFamily="34" charset="0"/>
              </a:rPr>
              <a:t>) = </a:t>
            </a:r>
            <a:r>
              <a:rPr lang="en-US" altLang="en-US" sz="3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3400" baseline="30000" dirty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i="1" dirty="0">
                <a:solidFill>
                  <a:srgbClr val="3333FF"/>
                </a:solidFill>
                <a:latin typeface="Verdana" panose="020B0604030504040204" pitchFamily="34" charset="0"/>
              </a:rPr>
              <a:t>ax + </a:t>
            </a:r>
            <a:r>
              <a:rPr lang="en-US" altLang="en-US" sz="3400" i="1" dirty="0" err="1">
                <a:solidFill>
                  <a:srgbClr val="3333FF"/>
                </a:solidFill>
                <a:latin typeface="Verdana" panose="020B0604030504040204" pitchFamily="34" charset="0"/>
              </a:rPr>
              <a:t>bx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i="1" dirty="0">
                <a:solidFill>
                  <a:srgbClr val="33CC33"/>
                </a:solidFill>
                <a:latin typeface="Verdana" panose="020B0604030504040204" pitchFamily="34" charset="0"/>
              </a:rPr>
              <a:t>ab</a:t>
            </a:r>
          </a:p>
        </p:txBody>
      </p:sp>
      <p:sp>
        <p:nvSpPr>
          <p:cNvPr id="123916" name="Arc 12"/>
          <p:cNvSpPr>
            <a:spLocks/>
          </p:cNvSpPr>
          <p:nvPr/>
        </p:nvSpPr>
        <p:spPr bwMode="auto">
          <a:xfrm rot="6660379">
            <a:off x="3362806" y="3488080"/>
            <a:ext cx="914400" cy="2309813"/>
          </a:xfrm>
          <a:custGeom>
            <a:avLst/>
            <a:gdLst>
              <a:gd name="T0" fmla="*/ 0 w 21600"/>
              <a:gd name="T1" fmla="*/ 0 h 26193"/>
              <a:gd name="T2" fmla="*/ 37824283 w 21600"/>
              <a:gd name="T3" fmla="*/ 203689386 h 26193"/>
              <a:gd name="T4" fmla="*/ 0 w 21600"/>
              <a:gd name="T5" fmla="*/ 167971986 h 26193"/>
              <a:gd name="T6" fmla="*/ 0 60000 65536"/>
              <a:gd name="T7" fmla="*/ 0 60000 65536"/>
              <a:gd name="T8" fmla="*/ 0 60000 65536"/>
              <a:gd name="T9" fmla="*/ 0 w 21600"/>
              <a:gd name="T10" fmla="*/ 0 h 26193"/>
              <a:gd name="T11" fmla="*/ 21600 w 21600"/>
              <a:gd name="T12" fmla="*/ 26193 h 26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19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44"/>
                  <a:pt x="21434" y="24684"/>
                  <a:pt x="21106" y="26193"/>
                </a:cubicBezTo>
              </a:path>
              <a:path w="21600" h="2619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44"/>
                  <a:pt x="21434" y="24684"/>
                  <a:pt x="21106" y="2619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52396" y="3135371"/>
            <a:ext cx="1397000" cy="1227138"/>
            <a:chOff x="1152" y="1771"/>
            <a:chExt cx="880" cy="773"/>
          </a:xfrm>
        </p:grpSpPr>
        <p:sp>
          <p:nvSpPr>
            <p:cNvPr id="4109" name="Arc 11"/>
            <p:cNvSpPr>
              <a:spLocks/>
            </p:cNvSpPr>
            <p:nvPr/>
          </p:nvSpPr>
          <p:spPr bwMode="auto">
            <a:xfrm rot="-3445840">
              <a:off x="1304" y="1816"/>
              <a:ext cx="576" cy="880"/>
            </a:xfrm>
            <a:custGeom>
              <a:avLst/>
              <a:gdLst>
                <a:gd name="T0" fmla="*/ 0 w 21600"/>
                <a:gd name="T1" fmla="*/ 0 h 26193"/>
                <a:gd name="T2" fmla="*/ 15 w 21600"/>
                <a:gd name="T3" fmla="*/ 30 h 26193"/>
                <a:gd name="T4" fmla="*/ 0 w 21600"/>
                <a:gd name="T5" fmla="*/ 24 h 261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193"/>
                <a:gd name="T11" fmla="*/ 21600 w 21600"/>
                <a:gd name="T12" fmla="*/ 26193 h 26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1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</a:path>
                <a:path w="21600" h="261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1434" y="1771"/>
              <a:ext cx="3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FF0000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baseline="30000">
                  <a:solidFill>
                    <a:srgbClr val="FF0000"/>
                  </a:solidFill>
                  <a:latin typeface="Verdana" panose="020B0604030504040204" pitchFamily="34" charset="0"/>
                </a:rPr>
                <a:t>2</a:t>
              </a:r>
              <a:endParaRPr lang="en-US" altLang="en-US" sz="240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682802" y="3161244"/>
            <a:ext cx="1397000" cy="1219200"/>
            <a:chOff x="1760" y="1776"/>
            <a:chExt cx="880" cy="768"/>
          </a:xfrm>
        </p:grpSpPr>
        <p:sp>
          <p:nvSpPr>
            <p:cNvPr id="4107" name="Arc 10"/>
            <p:cNvSpPr>
              <a:spLocks/>
            </p:cNvSpPr>
            <p:nvPr/>
          </p:nvSpPr>
          <p:spPr bwMode="auto">
            <a:xfrm rot="-3445840">
              <a:off x="1912" y="1816"/>
              <a:ext cx="576" cy="880"/>
            </a:xfrm>
            <a:custGeom>
              <a:avLst/>
              <a:gdLst>
                <a:gd name="T0" fmla="*/ 0 w 21600"/>
                <a:gd name="T1" fmla="*/ 0 h 26193"/>
                <a:gd name="T2" fmla="*/ 15 w 21600"/>
                <a:gd name="T3" fmla="*/ 30 h 26193"/>
                <a:gd name="T4" fmla="*/ 0 w 21600"/>
                <a:gd name="T5" fmla="*/ 24 h 261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193"/>
                <a:gd name="T11" fmla="*/ 21600 w 21600"/>
                <a:gd name="T12" fmla="*/ 26193 h 26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1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</a:path>
                <a:path w="21600" h="261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Text Box 15"/>
            <p:cNvSpPr txBox="1">
              <a:spLocks noChangeArrowheads="1"/>
            </p:cNvSpPr>
            <p:nvPr/>
          </p:nvSpPr>
          <p:spPr bwMode="auto">
            <a:xfrm>
              <a:off x="2054" y="1776"/>
              <a:ext cx="35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33CC33"/>
                  </a:solidFill>
                  <a:latin typeface="Verdana" panose="020B0604030504040204" pitchFamily="34" charset="0"/>
                </a:rPr>
                <a:t>ab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22507" y="4237380"/>
            <a:ext cx="909638" cy="781050"/>
            <a:chOff x="1776" y="2448"/>
            <a:chExt cx="573" cy="492"/>
          </a:xfrm>
        </p:grpSpPr>
        <p:sp>
          <p:nvSpPr>
            <p:cNvPr id="4105" name="Arc 13"/>
            <p:cNvSpPr>
              <a:spLocks/>
            </p:cNvSpPr>
            <p:nvPr/>
          </p:nvSpPr>
          <p:spPr bwMode="auto">
            <a:xfrm rot="8567534">
              <a:off x="1776" y="2448"/>
              <a:ext cx="384" cy="336"/>
            </a:xfrm>
            <a:custGeom>
              <a:avLst/>
              <a:gdLst>
                <a:gd name="T0" fmla="*/ 0 w 21600"/>
                <a:gd name="T1" fmla="*/ 0 h 21600"/>
                <a:gd name="T2" fmla="*/ 7 w 21600"/>
                <a:gd name="T3" fmla="*/ 5 h 21600"/>
                <a:gd name="T4" fmla="*/ 0 w 21600"/>
                <a:gd name="T5" fmla="*/ 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4106" name="Text Box 17"/>
            <p:cNvSpPr txBox="1">
              <a:spLocks noChangeArrowheads="1"/>
            </p:cNvSpPr>
            <p:nvPr/>
          </p:nvSpPr>
          <p:spPr bwMode="auto">
            <a:xfrm>
              <a:off x="1835" y="2652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 dirty="0">
                  <a:solidFill>
                    <a:srgbClr val="3333FF"/>
                  </a:solidFill>
                  <a:latin typeface="Verdana" panose="020B0604030504040204" pitchFamily="34" charset="0"/>
                </a:rPr>
                <a:t>ax</a:t>
              </a:r>
              <a:endParaRPr lang="en-US" altLang="en-US" sz="2400" dirty="0">
                <a:solidFill>
                  <a:srgbClr val="3333FF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3627078" y="5040106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solidFill>
                  <a:srgbClr val="3333FF"/>
                </a:solidFill>
                <a:latin typeface="Verdana" panose="020B0604030504040204" pitchFamily="34" charset="0"/>
              </a:rPr>
              <a:t>bx</a:t>
            </a:r>
            <a:endParaRPr lang="en-US" altLang="en-US" sz="2400" dirty="0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5345602" y="4529967"/>
            <a:ext cx="485421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dirty="0">
                <a:solidFill>
                  <a:schemeClr val="bg2"/>
                </a:solidFill>
                <a:latin typeface="Verdana" panose="020B0604030504040204" pitchFamily="34" charset="0"/>
              </a:rPr>
              <a:t>=</a:t>
            </a:r>
            <a:r>
              <a:rPr lang="en-US" altLang="en-US" sz="3400" dirty="0">
                <a:latin typeface="Verdana" panose="020B0604030504040204" pitchFamily="34" charset="0"/>
              </a:rPr>
              <a:t> </a:t>
            </a:r>
            <a:r>
              <a:rPr lang="en-US" altLang="en-US" sz="3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3400" baseline="30000" dirty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dirty="0">
                <a:solidFill>
                  <a:srgbClr val="0070C0"/>
                </a:solidFill>
                <a:latin typeface="Verdana" panose="020B0604030504040204" pitchFamily="34" charset="0"/>
              </a:rPr>
              <a:t>(</a:t>
            </a:r>
            <a:r>
              <a:rPr lang="en-US" altLang="en-US" sz="3400" i="1" dirty="0">
                <a:solidFill>
                  <a:srgbClr val="0070C0"/>
                </a:solidFill>
                <a:latin typeface="Verdana" panose="020B0604030504040204" pitchFamily="34" charset="0"/>
              </a:rPr>
              <a:t>a + b</a:t>
            </a:r>
            <a:r>
              <a:rPr lang="en-US" altLang="en-US" sz="3400" dirty="0">
                <a:solidFill>
                  <a:srgbClr val="0070C0"/>
                </a:solidFill>
                <a:latin typeface="Verdana" panose="020B0604030504040204" pitchFamily="34" charset="0"/>
              </a:rPr>
              <a:t>)</a:t>
            </a:r>
            <a:r>
              <a:rPr lang="en-US" altLang="en-US" sz="3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3400" dirty="0">
                <a:latin typeface="Verdana" panose="020B0604030504040204" pitchFamily="34" charset="0"/>
              </a:rPr>
              <a:t> + </a:t>
            </a:r>
            <a:r>
              <a:rPr lang="en-US" altLang="en-US" sz="3400" i="1" dirty="0">
                <a:solidFill>
                  <a:srgbClr val="33CC33"/>
                </a:solidFill>
                <a:latin typeface="Verdana" panose="020B0604030504040204" pitchFamily="34" charset="0"/>
              </a:rPr>
              <a:t>ab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C7651-1304-4E34-9328-E4832BFF480D}"/>
              </a:ext>
            </a:extLst>
          </p:cNvPr>
          <p:cNvSpPr txBox="1"/>
          <p:nvPr/>
        </p:nvSpPr>
        <p:spPr>
          <a:xfrm>
            <a:off x="1836719" y="1166649"/>
            <a:ext cx="2708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Factored form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6B9CA5-8DD5-4A17-941E-A7F4E35271AB}"/>
              </a:ext>
            </a:extLst>
          </p:cNvPr>
          <p:cNvCxnSpPr/>
          <p:nvPr/>
        </p:nvCxnSpPr>
        <p:spPr>
          <a:xfrm>
            <a:off x="5015882" y="1285434"/>
            <a:ext cx="2308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9E2B4A1-5DC9-476E-AEEE-3FA848065112}"/>
              </a:ext>
            </a:extLst>
          </p:cNvPr>
          <p:cNvSpPr txBox="1"/>
          <p:nvPr/>
        </p:nvSpPr>
        <p:spPr>
          <a:xfrm>
            <a:off x="5148808" y="850973"/>
            <a:ext cx="225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Multiplying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226F1D-51B9-490D-BE35-991DE8AD0750}"/>
              </a:ext>
            </a:extLst>
          </p:cNvPr>
          <p:cNvCxnSpPr/>
          <p:nvPr/>
        </p:nvCxnSpPr>
        <p:spPr>
          <a:xfrm flipH="1">
            <a:off x="4860675" y="1567441"/>
            <a:ext cx="23835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7F36EEC-90AC-4503-873F-E0D09C231878}"/>
              </a:ext>
            </a:extLst>
          </p:cNvPr>
          <p:cNvSpPr txBox="1"/>
          <p:nvPr/>
        </p:nvSpPr>
        <p:spPr>
          <a:xfrm>
            <a:off x="7532312" y="1164368"/>
            <a:ext cx="333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Standard form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11201A-EE08-4A99-9AA5-C4273F1E27D8}"/>
              </a:ext>
            </a:extLst>
          </p:cNvPr>
          <p:cNvSpPr txBox="1"/>
          <p:nvPr/>
        </p:nvSpPr>
        <p:spPr>
          <a:xfrm>
            <a:off x="5370988" y="1627481"/>
            <a:ext cx="1597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Factoring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7FE0F-A46E-4954-9210-F8151257DEB3}"/>
              </a:ext>
            </a:extLst>
          </p:cNvPr>
          <p:cNvSpPr txBox="1"/>
          <p:nvPr/>
        </p:nvSpPr>
        <p:spPr>
          <a:xfrm>
            <a:off x="4136994" y="266330"/>
            <a:ext cx="4625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Equivalent Forms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4E32B-15D8-4A6A-927D-5D77AA37A789}"/>
              </a:ext>
            </a:extLst>
          </p:cNvPr>
          <p:cNvSpPr txBox="1"/>
          <p:nvPr/>
        </p:nvSpPr>
        <p:spPr>
          <a:xfrm>
            <a:off x="1445487" y="818266"/>
            <a:ext cx="34216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Forma </a:t>
            </a:r>
            <a:r>
              <a:rPr lang="en-US" sz="2800" dirty="0" err="1"/>
              <a:t>factorizada</a:t>
            </a:r>
            <a:r>
              <a:rPr lang="en-US" sz="2800" dirty="0"/>
              <a:t> 
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AD0A8A-7D83-4219-9BE5-D2463225D9E3}"/>
              </a:ext>
            </a:extLst>
          </p:cNvPr>
          <p:cNvSpPr txBox="1"/>
          <p:nvPr/>
        </p:nvSpPr>
        <p:spPr>
          <a:xfrm>
            <a:off x="7532312" y="808381"/>
            <a:ext cx="4373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Formulario</a:t>
            </a:r>
            <a:r>
              <a:rPr lang="en-US" sz="2800" dirty="0"/>
              <a:t> </a:t>
            </a:r>
            <a:r>
              <a:rPr lang="en-US" sz="2800" dirty="0" err="1"/>
              <a:t>normalizado</a:t>
            </a:r>
            <a:r>
              <a:rPr lang="en-US" sz="2800" dirty="0"/>
              <a:t> 
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10A285-4C71-4736-A355-00F85A814754}"/>
                  </a:ext>
                </a:extLst>
              </p:cNvPr>
              <p:cNvSpPr txBox="1"/>
              <p:nvPr/>
            </p:nvSpPr>
            <p:spPr>
              <a:xfrm>
                <a:off x="1929120" y="1990593"/>
                <a:ext cx="24840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10A285-4C71-4736-A355-00F85A814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120" y="1990593"/>
                <a:ext cx="248409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B89733E-BBC6-4357-B48E-52DD581022B8}"/>
                  </a:ext>
                </a:extLst>
              </p:cNvPr>
              <p:cNvSpPr txBox="1"/>
              <p:nvPr/>
            </p:nvSpPr>
            <p:spPr>
              <a:xfrm>
                <a:off x="8136589" y="1990593"/>
                <a:ext cx="21294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B89733E-BBC6-4357-B48E-52DD58102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589" y="1990593"/>
                <a:ext cx="212942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4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2" grpId="0"/>
      <p:bldP spid="123922" grpId="0"/>
      <p:bldP spid="1239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1658938" y="658813"/>
            <a:ext cx="91440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Factoring Trinomials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Example 1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981200" y="1527175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Factor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+ 36. Check your answer.  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315873" y="2065603"/>
            <a:ext cx="2460625" cy="457200"/>
            <a:chOff x="950" y="2016"/>
            <a:chExt cx="1550" cy="288"/>
          </a:xfrm>
        </p:grpSpPr>
        <p:sp>
          <p:nvSpPr>
            <p:cNvPr id="5127" name="Text Box 16"/>
            <p:cNvSpPr txBox="1">
              <a:spLocks noChangeArrowheads="1"/>
            </p:cNvSpPr>
            <p:nvPr/>
          </p:nvSpPr>
          <p:spPr bwMode="auto">
            <a:xfrm>
              <a:off x="950" y="2016"/>
              <a:ext cx="15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 i="1">
                  <a:latin typeface="Verdana" panose="020B0604030504040204" pitchFamily="34" charset="0"/>
                </a:rPr>
                <a:t>x +   </a:t>
              </a:r>
              <a:r>
                <a:rPr lang="en-US" altLang="en-US" sz="2400">
                  <a:latin typeface="Verdana" panose="020B0604030504040204" pitchFamily="34" charset="0"/>
                </a:rPr>
                <a:t>)(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  )</a:t>
              </a:r>
            </a:p>
          </p:txBody>
        </p:sp>
        <p:sp>
          <p:nvSpPr>
            <p:cNvPr id="5128" name="Text Box 17"/>
            <p:cNvSpPr txBox="1">
              <a:spLocks noChangeArrowheads="1"/>
            </p:cNvSpPr>
            <p:nvPr/>
          </p:nvSpPr>
          <p:spPr bwMode="auto">
            <a:xfrm>
              <a:off x="1516" y="2074"/>
              <a:ext cx="116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  <p:sp>
          <p:nvSpPr>
            <p:cNvPr id="5129" name="Text Box 18"/>
            <p:cNvSpPr txBox="1">
              <a:spLocks noChangeArrowheads="1"/>
            </p:cNvSpPr>
            <p:nvPr/>
          </p:nvSpPr>
          <p:spPr bwMode="auto">
            <a:xfrm>
              <a:off x="2206" y="2071"/>
              <a:ext cx="116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</p:grp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55625" y="3080819"/>
            <a:ext cx="675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The constant term in the trinomial is +36.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54871" y="4354468"/>
            <a:ext cx="63098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Verdana" panose="020B0604030504040204" pitchFamily="34" charset="0"/>
              </a:rPr>
              <a:t>List the Factors of 36          Sum of Factors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5224" y="4699000"/>
            <a:ext cx="159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/>
              <a:t>36</a:t>
            </a:r>
          </a:p>
          <a:p>
            <a:pPr marL="342900" indent="-342900">
              <a:buAutoNum type="arabicPlain"/>
            </a:pPr>
            <a:r>
              <a:rPr lang="en-US" dirty="0"/>
              <a:t>18</a:t>
            </a:r>
          </a:p>
          <a:p>
            <a:pPr marL="342900" indent="-342900">
              <a:buAutoNum type="arabicPlain"/>
            </a:pPr>
            <a:r>
              <a:rPr lang="en-US" dirty="0"/>
              <a:t>12</a:t>
            </a:r>
          </a:p>
          <a:p>
            <a:pPr marL="342900" indent="-342900">
              <a:buAutoNum type="arabicPlain"/>
            </a:pPr>
            <a:r>
              <a:rPr lang="en-US" dirty="0"/>
              <a:t>9</a:t>
            </a:r>
          </a:p>
          <a:p>
            <a:r>
              <a:rPr lang="en-US" dirty="0"/>
              <a:t>6    6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7880" y="4699000"/>
            <a:ext cx="1417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15</a:t>
            </a:r>
          </a:p>
          <a:p>
            <a:r>
              <a:rPr lang="en-US" dirty="0"/>
              <a:t>13</a:t>
            </a:r>
          </a:p>
          <a:p>
            <a:r>
              <a:rPr lang="en-US" dirty="0"/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849760" y="5193792"/>
              <a:ext cx="3627360" cy="4356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4640" y="5178672"/>
                <a:ext cx="365760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9272160" y="2679192"/>
              <a:ext cx="360" cy="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7040" y="2664072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77594" y="6117122"/>
                <a:ext cx="25123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594" y="6117122"/>
                <a:ext cx="2512310" cy="369332"/>
              </a:xfrm>
              <a:prstGeom prst="rect">
                <a:avLst/>
              </a:prstGeom>
              <a:blipFill>
                <a:blip r:embed="rId6"/>
                <a:stretch>
                  <a:fillRect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A50D807-8FD9-4C88-BFDC-22998A435A12}"/>
              </a:ext>
            </a:extLst>
          </p:cNvPr>
          <p:cNvSpPr txBox="1"/>
          <p:nvPr/>
        </p:nvSpPr>
        <p:spPr>
          <a:xfrm>
            <a:off x="7501666" y="5840123"/>
            <a:ext cx="3540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El producto de positivos 3 y 12 es 36 Y la suma de 3 y 12 es 15.  
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DB52F31-2D2A-4197-8EE9-6C956CDA8AE3}"/>
                  </a:ext>
                </a:extLst>
              </p14:cNvPr>
              <p14:cNvContentPartPr/>
              <p14:nvPr/>
            </p14:nvContentPartPr>
            <p14:xfrm>
              <a:off x="2973873" y="5333795"/>
              <a:ext cx="684000" cy="164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DB52F31-2D2A-4197-8EE9-6C956CDA8AE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37873" y="5261795"/>
                <a:ext cx="75564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F090317-C49C-40ED-9B47-F324F3731870}"/>
                  </a:ext>
                </a:extLst>
              </p14:cNvPr>
              <p14:cNvContentPartPr/>
              <p14:nvPr/>
            </p14:nvContentPartPr>
            <p14:xfrm>
              <a:off x="4900593" y="1679075"/>
              <a:ext cx="393840" cy="177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F090317-C49C-40ED-9B47-F324F373187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64593" y="1607075"/>
                <a:ext cx="46548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B75049C-1441-498C-8C5D-98B1F9869935}"/>
                  </a:ext>
                </a:extLst>
              </p14:cNvPr>
              <p14:cNvContentPartPr/>
              <p14:nvPr/>
            </p14:nvContentPartPr>
            <p14:xfrm>
              <a:off x="5948193" y="5349275"/>
              <a:ext cx="390960" cy="146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B75049C-1441-498C-8C5D-98B1F986993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12193" y="5277275"/>
                <a:ext cx="46260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54BC7D2-2E00-4AD8-BFBA-84A4AB5FAA9C}"/>
                  </a:ext>
                </a:extLst>
              </p14:cNvPr>
              <p14:cNvContentPartPr/>
              <p14:nvPr/>
            </p14:nvContentPartPr>
            <p14:xfrm>
              <a:off x="3914913" y="1668995"/>
              <a:ext cx="435600" cy="217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54BC7D2-2E00-4AD8-BFBA-84A4AB5FAA9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78913" y="1596995"/>
                <a:ext cx="507240" cy="3607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 Box 22">
            <a:extLst>
              <a:ext uri="{FF2B5EF4-FFF2-40B4-BE49-F238E27FC236}">
                <a16:creationId xmlns:a16="http://schemas.microsoft.com/office/drawing/2014/main" id="{7AB38B9D-5BC8-4E69-8464-AE84AE33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54" y="2532143"/>
            <a:ext cx="97021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El término constante en el trinomio es +36.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4A8613-D807-4DED-A3BC-0613E2B609AA}"/>
              </a:ext>
            </a:extLst>
          </p:cNvPr>
          <p:cNvSpPr txBox="1"/>
          <p:nvPr/>
        </p:nvSpPr>
        <p:spPr>
          <a:xfrm>
            <a:off x="6880195" y="5209181"/>
            <a:ext cx="422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product of positive 3 and 12 is 36 AND the sum of 3 and 12 is 15. 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6FC5DB-B363-4FE3-874F-8B9F6D037D34}"/>
              </a:ext>
            </a:extLst>
          </p:cNvPr>
          <p:cNvCxnSpPr/>
          <p:nvPr/>
        </p:nvCxnSpPr>
        <p:spPr>
          <a:xfrm>
            <a:off x="9138053" y="3226692"/>
            <a:ext cx="1393795" cy="1419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A6A032-7CEE-40A1-8A95-90E2CE56D4AB}"/>
              </a:ext>
            </a:extLst>
          </p:cNvPr>
          <p:cNvCxnSpPr/>
          <p:nvPr/>
        </p:nvCxnSpPr>
        <p:spPr>
          <a:xfrm flipH="1">
            <a:off x="9256776" y="3187083"/>
            <a:ext cx="1182623" cy="1511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F9C244-7A16-4BFE-A224-C5CF73E07995}"/>
                  </a:ext>
                </a:extLst>
              </p:cNvPr>
              <p:cNvSpPr txBox="1"/>
              <p:nvPr/>
            </p:nvSpPr>
            <p:spPr>
              <a:xfrm>
                <a:off x="9510164" y="3187083"/>
                <a:ext cx="5386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F9C244-7A16-4BFE-A224-C5CF73E07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164" y="3187083"/>
                <a:ext cx="538609" cy="276999"/>
              </a:xfrm>
              <a:prstGeom prst="rect">
                <a:avLst/>
              </a:prstGeom>
              <a:blipFill>
                <a:blip r:embed="rId15"/>
                <a:stretch>
                  <a:fillRect l="-11364" t="-4444" r="-1250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290133-B342-48D9-A9A0-B3F29E23C223}"/>
                  </a:ext>
                </a:extLst>
              </p:cNvPr>
              <p:cNvSpPr txBox="1"/>
              <p:nvPr/>
            </p:nvSpPr>
            <p:spPr>
              <a:xfrm>
                <a:off x="9633141" y="4354468"/>
                <a:ext cx="4510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290133-B342-48D9-A9A0-B3F29E23C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141" y="4354468"/>
                <a:ext cx="451021" cy="276999"/>
              </a:xfrm>
              <a:prstGeom prst="rect">
                <a:avLst/>
              </a:prstGeom>
              <a:blipFill>
                <a:blip r:embed="rId16"/>
                <a:stretch>
                  <a:fillRect l="-10811" r="-10811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86819D-CC81-4EA0-BFA4-932A25D36F84}"/>
                  </a:ext>
                </a:extLst>
              </p:cNvPr>
              <p:cNvSpPr txBox="1"/>
              <p:nvPr/>
            </p:nvSpPr>
            <p:spPr>
              <a:xfrm>
                <a:off x="8838079" y="2791981"/>
                <a:ext cx="2041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Multiply 36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86819D-CC81-4EA0-BFA4-932A25D36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8079" y="2791981"/>
                <a:ext cx="2041144" cy="369332"/>
              </a:xfrm>
              <a:prstGeom prst="rect">
                <a:avLst/>
              </a:prstGeom>
              <a:blipFill>
                <a:blip r:embed="rId17"/>
                <a:stretch>
                  <a:fillRect l="-268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2181D7E1-5717-49C2-9812-41C9E2C4C4F0}"/>
              </a:ext>
            </a:extLst>
          </p:cNvPr>
          <p:cNvSpPr txBox="1"/>
          <p:nvPr/>
        </p:nvSpPr>
        <p:spPr>
          <a:xfrm>
            <a:off x="9256776" y="4699000"/>
            <a:ext cx="210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Middle term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6D93258-6084-4B51-97D4-46930C231E19}"/>
                  </a:ext>
                </a:extLst>
              </p:cNvPr>
              <p:cNvSpPr txBox="1"/>
              <p:nvPr/>
            </p:nvSpPr>
            <p:spPr>
              <a:xfrm>
                <a:off x="9256776" y="3818025"/>
                <a:ext cx="322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6D93258-6084-4B51-97D4-46930C231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776" y="3818025"/>
                <a:ext cx="322781" cy="276999"/>
              </a:xfrm>
              <a:prstGeom prst="rect">
                <a:avLst/>
              </a:prstGeom>
              <a:blipFill>
                <a:blip r:embed="rId18"/>
                <a:stretch>
                  <a:fillRect l="-17308" r="-13462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0B093A-3645-4DF0-BEAF-641F7FB6C461}"/>
                  </a:ext>
                </a:extLst>
              </p:cNvPr>
              <p:cNvSpPr txBox="1"/>
              <p:nvPr/>
            </p:nvSpPr>
            <p:spPr>
              <a:xfrm>
                <a:off x="10182869" y="3797804"/>
                <a:ext cx="4510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0B093A-3645-4DF0-BEAF-641F7FB6C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869" y="3797804"/>
                <a:ext cx="451021" cy="276999"/>
              </a:xfrm>
              <a:prstGeom prst="rect">
                <a:avLst/>
              </a:prstGeom>
              <a:blipFill>
                <a:blip r:embed="rId19"/>
                <a:stretch>
                  <a:fillRect l="-9459" r="-1081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1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0" grpId="0"/>
      <p:bldP spid="27" grpId="0"/>
      <p:bldP spid="3" grpId="0"/>
      <p:bldP spid="4" grpId="0"/>
      <p:bldP spid="9" grpId="0"/>
      <p:bldP spid="5" grpId="0"/>
      <p:bldP spid="20" grpId="0"/>
      <p:bldP spid="22" grpId="0"/>
      <p:bldP spid="17" grpId="0"/>
      <p:bldP spid="18" grpId="0"/>
      <p:bldP spid="19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938338" y="8128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Check</a:t>
            </a:r>
            <a:r>
              <a:rPr lang="en-US" altLang="en-US" sz="2400">
                <a:latin typeface="Verdana" panose="020B0604030504040204" pitchFamily="34" charset="0"/>
              </a:rPr>
              <a:t> your answer.   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1752600" y="175577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The factors of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+ 36 are 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+ 3)(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+ 12).  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3048000" y="2289175"/>
            <a:ext cx="527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+ 36 = 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+ 3)(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+ 12)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1981200" y="3081338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Check  </a:t>
            </a: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+ 3)(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+ 12) </a:t>
            </a:r>
            <a:r>
              <a:rPr lang="en-US" altLang="en-US" sz="2400" i="1">
                <a:latin typeface="Verdana" panose="020B0604030504040204" pitchFamily="34" charset="0"/>
              </a:rPr>
              <a:t>  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3832226" y="3736975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+ 12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+ 36</a:t>
            </a:r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3814764" y="4270375"/>
            <a:ext cx="296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+ 36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6400800" y="419417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6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6" grpId="0"/>
      <p:bldP spid="149517" grpId="0"/>
      <p:bldP spid="149518" grpId="0"/>
      <p:bldP spid="149519" grpId="0"/>
      <p:bldP spid="149520" grpId="0"/>
      <p:bldP spid="1495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452563" y="533400"/>
            <a:ext cx="9144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Example 2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905000" y="942975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Factor each trinomial. Check your answer.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86000" y="1371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+ 10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+ 24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19401" y="2438400"/>
            <a:ext cx="2460625" cy="457200"/>
            <a:chOff x="950" y="2016"/>
            <a:chExt cx="1550" cy="288"/>
          </a:xfrm>
        </p:grpSpPr>
        <p:sp>
          <p:nvSpPr>
            <p:cNvPr id="7176" name="Text Box 15"/>
            <p:cNvSpPr txBox="1">
              <a:spLocks noChangeArrowheads="1"/>
            </p:cNvSpPr>
            <p:nvPr/>
          </p:nvSpPr>
          <p:spPr bwMode="auto">
            <a:xfrm>
              <a:off x="950" y="2016"/>
              <a:ext cx="15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 i="1">
                  <a:latin typeface="Verdana" panose="020B0604030504040204" pitchFamily="34" charset="0"/>
                </a:rPr>
                <a:t>x +   </a:t>
              </a:r>
              <a:r>
                <a:rPr lang="en-US" altLang="en-US" sz="2400">
                  <a:latin typeface="Verdana" panose="020B0604030504040204" pitchFamily="34" charset="0"/>
                </a:rPr>
                <a:t>)(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  )</a:t>
              </a:r>
            </a:p>
          </p:txBody>
        </p:sp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1516" y="2074"/>
              <a:ext cx="116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2206" y="2071"/>
              <a:ext cx="116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</p:grp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2079625" y="3306318"/>
            <a:ext cx="675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The constant term in the trinomial is +24.</a:t>
            </a:r>
          </a:p>
        </p:txBody>
      </p:sp>
      <p:sp>
        <p:nvSpPr>
          <p:cNvPr id="7175" name="TextBox 28"/>
          <p:cNvSpPr txBox="1">
            <a:spLocks noChangeArrowheads="1"/>
          </p:cNvSpPr>
          <p:nvPr/>
        </p:nvSpPr>
        <p:spPr bwMode="auto">
          <a:xfrm>
            <a:off x="2438400" y="4114800"/>
            <a:ext cx="640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Factors of 24                                 Sum of factors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8400" y="4727448"/>
            <a:ext cx="166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/>
              <a:t>24</a:t>
            </a:r>
          </a:p>
          <a:p>
            <a:pPr marL="342900" indent="-342900">
              <a:buAutoNum type="arabicPlain"/>
            </a:pPr>
            <a:r>
              <a:rPr lang="en-US" dirty="0"/>
              <a:t>12</a:t>
            </a:r>
          </a:p>
          <a:p>
            <a:pPr marL="342900" indent="-342900">
              <a:buAutoNum type="arabicPlain"/>
            </a:pPr>
            <a:r>
              <a:rPr lang="en-US" dirty="0"/>
              <a:t>8</a:t>
            </a:r>
          </a:p>
          <a:p>
            <a:pPr marL="342900" indent="-342900">
              <a:buAutoNum type="arabicPlain"/>
            </a:pPr>
            <a:r>
              <a:rPr lang="en-US" dirty="0"/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3769" y="4804220"/>
            <a:ext cx="172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  <a:p>
            <a:r>
              <a:rPr lang="en-US" dirty="0"/>
              <a:t>14</a:t>
            </a:r>
          </a:p>
          <a:p>
            <a:r>
              <a:rPr lang="en-US" dirty="0"/>
              <a:t>11</a:t>
            </a:r>
          </a:p>
          <a:p>
            <a:r>
              <a:rPr lang="en-US" dirty="0"/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400120" y="5576832"/>
              <a:ext cx="4105440" cy="516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5000" y="5561712"/>
                <a:ext cx="4135680" cy="5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0" y="6163056"/>
                <a:ext cx="3895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6163056"/>
                <a:ext cx="3895344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F4A17-B901-4B88-AB0D-4203C338CBF3}"/>
              </a:ext>
            </a:extLst>
          </p:cNvPr>
          <p:cNvCxnSpPr/>
          <p:nvPr/>
        </p:nvCxnSpPr>
        <p:spPr>
          <a:xfrm>
            <a:off x="8781288" y="4596373"/>
            <a:ext cx="1286255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20F758-5414-41CA-BF2C-4907F6BB7DEB}"/>
              </a:ext>
            </a:extLst>
          </p:cNvPr>
          <p:cNvCxnSpPr/>
          <p:nvPr/>
        </p:nvCxnSpPr>
        <p:spPr>
          <a:xfrm flipH="1">
            <a:off x="8763001" y="4592753"/>
            <a:ext cx="1142999" cy="1335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2DAAF2-E129-4D41-9938-79F3674C3F1B}"/>
                  </a:ext>
                </a:extLst>
              </p:cNvPr>
              <p:cNvSpPr txBox="1"/>
              <p:nvPr/>
            </p:nvSpPr>
            <p:spPr>
              <a:xfrm>
                <a:off x="9103293" y="4456248"/>
                <a:ext cx="5386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C2DAAF2-E129-4D41-9938-79F3674C3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293" y="4456248"/>
                <a:ext cx="538609" cy="276999"/>
              </a:xfrm>
              <a:prstGeom prst="rect">
                <a:avLst/>
              </a:prstGeom>
              <a:blipFill>
                <a:blip r:embed="rId5"/>
                <a:stretch>
                  <a:fillRect l="-11236" t="-4444" r="-11236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43EC2F-4A18-47FA-863C-4374FCB792BE}"/>
                  </a:ext>
                </a:extLst>
              </p:cNvPr>
              <p:cNvSpPr txBox="1"/>
              <p:nvPr/>
            </p:nvSpPr>
            <p:spPr>
              <a:xfrm>
                <a:off x="9117450" y="5651350"/>
                <a:ext cx="4510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43EC2F-4A18-47FA-863C-4374FCB79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450" y="5651350"/>
                <a:ext cx="451021" cy="276999"/>
              </a:xfrm>
              <a:prstGeom prst="rect">
                <a:avLst/>
              </a:prstGeom>
              <a:blipFill>
                <a:blip r:embed="rId6"/>
                <a:stretch>
                  <a:fillRect l="-10811" r="-9459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87DEC5-89E7-1F0D-067F-87CCB4E78825}"/>
                  </a:ext>
                </a:extLst>
              </p:cNvPr>
              <p:cNvSpPr txBox="1"/>
              <p:nvPr/>
            </p:nvSpPr>
            <p:spPr>
              <a:xfrm>
                <a:off x="8781288" y="5027096"/>
                <a:ext cx="322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87DEC5-89E7-1F0D-067F-87CCB4E78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288" y="5027096"/>
                <a:ext cx="322781" cy="276999"/>
              </a:xfrm>
              <a:prstGeom prst="rect">
                <a:avLst/>
              </a:prstGeom>
              <a:blipFill>
                <a:blip r:embed="rId7"/>
                <a:stretch>
                  <a:fillRect l="-15385" r="-1153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60068E-18AE-BEE7-A3FA-1547D48F2BB3}"/>
                  </a:ext>
                </a:extLst>
              </p:cNvPr>
              <p:cNvSpPr txBox="1"/>
              <p:nvPr/>
            </p:nvSpPr>
            <p:spPr>
              <a:xfrm>
                <a:off x="9616207" y="5053799"/>
                <a:ext cx="322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60068E-18AE-BEE7-A3FA-1547D48F2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6207" y="5053799"/>
                <a:ext cx="322781" cy="276999"/>
              </a:xfrm>
              <a:prstGeom prst="rect">
                <a:avLst/>
              </a:prstGeom>
              <a:blipFill>
                <a:blip r:embed="rId8"/>
                <a:stretch>
                  <a:fillRect l="-11111" r="-11111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8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6" grpId="0"/>
      <p:bldP spid="3" grpId="0"/>
      <p:bldP spid="4" grpId="0"/>
      <p:bldP spid="7" grpId="0"/>
      <p:bldP spid="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922464" y="727075"/>
            <a:ext cx="8237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Check</a:t>
            </a:r>
            <a:r>
              <a:rPr lang="en-US" altLang="en-US" sz="2400">
                <a:latin typeface="Verdana" panose="020B0604030504040204" pitchFamily="34" charset="0"/>
              </a:rPr>
              <a:t> your answer.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286000" y="1447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+ 10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+ 24 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2057400" y="2133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The factors of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+ 10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+ 24 are 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+ 4)(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+ 6).  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1828800" y="3382963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Check  </a:t>
            </a: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+ 4)(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+ 6) </a:t>
            </a:r>
            <a:r>
              <a:rPr lang="en-US" altLang="en-US" sz="2400" i="1">
                <a:latin typeface="Verdana" panose="020B0604030504040204" pitchFamily="34" charset="0"/>
              </a:rPr>
              <a:t>  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3679826" y="4038600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+ 4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+ 6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+ 24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3662364" y="4572000"/>
            <a:ext cx="296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+ 10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+ 24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6215063" y="4495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8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  <p:bldP spid="150537" grpId="0"/>
      <p:bldP spid="150538" grpId="0"/>
      <p:bldP spid="150539" grpId="0"/>
      <p:bldP spid="1505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22450" y="512763"/>
            <a:ext cx="845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Example 3 Factoring 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x</a:t>
            </a:r>
            <a:r>
              <a:rPr lang="en-US" altLang="en-US" sz="2400" baseline="30000" dirty="0">
                <a:solidFill>
                  <a:srgbClr val="006699"/>
                </a:solidFill>
                <a:latin typeface="Arial Black" panose="020B0A04020102020204" pitchFamily="34" charset="0"/>
              </a:rPr>
              <a:t>2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 + </a:t>
            </a:r>
            <a:r>
              <a:rPr lang="en-US" altLang="en-US" sz="2400" i="1" dirty="0" err="1">
                <a:solidFill>
                  <a:srgbClr val="006699"/>
                </a:solidFill>
                <a:latin typeface="Arial Black" panose="020B0A04020102020204" pitchFamily="34" charset="0"/>
              </a:rPr>
              <a:t>bx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 + 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c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When </a:t>
            </a:r>
            <a:r>
              <a:rPr lang="en-US" altLang="en-US" sz="2400" i="1" dirty="0">
                <a:solidFill>
                  <a:srgbClr val="006699"/>
                </a:solidFill>
                <a:latin typeface="Arial Black" panose="020B0A04020102020204" pitchFamily="34" charset="0"/>
              </a:rPr>
              <a:t>c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 is Positive and b is Negative 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362201" y="1706564"/>
            <a:ext cx="212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Verdana" panose="020B0604030504040204" pitchFamily="34" charset="0"/>
              </a:rPr>
              <a:t> 8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+ 15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384426" y="2959101"/>
            <a:ext cx="3482975" cy="1490663"/>
            <a:chOff x="542" y="1989"/>
            <a:chExt cx="2194" cy="939"/>
          </a:xfrm>
        </p:grpSpPr>
        <p:sp>
          <p:nvSpPr>
            <p:cNvPr id="9230" name="Text Box 8"/>
            <p:cNvSpPr txBox="1">
              <a:spLocks noChangeArrowheads="1"/>
            </p:cNvSpPr>
            <p:nvPr/>
          </p:nvSpPr>
          <p:spPr bwMode="auto">
            <a:xfrm>
              <a:off x="542" y="1989"/>
              <a:ext cx="21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33CC33"/>
                  </a:solidFill>
                  <a:latin typeface="Arial" panose="020B0604020202020204" pitchFamily="34" charset="0"/>
                </a:rPr>
                <a:t>Factors of  15</a:t>
              </a:r>
              <a:r>
                <a:rPr lang="en-US" altLang="en-US" sz="2400">
                  <a:solidFill>
                    <a:srgbClr val="3333FF"/>
                  </a:solidFill>
                  <a:latin typeface="Arial" panose="020B0604020202020204" pitchFamily="34" charset="0"/>
                </a:rPr>
                <a:t>   Sum</a:t>
              </a:r>
            </a:p>
          </p:txBody>
        </p:sp>
        <p:sp>
          <p:nvSpPr>
            <p:cNvPr id="9231" name="Line 9"/>
            <p:cNvSpPr>
              <a:spLocks noChangeShapeType="1"/>
            </p:cNvSpPr>
            <p:nvPr/>
          </p:nvSpPr>
          <p:spPr bwMode="auto">
            <a:xfrm>
              <a:off x="720" y="2256"/>
              <a:ext cx="17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0"/>
            <p:cNvSpPr>
              <a:spLocks noChangeShapeType="1"/>
            </p:cNvSpPr>
            <p:nvPr/>
          </p:nvSpPr>
          <p:spPr bwMode="auto">
            <a:xfrm>
              <a:off x="1950" y="2016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812" y="2256"/>
              <a:ext cx="17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–1 and –15    –16</a:t>
              </a:r>
            </a:p>
          </p:txBody>
        </p:sp>
        <p:sp>
          <p:nvSpPr>
            <p:cNvPr id="9234" name="Text Box 12"/>
            <p:cNvSpPr txBox="1">
              <a:spLocks noChangeArrowheads="1"/>
            </p:cNvSpPr>
            <p:nvPr/>
          </p:nvSpPr>
          <p:spPr bwMode="auto">
            <a:xfrm>
              <a:off x="2229" y="2515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35" name="Text Box 14"/>
            <p:cNvSpPr txBox="1">
              <a:spLocks noChangeArrowheads="1"/>
            </p:cNvSpPr>
            <p:nvPr/>
          </p:nvSpPr>
          <p:spPr bwMode="auto">
            <a:xfrm>
              <a:off x="912" y="2544"/>
              <a:ext cx="15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–3</a:t>
              </a:r>
              <a:r>
                <a:rPr lang="en-US" altLang="en-US" sz="2400">
                  <a:latin typeface="Arial" panose="020B0604020202020204" pitchFamily="34" charset="0"/>
                </a:rPr>
                <a:t> and 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–5  </a:t>
              </a:r>
              <a:r>
                <a:rPr lang="en-US" altLang="en-US" sz="2400">
                  <a:latin typeface="Arial" panose="020B0604020202020204" pitchFamily="34" charset="0"/>
                </a:rPr>
                <a:t>  –8</a:t>
              </a:r>
            </a:p>
          </p:txBody>
        </p:sp>
        <p:sp>
          <p:nvSpPr>
            <p:cNvPr id="9236" name="Rectangle 15"/>
            <p:cNvSpPr>
              <a:spLocks noChangeArrowheads="1"/>
            </p:cNvSpPr>
            <p:nvPr/>
          </p:nvSpPr>
          <p:spPr bwMode="auto">
            <a:xfrm>
              <a:off x="2409" y="2227"/>
              <a:ext cx="2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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1752600" y="4618038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400">
                <a:latin typeface="Arial" panose="020B0604020202020204" pitchFamily="34" charset="0"/>
              </a:rPr>
              <a:t>)(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1822451" y="50673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Check </a:t>
            </a: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– 3)(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– 5 ) = 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– 5</a:t>
            </a:r>
            <a:r>
              <a:rPr lang="en-US" altLang="en-US" sz="2400" i="1">
                <a:latin typeface="Arial" panose="020B0604020202020204" pitchFamily="34" charset="0"/>
              </a:rPr>
              <a:t>x – </a:t>
            </a:r>
            <a:r>
              <a:rPr lang="en-US" altLang="en-US" sz="2400">
                <a:latin typeface="Arial" panose="020B0604020202020204" pitchFamily="34" charset="0"/>
              </a:rPr>
              <a:t>3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+ 15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724400" y="5470525"/>
            <a:ext cx="2514600" cy="579438"/>
            <a:chOff x="2016" y="3571"/>
            <a:chExt cx="1584" cy="365"/>
          </a:xfrm>
        </p:grpSpPr>
        <p:sp>
          <p:nvSpPr>
            <p:cNvPr id="9228" name="Rectangle 22"/>
            <p:cNvSpPr>
              <a:spLocks noChangeArrowheads="1"/>
            </p:cNvSpPr>
            <p:nvPr/>
          </p:nvSpPr>
          <p:spPr bwMode="auto">
            <a:xfrm>
              <a:off x="2016" y="361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= </a:t>
              </a:r>
              <a:r>
                <a:rPr lang="en-US" altLang="en-US" sz="2400" i="1">
                  <a:latin typeface="Arial" panose="020B0604020202020204" pitchFamily="34" charset="0"/>
                </a:rPr>
                <a:t>x</a:t>
              </a:r>
              <a:r>
                <a:rPr lang="en-US" altLang="en-US" sz="2400" baseline="30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– 8</a:t>
              </a:r>
              <a:r>
                <a:rPr lang="en-US" altLang="en-US" sz="2400" i="1">
                  <a:latin typeface="Arial" panose="020B0604020202020204" pitchFamily="34" charset="0"/>
                </a:rPr>
                <a:t>x</a:t>
              </a:r>
              <a:r>
                <a:rPr lang="en-US" altLang="en-US" sz="2400">
                  <a:latin typeface="Arial" panose="020B0604020202020204" pitchFamily="34" charset="0"/>
                </a:rPr>
                <a:t> + 15</a:t>
              </a:r>
            </a:p>
          </p:txBody>
        </p:sp>
        <p:sp>
          <p:nvSpPr>
            <p:cNvPr id="9229" name="Text Box 23"/>
            <p:cNvSpPr txBox="1">
              <a:spLocks noChangeArrowheads="1"/>
            </p:cNvSpPr>
            <p:nvPr/>
          </p:nvSpPr>
          <p:spPr bwMode="auto">
            <a:xfrm>
              <a:off x="3216" y="3571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714626" y="2392363"/>
            <a:ext cx="2568575" cy="457200"/>
            <a:chOff x="855" y="1632"/>
            <a:chExt cx="1618" cy="288"/>
          </a:xfrm>
        </p:grpSpPr>
        <p:sp>
          <p:nvSpPr>
            <p:cNvPr id="9225" name="Text Box 25"/>
            <p:cNvSpPr txBox="1">
              <a:spLocks noChangeArrowheads="1"/>
            </p:cNvSpPr>
            <p:nvPr/>
          </p:nvSpPr>
          <p:spPr bwMode="auto">
            <a:xfrm>
              <a:off x="855" y="1632"/>
              <a:ext cx="1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  )(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  )</a:t>
              </a:r>
            </a:p>
          </p:txBody>
        </p:sp>
        <p:sp>
          <p:nvSpPr>
            <p:cNvPr id="9226" name="Text Box 26"/>
            <p:cNvSpPr txBox="1">
              <a:spLocks noChangeArrowheads="1"/>
            </p:cNvSpPr>
            <p:nvPr/>
          </p:nvSpPr>
          <p:spPr bwMode="auto">
            <a:xfrm>
              <a:off x="1401" y="1694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  <p:sp>
          <p:nvSpPr>
            <p:cNvPr id="9227" name="Text Box 27"/>
            <p:cNvSpPr txBox="1">
              <a:spLocks noChangeArrowheads="1"/>
            </p:cNvSpPr>
            <p:nvPr/>
          </p:nvSpPr>
          <p:spPr bwMode="auto">
            <a:xfrm>
              <a:off x="2112" y="1697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562601" y="1764269"/>
            <a:ext cx="3127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factors of 15 need to be </a:t>
            </a:r>
            <a:r>
              <a:rPr lang="en-US" sz="2000" b="1" dirty="0"/>
              <a:t>negative</a:t>
            </a:r>
            <a:r>
              <a:rPr lang="en-US" sz="2000" dirty="0"/>
              <a:t>.  The product is </a:t>
            </a:r>
            <a:r>
              <a:rPr lang="en-US" sz="2000" u="sng" dirty="0"/>
              <a:t>positive</a:t>
            </a:r>
            <a:r>
              <a:rPr lang="en-US" sz="2000" dirty="0"/>
              <a:t> AND the sum is </a:t>
            </a:r>
            <a:r>
              <a:rPr lang="en-US" sz="2000" u="sng" dirty="0"/>
              <a:t>negative</a:t>
            </a:r>
            <a:r>
              <a:rPr lang="en-US" sz="2000" dirty="0"/>
              <a:t>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427474-6E60-48C0-B794-F037508C7416}"/>
              </a:ext>
            </a:extLst>
          </p:cNvPr>
          <p:cNvSpPr txBox="1"/>
          <p:nvPr/>
        </p:nvSpPr>
        <p:spPr>
          <a:xfrm>
            <a:off x="6234177" y="3203509"/>
            <a:ext cx="3127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Los factores de 15 deben ser negativos.  El producto es positivo Y la suma es negativa.  
</a:t>
            </a:r>
            <a:endParaRPr lang="en-US" sz="2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A16595-9312-4758-B4E0-D42B4F0D77C2}"/>
              </a:ext>
            </a:extLst>
          </p:cNvPr>
          <p:cNvCxnSpPr/>
          <p:nvPr/>
        </p:nvCxnSpPr>
        <p:spPr>
          <a:xfrm>
            <a:off x="9683496" y="1515051"/>
            <a:ext cx="1435608" cy="1672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77FA0E-BF8B-4BE8-BC18-400CF06CD072}"/>
              </a:ext>
            </a:extLst>
          </p:cNvPr>
          <p:cNvCxnSpPr/>
          <p:nvPr/>
        </p:nvCxnSpPr>
        <p:spPr>
          <a:xfrm flipH="1">
            <a:off x="9746202" y="1528763"/>
            <a:ext cx="1299750" cy="15589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E6EBF-0E08-4DD8-8B8C-393745EF01CD}"/>
                  </a:ext>
                </a:extLst>
              </p:cNvPr>
              <p:cNvSpPr txBox="1"/>
              <p:nvPr/>
            </p:nvSpPr>
            <p:spPr>
              <a:xfrm>
                <a:off x="10032053" y="1515051"/>
                <a:ext cx="5386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E6EBF-0E08-4DD8-8B8C-393745EF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053" y="1515051"/>
                <a:ext cx="538609" cy="276999"/>
              </a:xfrm>
              <a:prstGeom prst="rect">
                <a:avLst/>
              </a:prstGeom>
              <a:blipFill>
                <a:blip r:embed="rId2"/>
                <a:stretch>
                  <a:fillRect l="-11364" t="-6667" r="-1250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2F3AF7-496C-4172-89D0-C46A86D009AD}"/>
                  </a:ext>
                </a:extLst>
              </p:cNvPr>
              <p:cNvSpPr txBox="1"/>
              <p:nvPr/>
            </p:nvSpPr>
            <p:spPr>
              <a:xfrm>
                <a:off x="10074757" y="2810709"/>
                <a:ext cx="4959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2F3AF7-496C-4172-89D0-C46A86D00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4757" y="2810709"/>
                <a:ext cx="495905" cy="276999"/>
              </a:xfrm>
              <a:prstGeom prst="rect">
                <a:avLst/>
              </a:prstGeom>
              <a:blipFill>
                <a:blip r:embed="rId3"/>
                <a:stretch>
                  <a:fillRect l="-1235" r="-8642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7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7" grpId="0"/>
      <p:bldP spid="1484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133601" y="990600"/>
            <a:ext cx="790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Factor each trinomial. Check your answer.</a:t>
            </a: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400301" y="1489076"/>
            <a:ext cx="1930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Verdana" panose="020B0604030504040204" pitchFamily="34" charset="0"/>
              </a:rPr>
              <a:t> 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+ 6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714626" y="2133600"/>
            <a:ext cx="2568575" cy="457200"/>
            <a:chOff x="750" y="1632"/>
            <a:chExt cx="1618" cy="288"/>
          </a:xfrm>
        </p:grpSpPr>
        <p:sp>
          <p:nvSpPr>
            <p:cNvPr id="10261" name="Text Box 10"/>
            <p:cNvSpPr txBox="1">
              <a:spLocks noChangeArrowheads="1"/>
            </p:cNvSpPr>
            <p:nvPr/>
          </p:nvSpPr>
          <p:spPr bwMode="auto">
            <a:xfrm>
              <a:off x="750" y="1632"/>
              <a:ext cx="1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+   )(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+   )</a:t>
              </a:r>
            </a:p>
          </p:txBody>
        </p:sp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1248" y="1694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  <p:sp>
          <p:nvSpPr>
            <p:cNvPr id="10263" name="Text Box 12"/>
            <p:cNvSpPr txBox="1">
              <a:spLocks noChangeArrowheads="1"/>
            </p:cNvSpPr>
            <p:nvPr/>
          </p:nvSpPr>
          <p:spPr bwMode="auto">
            <a:xfrm>
              <a:off x="1920" y="1697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400">
                <a:latin typeface="Verdana" panose="020B0604030504040204" pitchFamily="34" charset="0"/>
              </a:endParaRPr>
            </a:p>
          </p:txBody>
        </p:sp>
      </p:grp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5888678" y="1580934"/>
            <a:ext cx="518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b = –5 and c = 6; look for factors of +6 whose sum is –5.  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6358153" y="3564524"/>
            <a:ext cx="486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The factors needed are –2 and –3.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400301" y="2621325"/>
            <a:ext cx="3124200" cy="1295400"/>
            <a:chOff x="672" y="2016"/>
            <a:chExt cx="1968" cy="816"/>
          </a:xfrm>
        </p:grpSpPr>
        <p:sp>
          <p:nvSpPr>
            <p:cNvPr id="10254" name="Text Box 16"/>
            <p:cNvSpPr txBox="1">
              <a:spLocks noChangeArrowheads="1"/>
            </p:cNvSpPr>
            <p:nvPr/>
          </p:nvSpPr>
          <p:spPr bwMode="auto">
            <a:xfrm>
              <a:off x="672" y="2016"/>
              <a:ext cx="19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33CC33"/>
                  </a:solidFill>
                  <a:latin typeface="Arial" panose="020B0604020202020204" pitchFamily="34" charset="0"/>
                </a:rPr>
                <a:t>Factors of 6</a:t>
              </a:r>
              <a:r>
                <a:rPr lang="en-US" altLang="en-US" sz="2400">
                  <a:solidFill>
                    <a:srgbClr val="3333FF"/>
                  </a:solidFill>
                  <a:latin typeface="Arial" panose="020B0604020202020204" pitchFamily="34" charset="0"/>
                </a:rPr>
                <a:t>   Sum</a:t>
              </a:r>
            </a:p>
          </p:txBody>
        </p:sp>
        <p:sp>
          <p:nvSpPr>
            <p:cNvPr id="10255" name="Line 17"/>
            <p:cNvSpPr>
              <a:spLocks noChangeShapeType="1"/>
            </p:cNvSpPr>
            <p:nvPr/>
          </p:nvSpPr>
          <p:spPr bwMode="auto">
            <a:xfrm>
              <a:off x="720" y="2256"/>
              <a:ext cx="17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8"/>
            <p:cNvSpPr>
              <a:spLocks noChangeShapeType="1"/>
            </p:cNvSpPr>
            <p:nvPr/>
          </p:nvSpPr>
          <p:spPr bwMode="auto">
            <a:xfrm>
              <a:off x="1950" y="2064"/>
              <a:ext cx="1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908" y="2256"/>
              <a:ext cx="17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–1 and –6    –7</a:t>
              </a:r>
            </a:p>
          </p:txBody>
        </p:sp>
        <p:sp>
          <p:nvSpPr>
            <p:cNvPr id="10258" name="Text Box 20"/>
            <p:cNvSpPr txBox="1">
              <a:spLocks noChangeArrowheads="1"/>
            </p:cNvSpPr>
            <p:nvPr/>
          </p:nvSpPr>
          <p:spPr bwMode="auto">
            <a:xfrm>
              <a:off x="2229" y="2400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0259" name="Text Box 21"/>
            <p:cNvSpPr txBox="1">
              <a:spLocks noChangeArrowheads="1"/>
            </p:cNvSpPr>
            <p:nvPr/>
          </p:nvSpPr>
          <p:spPr bwMode="auto">
            <a:xfrm>
              <a:off x="860" y="2496"/>
              <a:ext cx="15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 –2</a:t>
              </a:r>
              <a:r>
                <a:rPr lang="en-US" altLang="en-US" sz="2400">
                  <a:latin typeface="Arial" panose="020B0604020202020204" pitchFamily="34" charset="0"/>
                </a:rPr>
                <a:t> and –</a:t>
              </a: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   –5</a:t>
              </a:r>
            </a:p>
          </p:txBody>
        </p:sp>
        <p:sp>
          <p:nvSpPr>
            <p:cNvPr id="10260" name="Rectangle 23"/>
            <p:cNvSpPr>
              <a:spLocks noChangeArrowheads="1"/>
            </p:cNvSpPr>
            <p:nvPr/>
          </p:nvSpPr>
          <p:spPr bwMode="auto">
            <a:xfrm>
              <a:off x="2169" y="2160"/>
              <a:ext cx="2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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752600" y="4114800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)(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1768476" y="4564063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Check </a:t>
            </a:r>
            <a:r>
              <a:rPr lang="en-US" altLang="en-US" sz="2400">
                <a:latin typeface="Arial" panose="020B0604020202020204" pitchFamily="34" charset="0"/>
              </a:rPr>
              <a:t>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– 2)(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– 3) = 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– 3</a:t>
            </a:r>
            <a:r>
              <a:rPr lang="en-US" altLang="en-US" sz="2400" i="1">
                <a:latin typeface="Arial" panose="020B0604020202020204" pitchFamily="34" charset="0"/>
              </a:rPr>
              <a:t>x – </a:t>
            </a:r>
            <a:r>
              <a:rPr lang="en-US" altLang="en-US" sz="2400">
                <a:latin typeface="Arial" panose="020B0604020202020204" pitchFamily="34" charset="0"/>
              </a:rPr>
              <a:t>2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+ 6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616450" y="4860926"/>
            <a:ext cx="2362200" cy="625475"/>
            <a:chOff x="2016" y="3504"/>
            <a:chExt cx="1488" cy="394"/>
          </a:xfrm>
        </p:grpSpPr>
        <p:sp>
          <p:nvSpPr>
            <p:cNvPr id="10252" name="Rectangle 27"/>
            <p:cNvSpPr>
              <a:spLocks noChangeArrowheads="1"/>
            </p:cNvSpPr>
            <p:nvPr/>
          </p:nvSpPr>
          <p:spPr bwMode="auto">
            <a:xfrm>
              <a:off x="2016" y="3610"/>
              <a:ext cx="11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= </a:t>
              </a:r>
              <a:r>
                <a:rPr lang="en-US" altLang="en-US" sz="2400" i="1">
                  <a:latin typeface="Arial" panose="020B0604020202020204" pitchFamily="34" charset="0"/>
                </a:rPr>
                <a:t>x</a:t>
              </a:r>
              <a:r>
                <a:rPr lang="en-US" altLang="en-US" sz="2400" baseline="30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– 5</a:t>
              </a:r>
              <a:r>
                <a:rPr lang="en-US" altLang="en-US" sz="2400" i="1">
                  <a:latin typeface="Arial" panose="020B0604020202020204" pitchFamily="34" charset="0"/>
                </a:rPr>
                <a:t>x</a:t>
              </a:r>
              <a:r>
                <a:rPr lang="en-US" altLang="en-US" sz="2400">
                  <a:latin typeface="Arial" panose="020B0604020202020204" pitchFamily="34" charset="0"/>
                </a:rPr>
                <a:t> + 6</a:t>
              </a:r>
            </a:p>
          </p:txBody>
        </p:sp>
        <p:sp>
          <p:nvSpPr>
            <p:cNvPr id="10253" name="Text Box 34"/>
            <p:cNvSpPr txBox="1">
              <a:spLocks noChangeArrowheads="1"/>
            </p:cNvSpPr>
            <p:nvPr/>
          </p:nvSpPr>
          <p:spPr bwMode="auto">
            <a:xfrm>
              <a:off x="3120" y="3504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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251" name="Text Box 36"/>
          <p:cNvSpPr txBox="1">
            <a:spLocks noChangeArrowheads="1"/>
          </p:cNvSpPr>
          <p:nvPr/>
        </p:nvSpPr>
        <p:spPr bwMode="auto">
          <a:xfrm>
            <a:off x="1524000" y="533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Example 4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" name="Text Box 13">
            <a:extLst>
              <a:ext uri="{FF2B5EF4-FFF2-40B4-BE49-F238E27FC236}">
                <a16:creationId xmlns:a16="http://schemas.microsoft.com/office/drawing/2014/main" id="{DD8D913D-4828-46E0-9B30-9A53C0739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195" y="2384425"/>
            <a:ext cx="518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b = –5 y c = 6; busque factores de +6 cuya suma sea –5.  
</a:t>
            </a:r>
            <a:endParaRPr lang="en-US" altLang="en-US" sz="2400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B22E27D-EFD3-4F9D-9F83-9CB231D9D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4059746"/>
            <a:ext cx="51988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Los factores necesarios son –2 y –3.
</a:t>
            </a:r>
            <a:endParaRPr lang="en-US" altLang="en-US" sz="2400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7" grpId="0"/>
      <p:bldP spid="129038" grpId="0"/>
      <p:bldP spid="129049" grpId="0"/>
      <p:bldP spid="129050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409505" y="722493"/>
            <a:ext cx="462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Factor each trinomial. 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204" y="1220968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–</a:t>
            </a:r>
            <a:r>
              <a:rPr lang="en-US" altLang="en-US" sz="2400" dirty="0"/>
              <a:t> 3</a:t>
            </a:r>
            <a:r>
              <a:rPr lang="en-US" altLang="en-US" sz="2400" i="1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–</a:t>
            </a:r>
            <a:r>
              <a:rPr lang="en-US" altLang="en-US" sz="2400" dirty="0"/>
              <a:t> 18</a:t>
            </a:r>
            <a:endParaRPr lang="en-US" altLang="en-US" sz="2400" i="1" dirty="0"/>
          </a:p>
        </p:txBody>
      </p:sp>
      <p:grpSp>
        <p:nvGrpSpPr>
          <p:cNvPr id="136217" name="Group 25"/>
          <p:cNvGrpSpPr>
            <a:grpSpLocks/>
          </p:cNvGrpSpPr>
          <p:nvPr/>
        </p:nvGrpSpPr>
        <p:grpSpPr bwMode="auto">
          <a:xfrm>
            <a:off x="5697488" y="2492957"/>
            <a:ext cx="3352800" cy="1508125"/>
            <a:chOff x="624" y="2458"/>
            <a:chExt cx="2112" cy="950"/>
          </a:xfrm>
        </p:grpSpPr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624" y="2458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300">
                  <a:solidFill>
                    <a:srgbClr val="33CC33"/>
                  </a:solidFill>
                  <a:latin typeface="Arial" panose="020B0604020202020204" pitchFamily="34" charset="0"/>
                </a:rPr>
                <a:t>Factors of –18</a:t>
              </a:r>
              <a:r>
                <a:rPr lang="en-US" altLang="en-US" sz="2400">
                  <a:solidFill>
                    <a:srgbClr val="3333FF"/>
                  </a:solidFill>
                  <a:latin typeface="Arial" panose="020B0604020202020204" pitchFamily="34" charset="0"/>
                </a:rPr>
                <a:t>   Sum</a:t>
              </a:r>
            </a:p>
          </p:txBody>
        </p:sp>
        <p:sp>
          <p:nvSpPr>
            <p:cNvPr id="3085" name="Text Box 15"/>
            <p:cNvSpPr txBox="1">
              <a:spLocks noChangeArrowheads="1"/>
            </p:cNvSpPr>
            <p:nvPr/>
          </p:nvSpPr>
          <p:spPr bwMode="auto">
            <a:xfrm>
              <a:off x="2352" y="3043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086" name="Line 16"/>
            <p:cNvSpPr>
              <a:spLocks noChangeShapeType="1"/>
            </p:cNvSpPr>
            <p:nvPr/>
          </p:nvSpPr>
          <p:spPr bwMode="auto">
            <a:xfrm>
              <a:off x="720" y="2698"/>
              <a:ext cx="17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7"/>
            <p:cNvSpPr>
              <a:spLocks noChangeShapeType="1"/>
            </p:cNvSpPr>
            <p:nvPr/>
          </p:nvSpPr>
          <p:spPr bwMode="auto">
            <a:xfrm>
              <a:off x="1950" y="2506"/>
              <a:ext cx="18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Text Box 18"/>
            <p:cNvSpPr txBox="1">
              <a:spLocks noChangeArrowheads="1"/>
            </p:cNvSpPr>
            <p:nvPr/>
          </p:nvSpPr>
          <p:spPr bwMode="auto">
            <a:xfrm>
              <a:off x="816" y="2698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</a:rPr>
                <a:t>  1 and -18     –17</a:t>
              </a:r>
            </a:p>
          </p:txBody>
        </p:sp>
        <p:sp>
          <p:nvSpPr>
            <p:cNvPr id="3089" name="Text Box 19"/>
            <p:cNvSpPr txBox="1">
              <a:spLocks noChangeArrowheads="1"/>
            </p:cNvSpPr>
            <p:nvPr/>
          </p:nvSpPr>
          <p:spPr bwMode="auto">
            <a:xfrm>
              <a:off x="768" y="2928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en-US" sz="2400" b="0" dirty="0">
                  <a:latin typeface="Arial" panose="020B0604020202020204" pitchFamily="34" charset="0"/>
                </a:rPr>
                <a:t>2 and  -9     – 7 -</a:t>
              </a:r>
            </a:p>
          </p:txBody>
        </p:sp>
        <p:sp>
          <p:nvSpPr>
            <p:cNvPr id="3090" name="Rectangle 20"/>
            <p:cNvSpPr>
              <a:spLocks noChangeArrowheads="1"/>
            </p:cNvSpPr>
            <p:nvPr/>
          </p:nvSpPr>
          <p:spPr bwMode="auto">
            <a:xfrm>
              <a:off x="2352" y="2602"/>
              <a:ext cx="2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091" name="Text Box 21"/>
            <p:cNvSpPr txBox="1">
              <a:spLocks noChangeArrowheads="1"/>
            </p:cNvSpPr>
            <p:nvPr/>
          </p:nvSpPr>
          <p:spPr bwMode="auto">
            <a:xfrm>
              <a:off x="768" y="3120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   3</a:t>
              </a:r>
              <a:r>
                <a:rPr lang="en-US" altLang="en-US" sz="2400" b="0" dirty="0">
                  <a:latin typeface="Arial" panose="020B0604020202020204" pitchFamily="34" charset="0"/>
                </a:rPr>
                <a:t> and  - </a:t>
              </a:r>
              <a:r>
                <a:rPr lang="en-US" altLang="en-US" sz="2400" b="0" dirty="0">
                  <a:solidFill>
                    <a:srgbClr val="FF0000"/>
                  </a:solidFill>
                  <a:latin typeface="Arial" panose="020B0604020202020204" pitchFamily="34" charset="0"/>
                </a:rPr>
                <a:t>6</a:t>
              </a:r>
              <a:r>
                <a:rPr lang="en-US" altLang="en-US" sz="2400" b="0" dirty="0">
                  <a:latin typeface="Arial" panose="020B0604020202020204" pitchFamily="34" charset="0"/>
                </a:rPr>
                <a:t>     – 3 </a:t>
              </a:r>
            </a:p>
          </p:txBody>
        </p:sp>
        <p:sp>
          <p:nvSpPr>
            <p:cNvPr id="3092" name="Rectangle 22"/>
            <p:cNvSpPr>
              <a:spLocks noChangeArrowheads="1"/>
            </p:cNvSpPr>
            <p:nvPr/>
          </p:nvSpPr>
          <p:spPr bwMode="auto">
            <a:xfrm>
              <a:off x="2340" y="2851"/>
              <a:ext cx="2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1846735" y="4590342"/>
            <a:ext cx="4433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 dirty="0">
                <a:solidFill>
                  <a:srgbClr val="3333FF"/>
                </a:solidFill>
                <a:latin typeface="Arial" panose="020B0604020202020204" pitchFamily="34" charset="0"/>
              </a:rPr>
              <a:t>The factors needed are 3 and –6.</a:t>
            </a: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2166618" y="5465222"/>
            <a:ext cx="244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/>
              <a:t>(</a:t>
            </a:r>
            <a:r>
              <a:rPr lang="en-US" altLang="en-US" sz="2400" b="0" i="1" dirty="0"/>
              <a:t>x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2400" b="0" dirty="0">
                <a:solidFill>
                  <a:srgbClr val="FF0000"/>
                </a:solidFill>
              </a:rPr>
              <a:t> 6</a:t>
            </a:r>
            <a:r>
              <a:rPr lang="en-US" altLang="en-US" sz="2400" b="0" dirty="0"/>
              <a:t>)(</a:t>
            </a:r>
            <a:r>
              <a:rPr lang="en-US" altLang="en-US" sz="2400" b="0" i="1" dirty="0"/>
              <a:t>x </a:t>
            </a:r>
            <a:r>
              <a:rPr lang="en-US" altLang="en-US" sz="2400" b="0" dirty="0">
                <a:solidFill>
                  <a:srgbClr val="FF0000"/>
                </a:solidFill>
              </a:rPr>
              <a:t>+ 3</a:t>
            </a:r>
            <a:r>
              <a:rPr lang="en-US" altLang="en-US" sz="2400" b="0" dirty="0"/>
              <a:t>) </a:t>
            </a:r>
          </a:p>
        </p:txBody>
      </p:sp>
      <p:sp>
        <p:nvSpPr>
          <p:cNvPr id="3079" name="Text Box 26"/>
          <p:cNvSpPr txBox="1">
            <a:spLocks noChangeArrowheads="1"/>
          </p:cNvSpPr>
          <p:nvPr/>
        </p:nvSpPr>
        <p:spPr bwMode="auto">
          <a:xfrm>
            <a:off x="-2401626" y="143519"/>
            <a:ext cx="119749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>
                <a:solidFill>
                  <a:srgbClr val="006699"/>
                </a:solidFill>
                <a:latin typeface="Arial Black" panose="020B0A04020102020204" pitchFamily="34" charset="0"/>
              </a:rPr>
              <a:t>When </a:t>
            </a:r>
            <a:r>
              <a:rPr lang="en-US" altLang="en-US" sz="2400" b="0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c</a:t>
            </a:r>
            <a:r>
              <a:rPr lang="en-US" altLang="en-US" sz="2400" b="0" u="sng" dirty="0">
                <a:solidFill>
                  <a:srgbClr val="006699"/>
                </a:solidFill>
                <a:latin typeface="Arial Black" panose="020B0A04020102020204" pitchFamily="34" charset="0"/>
              </a:rPr>
              <a:t> is Negative </a:t>
            </a:r>
            <a:r>
              <a:rPr lang="en-US" altLang="en-US" sz="2400" b="0" dirty="0">
                <a:solidFill>
                  <a:srgbClr val="006699"/>
                </a:solidFill>
                <a:latin typeface="Arial Black" panose="020B0A04020102020204" pitchFamily="34" charset="0"/>
              </a:rPr>
              <a:t>and b is negative</a:t>
            </a:r>
          </a:p>
        </p:txBody>
      </p:sp>
      <p:grpSp>
        <p:nvGrpSpPr>
          <p:cNvPr id="136219" name="Group 27"/>
          <p:cNvGrpSpPr>
            <a:grpSpLocks/>
          </p:cNvGrpSpPr>
          <p:nvPr/>
        </p:nvGrpSpPr>
        <p:grpSpPr bwMode="auto">
          <a:xfrm>
            <a:off x="2615880" y="1797231"/>
            <a:ext cx="2568575" cy="457200"/>
            <a:chOff x="855" y="1632"/>
            <a:chExt cx="1618" cy="288"/>
          </a:xfrm>
        </p:grpSpPr>
        <p:sp>
          <p:nvSpPr>
            <p:cNvPr id="3081" name="Text Box 28"/>
            <p:cNvSpPr txBox="1">
              <a:spLocks noChangeArrowheads="1"/>
            </p:cNvSpPr>
            <p:nvPr/>
          </p:nvSpPr>
          <p:spPr bwMode="auto">
            <a:xfrm>
              <a:off x="855" y="1632"/>
              <a:ext cx="16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/>
                <a:t>(</a:t>
              </a:r>
              <a:r>
                <a:rPr lang="en-US" altLang="en-US" sz="2400" b="0" i="1" dirty="0"/>
                <a:t>x</a:t>
              </a:r>
              <a:r>
                <a:rPr lang="en-US" altLang="en-US" sz="2400" b="0" dirty="0"/>
                <a:t> +   )(</a:t>
              </a:r>
              <a:r>
                <a:rPr lang="en-US" altLang="en-US" sz="2400" b="0" i="1" dirty="0"/>
                <a:t>x</a:t>
              </a:r>
              <a:r>
                <a:rPr lang="en-US" altLang="en-US" sz="2400" b="0" dirty="0"/>
                <a:t> +   )</a:t>
              </a:r>
            </a:p>
          </p:txBody>
        </p:sp>
        <p:sp>
          <p:nvSpPr>
            <p:cNvPr id="3082" name="Text Box 29"/>
            <p:cNvSpPr txBox="1">
              <a:spLocks noChangeArrowheads="1"/>
            </p:cNvSpPr>
            <p:nvPr/>
          </p:nvSpPr>
          <p:spPr bwMode="auto">
            <a:xfrm>
              <a:off x="1401" y="1694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  <p:sp>
          <p:nvSpPr>
            <p:cNvPr id="3083" name="Text Box 30"/>
            <p:cNvSpPr txBox="1">
              <a:spLocks noChangeArrowheads="1"/>
            </p:cNvSpPr>
            <p:nvPr/>
          </p:nvSpPr>
          <p:spPr bwMode="auto">
            <a:xfrm>
              <a:off x="2112" y="1697"/>
              <a:ext cx="130" cy="1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4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419210" y="620803"/>
            <a:ext cx="5173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of the factors of 18 needs to be negative to have a product of -18.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52701" y="4518374"/>
            <a:ext cx="5595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List the factors of 18.  The larger numbers should be made negative so the sum is negative (-3)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61A8DE2-015B-AE69-D81B-AC5B15A73528}"/>
              </a:ext>
            </a:extLst>
          </p:cNvPr>
          <p:cNvCxnSpPr/>
          <p:nvPr/>
        </p:nvCxnSpPr>
        <p:spPr>
          <a:xfrm>
            <a:off x="2534856" y="2627453"/>
            <a:ext cx="1365311" cy="14699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9107D0-80EB-E7B1-B92D-82D0D3936137}"/>
              </a:ext>
            </a:extLst>
          </p:cNvPr>
          <p:cNvCxnSpPr/>
          <p:nvPr/>
        </p:nvCxnSpPr>
        <p:spPr>
          <a:xfrm flipV="1">
            <a:off x="2419990" y="2687394"/>
            <a:ext cx="1480177" cy="14679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623FDB1-4E24-936B-9A91-1C6E61F4B313}"/>
                  </a:ext>
                </a:extLst>
              </p:cNvPr>
              <p:cNvSpPr txBox="1"/>
              <p:nvPr/>
            </p:nvSpPr>
            <p:spPr>
              <a:xfrm>
                <a:off x="2778984" y="2492957"/>
                <a:ext cx="7646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623FDB1-4E24-936B-9A91-1C6E61F4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984" y="2492957"/>
                <a:ext cx="764633" cy="430887"/>
              </a:xfrm>
              <a:prstGeom prst="rect">
                <a:avLst/>
              </a:prstGeom>
              <a:blipFill>
                <a:blip r:embed="rId2"/>
                <a:stretch>
                  <a:fillRect r="-9836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F1470C-6800-79AF-E0A4-702334109A42}"/>
                  </a:ext>
                </a:extLst>
              </p:cNvPr>
              <p:cNvSpPr txBox="1"/>
              <p:nvPr/>
            </p:nvSpPr>
            <p:spPr>
              <a:xfrm>
                <a:off x="2934579" y="3759632"/>
                <a:ext cx="5658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F1470C-6800-79AF-E0A4-702334109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579" y="3759632"/>
                <a:ext cx="565861" cy="430887"/>
              </a:xfrm>
              <a:prstGeom prst="rect">
                <a:avLst/>
              </a:prstGeom>
              <a:blipFill>
                <a:blip r:embed="rId3"/>
                <a:stretch>
                  <a:fillRect r="-13043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81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5" grpId="0"/>
      <p:bldP spid="136216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3543</TotalTime>
  <Words>1079</Words>
  <Application>Microsoft Macintosh PowerPoint</Application>
  <PresentationFormat>Widescreen</PresentationFormat>
  <Paragraphs>170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Aptos</vt:lpstr>
      <vt:lpstr>Arial</vt:lpstr>
      <vt:lpstr>Arial Black</vt:lpstr>
      <vt:lpstr>Arial MT Bl</vt:lpstr>
      <vt:lpstr>Cambria Math</vt:lpstr>
      <vt:lpstr>Century Gothic</vt:lpstr>
      <vt:lpstr>Times</vt:lpstr>
      <vt:lpstr>Verdana</vt:lpstr>
      <vt:lpstr>Wingdings</vt:lpstr>
      <vt:lpstr>Wingdings 3</vt:lpstr>
      <vt:lpstr>Wisp</vt:lpstr>
      <vt:lpstr>Factoring Quadratics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Quadratics</dc:title>
  <dc:creator>ALISON DOOLIN</dc:creator>
  <cp:lastModifiedBy>ALISON DOOLIN</cp:lastModifiedBy>
  <cp:revision>30</cp:revision>
  <dcterms:created xsi:type="dcterms:W3CDTF">2020-11-16T22:41:11Z</dcterms:created>
  <dcterms:modified xsi:type="dcterms:W3CDTF">2024-03-21T20:25:56Z</dcterms:modified>
</cp:coreProperties>
</file>