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66" r:id="rId2"/>
    <p:sldId id="270" r:id="rId3"/>
    <p:sldId id="271" r:id="rId4"/>
    <p:sldId id="272" r:id="rId5"/>
    <p:sldId id="273" r:id="rId6"/>
    <p:sldId id="274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1-08-29T22:30:53.844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58 0,'32'0'219,"-1"0"-172,1 0-32,-1 0 1,32 0-16,-1 0 16,1 0-16,-32 0 15,1 0 1,-1 0-16,32 0 0,-32 0 15,1 0-15,-1 0 16,0 0 0,1 0-16,0 0 15,-1 0 1,1 0-16,-1 0 16,0 0-16,1 0 15,-1 0-15,0 0 16,32 0-1,-31 0 1,-1 0-16,0 0 16,1-31-1,-1 31-15,32 0 32,-32 0-32,0 0 31,1 0-16,-1 0 1,1 0 0,-1 0-1,0 0 1,1 0-16,-1 0 16,0 0 15,1 0-16,-1 0 1,0 0 0,1 0-1,-1 0-15,0 0 32,1 0-1,-1 0-16,1 0 1,-1 0 15,0 0-15,1 0 0,-1 0-16,0 0 31,2 0 0,-2 0-15,0 0 46,1 0-31,-1 0 1,0 0-17,1 0 17,-1 0 14,1 0 470,-1 0-485,0 0 16,32 0-31,-32 0-1,-31 31 1,32-31 0,-1 0 46,-31 32-31,31-32-15,1 0 15,30 0 47,-30 0-46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86.40776" units="1/cm"/>
          <inkml:channelProperty channel="Y" name="resolution" value="124.85549" units="1/cm"/>
          <inkml:channelProperty channel="T" name="resolution" value="1" units="1/dev"/>
        </inkml:channelProperties>
      </inkml:inkSource>
      <inkml:timestamp xml:id="ts0" timeString="2023-03-21T21:06:03.78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983 200 0,'-543'-87'172,"521"87"-172,1 0 15,21 22 79,-22-22-63,0 0-15,0 22-16,22-1 16,-21 1-1,-1-22-15,22 22 32,-22-1-1,1-21-16,-1 0-15,22 22 16,-22-22-16,0 22 16,22 0-16,-21-22 15,-1 21-15,22 1 16,-22-22-16,1 22 16,21-1-16,-22 1 15,22 0 32,-22 0-31,1-1 31,21 1-16,0 0-16,0-1 1,0 1-16,-22 0 31,22 0-31,0-1 16,0 1 0,0 0-16,0-1 15,0 1 1,0 0 15,0-1-15,22 1-1,-1-22 1,1 22 46,0 0-46,-1-22 0,1 21-1,0 1 1,-1 0-16,1-22 16,0 0 15,0 0-31,-1 21 15,-21 1-15,22-22 16,0 0-16,-1 0 16,1 0-1,0 0-15,0 0 32,-1 0-32,1 22 31,0-22-31,-1 0 15,1 0 1,0 0-16,0 0 31,-1 0-31,1 0 16,0 0 0,-1 0-16,1 0 31,0 0-31,0 0 31,-1 0-15,1 0-1,0-22 1,-1 22-16,1-22 16,0 22-1,-1 0 1,1 0 140,0 0-156,0-21 0,-1-1 16,1 22-16,-22-22 15,43 22-15,23 0 16,-66-21-16,21 21 16,1 0-16,0 0 15,-22-22-15,21 22 16,1 0-16,0 0 47,0-22-47,-1 22 15,1 0 17,0 0 14,-1 0 1,1 0-47,21 0 16,-21 0 0,0 0 15,0 0-31,-1 0 15,1 0 17,0 0-1,-1 0 125,1 0-140,0 0-16,0 0 31,-1 0-15,1 0-1,0 0 1,-1 22 0,1-22 30,0 0-30,0 0 0,-1 0 15,1 0 78,0 0-109,-1 0 16,1 0 0,0 0-1,0-22 1,-1 22-1,1 0 1,-22-22 47,22 1-32,-1 21-16,-21-22 1,0 0 15,22 22-31,-22-21 16,22 21 0,-22-22-1,21 0 1,-21 1-1,0-1 1,22 0 0,-22 0-1,0 1-15,22 21 16,-22-22-16,0 0 16,0 1-1,0-1 1,22 22-16,-22-22 15,0 0 32,0 1-31,0-1 15,0 0-31,0 1 31,0-1-15,0 0 0,0 0-1,0 1 1,-22-1-16,0 22 0,22-22 16,-22 1-16,1 21 15,-1-22-15,22 0 16,-22 22-1,1-22-15,-1 22 16,0 0 0,1 0-16,21-21 15,-22-1-15,0 22 16,0 0 0,1 0-16,21-22 15,-22 22 1,0-21-16,1 21 15,-1 0 1,0 0 0,0 0-1,1 0-15,-1 0 16,0 0 0,1 0 46,-23 0-15,22 21-31,1-21 15,21 22-31,-22-22 15,0 0 32,22 22-31,-21-22 0,-1 0 30,0 0 1,0 21 0,1-21-31,21 22-16,-22-22 15,0 22-15,1-22 16,-1 0-16,0 0 16,22 22-16,-21-22 31,-1 0 0,22 21-15,-22-21-1,0 0-15,1 0 32,-1 0 93,0 0-32,1 0-77,-1 0-16,0 0 31,0 0-31,1 0 16,-1 0 31,0 0-32,1 0 17,-1 0-32,0 0 15,0 0 1,1 0 0,-1 0 124,0 0-109,1 0-31,-1 0 32,0 0-32,1 0 31,-1 0 0,0 0 0,0 0 1,1 0-32,-1 0 15,0 0 1,1 0 15,-23-21 141,22 21-156,1 0-1,-1 0 142,0 0-142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3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9659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922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801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4432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113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0388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1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3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7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6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5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0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5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5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5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25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4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emf"/><Relationship Id="rId11" Type="http://schemas.openxmlformats.org/officeDocument/2006/relationships/image" Target="../media/image30.png"/><Relationship Id="rId5" Type="http://schemas.openxmlformats.org/officeDocument/2006/relationships/customXml" Target="../ink/ink2.xml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Factoring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a&gt;1</a:t>
            </a:r>
          </a:p>
        </p:txBody>
      </p:sp>
    </p:spTree>
    <p:extLst>
      <p:ext uri="{BB962C8B-B14F-4D97-AF65-F5344CB8AC3E}">
        <p14:creationId xmlns:p14="http://schemas.microsoft.com/office/powerpoint/2010/main" val="12299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2498725" y="8413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 Box 6"/>
              <p:cNvSpPr txBox="1">
                <a:spLocks noChangeArrowheads="1"/>
              </p:cNvSpPr>
              <p:nvPr/>
            </p:nvSpPr>
            <p:spPr bwMode="auto">
              <a:xfrm>
                <a:off x="1762897" y="240302"/>
                <a:ext cx="8610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dirty="0">
                    <a:solidFill>
                      <a:srgbClr val="006699"/>
                    </a:solidFill>
                    <a:latin typeface="Arial Black" panose="020B0A04020102020204" pitchFamily="34" charset="0"/>
                  </a:rPr>
                  <a:t>Factoring </a:t>
                </a:r>
                <a:r>
                  <a:rPr lang="en-US" altLang="en-US" i="1" dirty="0">
                    <a:solidFill>
                      <a:srgbClr val="006699"/>
                    </a:solidFill>
                    <a:latin typeface="Arial Black" panose="020B0A04020102020204" pitchFamily="34" charset="0"/>
                  </a:rPr>
                  <a:t>with a leading coefficient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solidFill>
                          <a:srgbClr val="0066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en-US" b="0" i="1" smtClean="0">
                        <a:solidFill>
                          <a:srgbClr val="0066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en-US" dirty="0">
                  <a:solidFill>
                    <a:schemeClr val="accent2"/>
                  </a:solidFill>
                  <a:latin typeface="Arial MT Bl" charset="0"/>
                </a:endParaRPr>
              </a:p>
            </p:txBody>
          </p:sp>
        </mc:Choice>
        <mc:Fallback xmlns="">
          <p:sp>
            <p:nvSpPr>
              <p:cNvPr id="4099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2897" y="240302"/>
                <a:ext cx="8610600" cy="461665"/>
              </a:xfrm>
              <a:prstGeom prst="rect">
                <a:avLst/>
              </a:prstGeom>
              <a:blipFill>
                <a:blip r:embed="rId2"/>
                <a:stretch>
                  <a:fillRect t="-9211" b="-30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3365233" y="647545"/>
            <a:ext cx="747789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Factor 6</a:t>
            </a:r>
            <a:r>
              <a:rPr lang="en-US" altLang="en-US" b="1" i="1" dirty="0"/>
              <a:t>x</a:t>
            </a:r>
            <a:r>
              <a:rPr lang="en-US" altLang="en-US" b="1" baseline="30000" dirty="0"/>
              <a:t>2</a:t>
            </a:r>
            <a:r>
              <a:rPr lang="en-US" altLang="en-US" b="1" dirty="0"/>
              <a:t> + 11</a:t>
            </a:r>
            <a:r>
              <a:rPr lang="en-US" altLang="en-US" b="1" i="1" dirty="0"/>
              <a:t>x</a:t>
            </a:r>
            <a:r>
              <a:rPr lang="en-US" altLang="en-US" b="1" dirty="0"/>
              <a:t> + 4.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016334" y="2040087"/>
            <a:ext cx="999066" cy="16368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981201" y="2088444"/>
            <a:ext cx="1021643" cy="15352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65778" y="1239310"/>
                <a:ext cx="89190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1.  Multiply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4.  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𝑃𝑙𝑎𝑐𝑒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𝑝𝑟𝑜𝑑𝑢𝑐𝑡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𝑡𝑜𝑝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𝑠h𝑎𝑝𝑒</m:t>
                    </m:r>
                  </m:oMath>
                </a14:m>
                <a:endParaRPr lang="en-US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778" y="1239310"/>
                <a:ext cx="8919004" cy="461665"/>
              </a:xfrm>
              <a:prstGeom prst="rect">
                <a:avLst/>
              </a:prstGeom>
              <a:blipFill>
                <a:blip r:embed="rId3"/>
                <a:stretch>
                  <a:fillRect l="-1094" t="-10526" r="-47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144889" y="1919111"/>
            <a:ext cx="925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24x²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0444" y="2299494"/>
            <a:ext cx="6968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2.  Place the middle term in the bottom of the x shape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23911" y="3307644"/>
            <a:ext cx="75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11x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57773" y="3085037"/>
            <a:ext cx="819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 Determine the factors of 24 that add to 11x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45645" y="3245837"/>
            <a:ext cx="1140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sz="2400" dirty="0"/>
              <a:t>24</a:t>
            </a:r>
          </a:p>
          <a:p>
            <a:pPr marL="342900" indent="-342900">
              <a:buAutoNum type="arabicPlain"/>
            </a:pPr>
            <a:r>
              <a:rPr lang="en-US" sz="2400" dirty="0"/>
              <a:t>12 </a:t>
            </a:r>
          </a:p>
          <a:p>
            <a:pPr marL="342900" indent="-342900">
              <a:buAutoNum type="arabicPlain"/>
            </a:pPr>
            <a:r>
              <a:rPr lang="en-US" sz="2400" dirty="0"/>
              <a:t>8</a:t>
            </a:r>
          </a:p>
          <a:p>
            <a:pPr marL="342900" indent="-342900">
              <a:buAutoNum type="arabicPlain"/>
            </a:pPr>
            <a:r>
              <a:rPr lang="en-US" sz="2400" dirty="0"/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90848" y="4232736"/>
            <a:ext cx="649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Pick the pair of factors that sum to 11x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3995738" y="4246244"/>
              <a:ext cx="927000" cy="327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35978" y="4126364"/>
                <a:ext cx="1046520" cy="27252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/>
          <p:cNvSpPr txBox="1"/>
          <p:nvPr/>
        </p:nvSpPr>
        <p:spPr>
          <a:xfrm>
            <a:off x="1837268" y="2695601"/>
            <a:ext cx="643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65778" y="2737514"/>
            <a:ext cx="778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8953" y="4873607"/>
                <a:ext cx="1133085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4.  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𝑊𝑟𝑖𝑡𝑒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𝑡𝑟𝑖𝑛𝑜𝑚𝑖𝑎𝑙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𝑚𝑖𝑑𝑑𝑙𝑒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𝑠𝑝𝑙𝑖𝑡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𝑖𝑛𝑡𝑜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𝑡𝑤𝑜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𝑡𝑒𝑟𝑚𝑠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𝑡h𝑎𝑡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𝑤𝑒𝑟𝑒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𝑤𝑟𝑖𝑡𝑡𝑒𝑛</m:t>
                      </m:r>
                    </m:oMath>
                  </m:oMathPara>
                </a14:m>
                <a:endParaRPr lang="en-US" sz="2400" b="0" dirty="0"/>
              </a:p>
              <a:p>
                <a:r>
                  <a:rPr lang="en-US" sz="2400" dirty="0"/>
                  <a:t>In the left and right of the x shape.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53" y="4873607"/>
                <a:ext cx="11330856" cy="738664"/>
              </a:xfrm>
              <a:prstGeom prst="rect">
                <a:avLst/>
              </a:prstGeom>
              <a:blipFill>
                <a:blip r:embed="rId6"/>
                <a:stretch>
                  <a:fillRect l="-1668" r="-969" b="-23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37203" y="5973435"/>
                <a:ext cx="25072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203" y="5973435"/>
                <a:ext cx="2507289" cy="369332"/>
              </a:xfrm>
              <a:prstGeom prst="rect">
                <a:avLst/>
              </a:prstGeom>
              <a:blipFill>
                <a:blip r:embed="rId7"/>
                <a:stretch>
                  <a:fillRect l="-2427" r="-267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99D46D-38F2-465B-B273-9E9A915B718C}"/>
                  </a:ext>
                </a:extLst>
              </p:cNvPr>
              <p:cNvSpPr txBox="1"/>
              <p:nvPr/>
            </p:nvSpPr>
            <p:spPr>
              <a:xfrm>
                <a:off x="3645243" y="1617972"/>
                <a:ext cx="819369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dirty="0">
                    <a:solidFill>
                      <a:schemeClr val="accent6">
                        <a:lumMod val="75000"/>
                      </a:schemeClr>
                    </a:solidFill>
                  </a:rPr>
                  <a:t>1. Multiplica.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4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r>
                  <a:rPr lang="es-ES" sz="2400" dirty="0">
                    <a:solidFill>
                      <a:schemeClr val="accent6">
                        <a:lumMod val="75000"/>
                      </a:schemeClr>
                    </a:solidFill>
                  </a:rPr>
                  <a:t> Coloque el producto en la parte superior de la forma x</a:t>
                </a:r>
                <a:endParaRPr lang="en-US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99D46D-38F2-465B-B273-9E9A915B7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243" y="1617972"/>
                <a:ext cx="8193695" cy="830997"/>
              </a:xfrm>
              <a:prstGeom prst="rect">
                <a:avLst/>
              </a:prstGeom>
              <a:blipFill>
                <a:blip r:embed="rId8"/>
                <a:stretch>
                  <a:fillRect l="-1190" t="-5839" r="-1488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73CBB0E5-7935-4065-8CC5-630316727C98}"/>
              </a:ext>
            </a:extLst>
          </p:cNvPr>
          <p:cNvSpPr txBox="1"/>
          <p:nvPr/>
        </p:nvSpPr>
        <p:spPr>
          <a:xfrm>
            <a:off x="6113951" y="3468010"/>
            <a:ext cx="6078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</a:t>
            </a:r>
            <a:r>
              <a:rPr lang="en-US" sz="2400" dirty="0" err="1"/>
              <a:t>Determina</a:t>
            </a:r>
            <a:r>
              <a:rPr lang="en-US" sz="2400" dirty="0"/>
              <a:t> los </a:t>
            </a:r>
            <a:r>
              <a:rPr lang="en-US" sz="2400" dirty="0" err="1"/>
              <a:t>factores</a:t>
            </a:r>
            <a:r>
              <a:rPr lang="en-US" sz="2400" dirty="0"/>
              <a:t> de 24 que se suman a 11x
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4FB0E1-57D9-4649-B559-6BB0EB4E3BB8}"/>
              </a:ext>
            </a:extLst>
          </p:cNvPr>
          <p:cNvSpPr txBox="1"/>
          <p:nvPr/>
        </p:nvSpPr>
        <p:spPr>
          <a:xfrm>
            <a:off x="3543929" y="2666773"/>
            <a:ext cx="9171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2. Coloque el término medio en la parte inferior de la forma de x
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  <p:bldP spid="14" grpId="0"/>
      <p:bldP spid="16" grpId="0"/>
      <p:bldP spid="18" grpId="0"/>
      <p:bldP spid="19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/>
          <p:cNvSpPr txBox="1">
            <a:spLocks noChangeArrowheads="1"/>
          </p:cNvSpPr>
          <p:nvPr/>
        </p:nvSpPr>
        <p:spPr bwMode="auto">
          <a:xfrm>
            <a:off x="2499690" y="5276688"/>
            <a:ext cx="32688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(</a:t>
            </a:r>
            <a:r>
              <a:rPr lang="en-US" altLang="en-US" sz="2800" dirty="0">
                <a:solidFill>
                  <a:srgbClr val="3333FF"/>
                </a:solidFill>
              </a:rPr>
              <a:t>2</a:t>
            </a:r>
            <a:r>
              <a:rPr lang="en-US" altLang="en-US" sz="2800" i="1" dirty="0"/>
              <a:t>x</a:t>
            </a:r>
            <a:r>
              <a:rPr lang="en-US" altLang="en-US" sz="2800" dirty="0"/>
              <a:t> + </a:t>
            </a:r>
            <a:r>
              <a:rPr lang="en-US" altLang="en-US" sz="2800" dirty="0">
                <a:solidFill>
                  <a:srgbClr val="FF0000"/>
                </a:solidFill>
              </a:rPr>
              <a:t>1</a:t>
            </a:r>
            <a:r>
              <a:rPr lang="en-US" altLang="en-US" sz="2800" dirty="0"/>
              <a:t>)(</a:t>
            </a:r>
            <a:r>
              <a:rPr lang="en-US" altLang="en-US" sz="2800" dirty="0">
                <a:solidFill>
                  <a:srgbClr val="3333FF"/>
                </a:solidFill>
              </a:rPr>
              <a:t>3</a:t>
            </a:r>
            <a:r>
              <a:rPr lang="en-US" altLang="en-US" sz="2800" i="1" dirty="0"/>
              <a:t>x + </a:t>
            </a:r>
            <a:r>
              <a:rPr lang="en-US" altLang="en-US" sz="2800" dirty="0">
                <a:solidFill>
                  <a:srgbClr val="FF0000"/>
                </a:solidFill>
              </a:rPr>
              <a:t>4</a:t>
            </a:r>
            <a:r>
              <a:rPr lang="en-US" altLang="en-US" sz="2800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89020" y="331590"/>
                <a:ext cx="29298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020" y="331590"/>
                <a:ext cx="292984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27884" y="1044792"/>
                <a:ext cx="755029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5. Factor by grouping    Factor por </a:t>
                </a:r>
                <a:r>
                  <a:rPr lang="en-US" sz="2800" dirty="0" err="1"/>
                  <a:t>agrupación</a:t>
                </a:r>
                <a:r>
                  <a:rPr lang="en-US" sz="28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884" y="1044792"/>
                <a:ext cx="7550294" cy="954107"/>
              </a:xfrm>
              <a:prstGeom prst="rect">
                <a:avLst/>
              </a:prstGeom>
              <a:blipFill>
                <a:blip r:embed="rId3"/>
                <a:stretch>
                  <a:fillRect l="-1696" t="-5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75044" y="2998113"/>
                <a:ext cx="374750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044" y="2998113"/>
                <a:ext cx="374750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537487" y="4053566"/>
            <a:ext cx="43575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/>
              <a:t>6. Factorice el GCF para cada grupo.  
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161903" y="5289988"/>
            <a:ext cx="4312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7.  Factor out the (2x+1)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CCAF91-99A3-4FB4-9C18-BB05D5FA9232}"/>
              </a:ext>
            </a:extLst>
          </p:cNvPr>
          <p:cNvSpPr txBox="1"/>
          <p:nvPr/>
        </p:nvSpPr>
        <p:spPr>
          <a:xfrm>
            <a:off x="6689887" y="3104346"/>
            <a:ext cx="4357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6.  Factor out the GCF for each group.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6FD2A8-AB2D-4F55-A53C-88A0B8669AAA}"/>
              </a:ext>
            </a:extLst>
          </p:cNvPr>
          <p:cNvSpPr txBox="1"/>
          <p:nvPr/>
        </p:nvSpPr>
        <p:spPr>
          <a:xfrm>
            <a:off x="6142071" y="5799908"/>
            <a:ext cx="4312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/>
              <a:t>7. Factorice el (2x + 1)
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438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118761-88E7-4A06-826A-3F948807F2BC}"/>
              </a:ext>
            </a:extLst>
          </p:cNvPr>
          <p:cNvSpPr/>
          <p:nvPr/>
        </p:nvSpPr>
        <p:spPr>
          <a:xfrm>
            <a:off x="4513769" y="520221"/>
            <a:ext cx="2179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/>
              <a:t>6</a:t>
            </a:r>
            <a:r>
              <a:rPr lang="en-US" altLang="en-US" sz="2400" b="1" i="1" dirty="0"/>
              <a:t>x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 + 11</a:t>
            </a:r>
            <a:r>
              <a:rPr lang="en-US" altLang="en-US" sz="2400" b="1" i="1" dirty="0"/>
              <a:t>x</a:t>
            </a:r>
            <a:r>
              <a:rPr lang="en-US" altLang="en-US" sz="2400" b="1" dirty="0"/>
              <a:t> + 4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902265-6518-48DC-81A8-6D48569AA14E}"/>
              </a:ext>
            </a:extLst>
          </p:cNvPr>
          <p:cNvSpPr txBox="1"/>
          <p:nvPr/>
        </p:nvSpPr>
        <p:spPr>
          <a:xfrm>
            <a:off x="7712634" y="1108458"/>
            <a:ext cx="3705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Completa el diamante como en el anterior hecho.  
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CD4F94-CDC9-4C33-AA71-BC7976C8E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239" y="1833568"/>
            <a:ext cx="1714182" cy="1790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FB7FCF-7568-47B2-9AD2-0FB1CAEE6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412" y="2001287"/>
            <a:ext cx="4739211" cy="14250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549734-836B-48D8-8A95-17756746758C}"/>
              </a:ext>
            </a:extLst>
          </p:cNvPr>
          <p:cNvSpPr txBox="1"/>
          <p:nvPr/>
        </p:nvSpPr>
        <p:spPr>
          <a:xfrm>
            <a:off x="5600744" y="3019739"/>
            <a:ext cx="4571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sz="2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5520F45-9B94-4068-B052-20A800F43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61932"/>
              </p:ext>
            </p:extLst>
          </p:nvPr>
        </p:nvGraphicFramePr>
        <p:xfrm>
          <a:off x="3442485" y="4445752"/>
          <a:ext cx="3642654" cy="120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1327">
                  <a:extLst>
                    <a:ext uri="{9D8B030D-6E8A-4147-A177-3AD203B41FA5}">
                      <a16:colId xmlns:a16="http://schemas.microsoft.com/office/drawing/2014/main" val="3197878192"/>
                    </a:ext>
                  </a:extLst>
                </a:gridCol>
                <a:gridCol w="1821327">
                  <a:extLst>
                    <a:ext uri="{9D8B030D-6E8A-4147-A177-3AD203B41FA5}">
                      <a16:colId xmlns:a16="http://schemas.microsoft.com/office/drawing/2014/main" val="1295600591"/>
                    </a:ext>
                  </a:extLst>
                </a:gridCol>
              </a:tblGrid>
              <a:tr h="601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48178"/>
                  </a:ext>
                </a:extLst>
              </a:tr>
              <a:tr h="601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46372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76DCC03-1F59-4C45-A8CB-5898EF025AE8}"/>
                  </a:ext>
                </a:extLst>
              </p:cNvPr>
              <p:cNvSpPr txBox="1"/>
              <p:nvPr/>
            </p:nvSpPr>
            <p:spPr>
              <a:xfrm>
                <a:off x="3966267" y="4639459"/>
                <a:ext cx="62474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76DCC03-1F59-4C45-A8CB-5898EF025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267" y="4639459"/>
                <a:ext cx="624744" cy="369332"/>
              </a:xfrm>
              <a:prstGeom prst="rect">
                <a:avLst/>
              </a:prstGeom>
              <a:blipFill>
                <a:blip r:embed="rId4"/>
                <a:stretch>
                  <a:fillRect l="-6863" t="-8197" r="-7843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C414BAC-84B4-408C-827B-46517D81A31A}"/>
              </a:ext>
            </a:extLst>
          </p:cNvPr>
          <p:cNvSpPr txBox="1"/>
          <p:nvPr/>
        </p:nvSpPr>
        <p:spPr>
          <a:xfrm>
            <a:off x="7085139" y="3520925"/>
            <a:ext cx="364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Write the terms in the generic rectangle.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A3E49B-3087-4A9E-A059-AA64DA391267}"/>
                  </a:ext>
                </a:extLst>
              </p:cNvPr>
              <p:cNvSpPr txBox="1"/>
              <p:nvPr/>
            </p:nvSpPr>
            <p:spPr>
              <a:xfrm>
                <a:off x="5980584" y="5239623"/>
                <a:ext cx="2308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A3E49B-3087-4A9E-A059-AA64DA391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584" y="5239623"/>
                <a:ext cx="230832" cy="369332"/>
              </a:xfrm>
              <a:prstGeom prst="rect">
                <a:avLst/>
              </a:prstGeom>
              <a:blipFill>
                <a:blip r:embed="rId5"/>
                <a:stretch>
                  <a:fillRect l="-18421" r="-47368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969A41-04DD-4D53-BDA3-F7C66FA130CA}"/>
                  </a:ext>
                </a:extLst>
              </p:cNvPr>
              <p:cNvSpPr txBox="1"/>
              <p:nvPr/>
            </p:nvSpPr>
            <p:spPr>
              <a:xfrm>
                <a:off x="5943426" y="4662984"/>
                <a:ext cx="3051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969A41-04DD-4D53-BDA3-F7C66FA13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426" y="4662984"/>
                <a:ext cx="305148" cy="276999"/>
              </a:xfrm>
              <a:prstGeom prst="rect">
                <a:avLst/>
              </a:prstGeom>
              <a:blipFill>
                <a:blip r:embed="rId6"/>
                <a:stretch>
                  <a:fillRect l="-20000" r="-16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F7E4E9-4E9C-4F1D-B48A-513601436225}"/>
                  </a:ext>
                </a:extLst>
              </p:cNvPr>
              <p:cNvSpPr txBox="1"/>
              <p:nvPr/>
            </p:nvSpPr>
            <p:spPr>
              <a:xfrm>
                <a:off x="4060421" y="5202498"/>
                <a:ext cx="3051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F7E4E9-4E9C-4F1D-B48A-513601436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421" y="5202498"/>
                <a:ext cx="305148" cy="276999"/>
              </a:xfrm>
              <a:prstGeom prst="rect">
                <a:avLst/>
              </a:prstGeom>
              <a:blipFill>
                <a:blip r:embed="rId7"/>
                <a:stretch>
                  <a:fillRect l="-18000" r="-18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9F02CB0B-4606-4C03-B4FA-1E6EE8F479D0}"/>
              </a:ext>
            </a:extLst>
          </p:cNvPr>
          <p:cNvSpPr txBox="1"/>
          <p:nvPr/>
        </p:nvSpPr>
        <p:spPr>
          <a:xfrm>
            <a:off x="2025451" y="5764517"/>
            <a:ext cx="4976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Factor out a GCF from the row and column as in step 6 on previous slide.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61D814-3B0D-464F-AEA8-84A6E33C9D3A}"/>
              </a:ext>
            </a:extLst>
          </p:cNvPr>
          <p:cNvSpPr txBox="1"/>
          <p:nvPr/>
        </p:nvSpPr>
        <p:spPr>
          <a:xfrm>
            <a:off x="7712633" y="174866"/>
            <a:ext cx="3705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Complete the diamond as in the previous done.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33B71E-930D-4697-8314-26FF3E7BE5BD}"/>
              </a:ext>
            </a:extLst>
          </p:cNvPr>
          <p:cNvSpPr txBox="1"/>
          <p:nvPr/>
        </p:nvSpPr>
        <p:spPr>
          <a:xfrm>
            <a:off x="7775518" y="4351922"/>
            <a:ext cx="3642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Escriba los términos en el rectángulo genérico.  
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817A44-966F-404F-8402-A4E77515F99D}"/>
              </a:ext>
            </a:extLst>
          </p:cNvPr>
          <p:cNvSpPr txBox="1"/>
          <p:nvPr/>
        </p:nvSpPr>
        <p:spPr>
          <a:xfrm>
            <a:off x="7295950" y="5598418"/>
            <a:ext cx="465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Factorice un GCF de la fila y la columna como en el paso 6 de la diapositiva anterior.  
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6C120D-0818-4029-967B-10D416F6A20A}"/>
                  </a:ext>
                </a:extLst>
              </p:cNvPr>
              <p:cNvSpPr txBox="1"/>
              <p:nvPr/>
            </p:nvSpPr>
            <p:spPr>
              <a:xfrm>
                <a:off x="4126065" y="3999770"/>
                <a:ext cx="3051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6C120D-0818-4029-967B-10D416F6A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065" y="3999770"/>
                <a:ext cx="305148" cy="276999"/>
              </a:xfrm>
              <a:prstGeom prst="rect">
                <a:avLst/>
              </a:prstGeom>
              <a:blipFill>
                <a:blip r:embed="rId8"/>
                <a:stretch>
                  <a:fillRect l="-20000" r="-16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4C6D7D8-7510-4D88-9AE7-3B529013253D}"/>
                  </a:ext>
                </a:extLst>
              </p:cNvPr>
              <p:cNvSpPr txBox="1"/>
              <p:nvPr/>
            </p:nvSpPr>
            <p:spPr>
              <a:xfrm>
                <a:off x="6036689" y="3983339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4C6D7D8-7510-4D88-9AE7-3B5290132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689" y="3983339"/>
                <a:ext cx="174727" cy="276999"/>
              </a:xfrm>
              <a:prstGeom prst="rect">
                <a:avLst/>
              </a:prstGeom>
              <a:blipFill>
                <a:blip r:embed="rId9"/>
                <a:stretch>
                  <a:fillRect l="-31034" r="-34483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84D08B-31B9-4F3E-8FA1-E6543AC59A14}"/>
                  </a:ext>
                </a:extLst>
              </p:cNvPr>
              <p:cNvSpPr txBox="1"/>
              <p:nvPr/>
            </p:nvSpPr>
            <p:spPr>
              <a:xfrm>
                <a:off x="2832338" y="4607664"/>
                <a:ext cx="3051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84D08B-31B9-4F3E-8FA1-E6543AC59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338" y="4607664"/>
                <a:ext cx="305148" cy="276999"/>
              </a:xfrm>
              <a:prstGeom prst="rect">
                <a:avLst/>
              </a:prstGeom>
              <a:blipFill>
                <a:blip r:embed="rId10"/>
                <a:stretch>
                  <a:fillRect l="-20000" r="-16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DFC796D-7F4F-4DB9-90CC-288C8C9C8AEB}"/>
                  </a:ext>
                </a:extLst>
              </p:cNvPr>
              <p:cNvSpPr txBox="1"/>
              <p:nvPr/>
            </p:nvSpPr>
            <p:spPr>
              <a:xfrm>
                <a:off x="2897548" y="5186090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DFC796D-7F4F-4DB9-90CC-288C8C9C8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548" y="5186090"/>
                <a:ext cx="174727" cy="276999"/>
              </a:xfrm>
              <a:prstGeom prst="rect">
                <a:avLst/>
              </a:prstGeom>
              <a:blipFill>
                <a:blip r:embed="rId11"/>
                <a:stretch>
                  <a:fillRect l="-31034" r="-3448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766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31E1CD-1BE8-4DA4-9B0D-DCF3E5FD3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878" y="415978"/>
            <a:ext cx="3642676" cy="16917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E78CA9-3D56-4961-BD4F-22C5315DCC42}"/>
                  </a:ext>
                </a:extLst>
              </p:cNvPr>
              <p:cNvSpPr txBox="1"/>
              <p:nvPr/>
            </p:nvSpPr>
            <p:spPr>
              <a:xfrm>
                <a:off x="3229576" y="2962656"/>
                <a:ext cx="23312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+4)(2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E78CA9-3D56-4961-BD4F-22C5315DCC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576" y="2962656"/>
                <a:ext cx="2331279" cy="369332"/>
              </a:xfrm>
              <a:prstGeom prst="rect">
                <a:avLst/>
              </a:prstGeom>
              <a:blipFill>
                <a:blip r:embed="rId3"/>
                <a:stretch>
                  <a:fillRect l="-4450" r="-4450"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E8223EB-2835-4C27-8380-72F627C47313}"/>
              </a:ext>
            </a:extLst>
          </p:cNvPr>
          <p:cNvSpPr txBox="1"/>
          <p:nvPr/>
        </p:nvSpPr>
        <p:spPr>
          <a:xfrm>
            <a:off x="6894576" y="2962656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Write the factors 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9AD5F-71FE-47DD-BB6B-DB967DD4B85C}"/>
              </a:ext>
            </a:extLst>
          </p:cNvPr>
          <p:cNvSpPr txBox="1"/>
          <p:nvPr/>
        </p:nvSpPr>
        <p:spPr>
          <a:xfrm>
            <a:off x="6894576" y="3599688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Escriba</a:t>
            </a:r>
            <a:r>
              <a:rPr lang="en-US" sz="2400" dirty="0"/>
              <a:t> los </a:t>
            </a:r>
            <a:r>
              <a:rPr lang="en-US" sz="2400" dirty="0" err="1"/>
              <a:t>factores</a:t>
            </a:r>
            <a:r>
              <a:rPr lang="en-US" sz="2400" dirty="0"/>
              <a:t> .  
</a:t>
            </a:r>
          </a:p>
        </p:txBody>
      </p:sp>
    </p:spTree>
    <p:extLst>
      <p:ext uri="{BB962C8B-B14F-4D97-AF65-F5344CB8AC3E}">
        <p14:creationId xmlns:p14="http://schemas.microsoft.com/office/powerpoint/2010/main" val="55733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981200" y="2489408"/>
            <a:ext cx="8077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/>
              <a:t>Factor each trinomial. Check your answer.</a:t>
            </a:r>
            <a:endParaRPr lang="en-US" altLang="en-US" sz="2000" dirty="0"/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en-US" dirty="0"/>
              <a:t>5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+ 17</a:t>
            </a:r>
            <a:r>
              <a:rPr lang="en-US" altLang="en-US" i="1" dirty="0"/>
              <a:t>x</a:t>
            </a:r>
            <a:r>
              <a:rPr lang="en-US" altLang="en-US" dirty="0"/>
              <a:t> + 6   		</a:t>
            </a: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en-US" dirty="0"/>
              <a:t>8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+ 27</a:t>
            </a:r>
            <a:r>
              <a:rPr lang="en-US" altLang="en-US" i="1" dirty="0"/>
              <a:t>x + </a:t>
            </a:r>
            <a:r>
              <a:rPr lang="en-US" altLang="en-US" dirty="0"/>
              <a:t>9</a:t>
            </a:r>
          </a:p>
          <a:p>
            <a:pPr>
              <a:spcBef>
                <a:spcPct val="50000"/>
              </a:spcBef>
            </a:pPr>
            <a:r>
              <a:rPr lang="en-US" altLang="en-US" sz="8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5089265" y="3094037"/>
            <a:ext cx="271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(5</a:t>
            </a:r>
            <a:r>
              <a:rPr lang="en-US" altLang="en-US" i="1" dirty="0">
                <a:solidFill>
                  <a:srgbClr val="FF0000"/>
                </a:solidFill>
              </a:rPr>
              <a:t>x + </a:t>
            </a:r>
            <a:r>
              <a:rPr lang="en-US" altLang="en-US" dirty="0">
                <a:solidFill>
                  <a:srgbClr val="FF0000"/>
                </a:solidFill>
              </a:rPr>
              <a:t>2)(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+ 3) 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5089265" y="3757979"/>
            <a:ext cx="2609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(8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+ 3)(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+ 3)</a:t>
            </a:r>
          </a:p>
        </p:txBody>
      </p:sp>
    </p:spTree>
    <p:extLst>
      <p:ext uri="{BB962C8B-B14F-4D97-AF65-F5344CB8AC3E}">
        <p14:creationId xmlns:p14="http://schemas.microsoft.com/office/powerpoint/2010/main" val="338469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3" grpId="0"/>
      <p:bldP spid="1751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1780193" y="311986"/>
            <a:ext cx="7543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/>
              <a:t>Factor each trinomial. Check your answer</a:t>
            </a:r>
            <a:r>
              <a:rPr lang="en-US" altLang="en-US" sz="2800" b="1" i="1" dirty="0"/>
              <a:t>.</a:t>
            </a:r>
            <a:endParaRPr lang="en-US" altLang="en-US" sz="2800" dirty="0">
              <a:latin typeface="Times" panose="02020603050405020304" pitchFamily="18" charset="0"/>
            </a:endParaRPr>
          </a:p>
        </p:txBody>
      </p:sp>
      <p:sp>
        <p:nvSpPr>
          <p:cNvPr id="6147" name="Text Box 21"/>
          <p:cNvSpPr txBox="1">
            <a:spLocks noChangeArrowheads="1"/>
          </p:cNvSpPr>
          <p:nvPr/>
        </p:nvSpPr>
        <p:spPr bwMode="auto">
          <a:xfrm>
            <a:off x="3874898" y="1084377"/>
            <a:ext cx="2492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/>
              <a:t>3</a:t>
            </a:r>
            <a:r>
              <a:rPr lang="en-US" altLang="en-US" sz="2800" b="1" i="1" dirty="0"/>
              <a:t>x</a:t>
            </a:r>
            <a:r>
              <a:rPr lang="en-US" altLang="en-US" sz="2800" b="1" baseline="30000" dirty="0"/>
              <a:t>2</a:t>
            </a:r>
            <a:r>
              <a:rPr lang="en-US" altLang="en-US" sz="2800" b="1" dirty="0"/>
              <a:t> </a:t>
            </a:r>
            <a:r>
              <a:rPr lang="en-US" altLang="en-US" sz="2800" b="1" dirty="0">
                <a:latin typeface="Arial" panose="020B0604020202020204" pitchFamily="34" charset="0"/>
              </a:rPr>
              <a:t>–</a:t>
            </a:r>
            <a:r>
              <a:rPr lang="en-US" altLang="en-US" sz="2800" b="1" dirty="0"/>
              <a:t> 2</a:t>
            </a:r>
            <a:r>
              <a:rPr lang="en-US" altLang="en-US" sz="2800" b="1" i="1" dirty="0"/>
              <a:t>x</a:t>
            </a:r>
            <a:r>
              <a:rPr lang="en-US" altLang="en-US" sz="2800" b="1" dirty="0"/>
              <a:t> </a:t>
            </a:r>
            <a:r>
              <a:rPr lang="en-US" altLang="en-US" sz="2800" b="1" dirty="0">
                <a:latin typeface="Arial" panose="020B0604020202020204" pitchFamily="34" charset="0"/>
              </a:rPr>
              <a:t>–</a:t>
            </a:r>
            <a:r>
              <a:rPr lang="en-US" altLang="en-US" sz="2800" b="1" dirty="0"/>
              <a:t> 8  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867026" y="5917050"/>
            <a:ext cx="5916613" cy="633413"/>
            <a:chOff x="270" y="3072"/>
            <a:chExt cx="3727" cy="399"/>
          </a:xfrm>
        </p:grpSpPr>
        <p:sp>
          <p:nvSpPr>
            <p:cNvPr id="6149" name="Text Box 28"/>
            <p:cNvSpPr txBox="1">
              <a:spLocks noChangeArrowheads="1"/>
            </p:cNvSpPr>
            <p:nvPr/>
          </p:nvSpPr>
          <p:spPr bwMode="auto">
            <a:xfrm>
              <a:off x="270" y="3141"/>
              <a:ext cx="37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(</a:t>
              </a:r>
              <a:r>
                <a:rPr lang="en-US" altLang="en-US" sz="2800" i="1" dirty="0"/>
                <a:t>x</a:t>
              </a:r>
              <a:r>
                <a:rPr lang="en-US" altLang="en-US" sz="2800" dirty="0"/>
                <a:t> </a:t>
              </a:r>
              <a:r>
                <a:rPr lang="en-US" altLang="en-US" sz="2800" dirty="0">
                  <a:latin typeface="Arial" panose="020B0604020202020204" pitchFamily="34" charset="0"/>
                </a:rPr>
                <a:t>–</a:t>
              </a:r>
              <a:r>
                <a:rPr lang="en-US" altLang="en-US" sz="2800" dirty="0"/>
                <a:t> </a:t>
              </a:r>
              <a:r>
                <a:rPr lang="en-US" altLang="en-US" sz="2800" dirty="0">
                  <a:solidFill>
                    <a:srgbClr val="FF0000"/>
                  </a:solidFill>
                </a:rPr>
                <a:t>2</a:t>
              </a:r>
              <a:r>
                <a:rPr lang="en-US" altLang="en-US" sz="2800" dirty="0"/>
                <a:t>)(</a:t>
              </a:r>
              <a:r>
                <a:rPr lang="en-US" altLang="en-US" sz="2800" dirty="0">
                  <a:solidFill>
                    <a:srgbClr val="3333FF"/>
                  </a:solidFill>
                </a:rPr>
                <a:t>3</a:t>
              </a:r>
              <a:r>
                <a:rPr lang="en-US" altLang="en-US" sz="2800" i="1" dirty="0"/>
                <a:t>x + </a:t>
              </a:r>
              <a:r>
                <a:rPr lang="en-US" altLang="en-US" sz="2800" dirty="0">
                  <a:solidFill>
                    <a:srgbClr val="FF0000"/>
                  </a:solidFill>
                </a:rPr>
                <a:t>4</a:t>
              </a:r>
              <a:r>
                <a:rPr lang="en-US" altLang="en-US" sz="2800" dirty="0"/>
                <a:t>) = 3</a:t>
              </a:r>
              <a:r>
                <a:rPr lang="en-US" altLang="en-US" sz="2800" i="1" dirty="0"/>
                <a:t>x</a:t>
              </a:r>
              <a:r>
                <a:rPr lang="en-US" altLang="en-US" sz="2800" baseline="30000" dirty="0"/>
                <a:t>2</a:t>
              </a:r>
              <a:r>
                <a:rPr lang="en-US" altLang="en-US" sz="2800" dirty="0"/>
                <a:t>  </a:t>
              </a:r>
              <a:r>
                <a:rPr lang="en-US" altLang="en-US" sz="2800" dirty="0">
                  <a:latin typeface="Arial" panose="020B0604020202020204" pitchFamily="34" charset="0"/>
                </a:rPr>
                <a:t>–</a:t>
              </a:r>
              <a:r>
                <a:rPr lang="en-US" altLang="en-US" sz="2800" dirty="0"/>
                <a:t> 2</a:t>
              </a:r>
              <a:r>
                <a:rPr lang="en-US" altLang="en-US" sz="2800" i="1" dirty="0"/>
                <a:t>x</a:t>
              </a:r>
              <a:r>
                <a:rPr lang="en-US" altLang="en-US" sz="2800" dirty="0"/>
                <a:t> </a:t>
              </a:r>
              <a:r>
                <a:rPr lang="en-US" altLang="en-US" sz="2800" dirty="0">
                  <a:latin typeface="Arial" panose="020B0604020202020204" pitchFamily="34" charset="0"/>
                </a:rPr>
                <a:t>–</a:t>
              </a:r>
              <a:r>
                <a:rPr lang="en-US" altLang="en-US" sz="2800" dirty="0"/>
                <a:t> 8 </a:t>
              </a:r>
            </a:p>
          </p:txBody>
        </p:sp>
        <p:sp>
          <p:nvSpPr>
            <p:cNvPr id="6150" name="Text Box 38"/>
            <p:cNvSpPr txBox="1">
              <a:spLocks noChangeArrowheads="1"/>
            </p:cNvSpPr>
            <p:nvPr/>
          </p:nvSpPr>
          <p:spPr bwMode="auto">
            <a:xfrm>
              <a:off x="3408" y="3072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00"/>
                  </a:solidFill>
                  <a:sym typeface="Wingdings" panose="05000000000000000000" pitchFamily="2" charset="2"/>
                </a:rPr>
                <a:t></a:t>
              </a:r>
              <a:endParaRPr lang="en-US" altLang="en-US" sz="2800">
                <a:latin typeface="Arial" panose="020B0604020202020204" pitchFamily="34" charset="0"/>
              </a:endParaRP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BBF0820-A726-4E2D-9DA4-15CD3A79204B}"/>
              </a:ext>
            </a:extLst>
          </p:cNvPr>
          <p:cNvCxnSpPr>
            <a:cxnSpLocks/>
          </p:cNvCxnSpPr>
          <p:nvPr/>
        </p:nvCxnSpPr>
        <p:spPr>
          <a:xfrm>
            <a:off x="1875692" y="2141415"/>
            <a:ext cx="1289539" cy="144942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2DB7EF-CFB5-4058-B2C9-0F81601DDF6B}"/>
              </a:ext>
            </a:extLst>
          </p:cNvPr>
          <p:cNvCxnSpPr>
            <a:cxnSpLocks/>
          </p:cNvCxnSpPr>
          <p:nvPr/>
        </p:nvCxnSpPr>
        <p:spPr>
          <a:xfrm flipV="1">
            <a:off x="1780193" y="2128715"/>
            <a:ext cx="1385038" cy="148427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393E6D-DBD7-4495-8CA7-232D73F5000F}"/>
                  </a:ext>
                </a:extLst>
              </p:cNvPr>
              <p:cNvSpPr txBox="1"/>
              <p:nvPr/>
            </p:nvSpPr>
            <p:spPr>
              <a:xfrm>
                <a:off x="1954368" y="2015424"/>
                <a:ext cx="81718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−24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393E6D-DBD7-4495-8CA7-232D73F50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4368" y="2015424"/>
                <a:ext cx="817184" cy="430887"/>
              </a:xfrm>
              <a:prstGeom prst="rect">
                <a:avLst/>
              </a:prstGeom>
              <a:blipFill>
                <a:blip r:embed="rId2"/>
                <a:stretch>
                  <a:fillRect r="-21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1C3E4B6-F286-49A9-B484-595DFCB38A38}"/>
                  </a:ext>
                </a:extLst>
              </p:cNvPr>
              <p:cNvSpPr txBox="1"/>
              <p:nvPr/>
            </p:nvSpPr>
            <p:spPr>
              <a:xfrm>
                <a:off x="2031285" y="3269495"/>
                <a:ext cx="7402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1C3E4B6-F286-49A9-B484-595DFCB38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285" y="3269495"/>
                <a:ext cx="74026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8E5435A-2634-4E85-9CC9-4B0E15830315}"/>
                  </a:ext>
                </a:extLst>
              </p:cNvPr>
              <p:cNvSpPr txBox="1"/>
              <p:nvPr/>
            </p:nvSpPr>
            <p:spPr>
              <a:xfrm>
                <a:off x="4541634" y="1971007"/>
                <a:ext cx="862416" cy="17235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342900" indent="-342900">
                  <a:buAutoNum type="arabicPlain"/>
                </a:pPr>
                <a:r>
                  <a:rPr lang="en-US" sz="2800" b="0" dirty="0"/>
                  <a:t>-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US" sz="2800" b="0" dirty="0"/>
              </a:p>
              <a:p>
                <a:pPr marL="342900" indent="-342900">
                  <a:buAutoNum type="arabicPlain"/>
                </a:pPr>
                <a:r>
                  <a:rPr lang="en-US" sz="2800" dirty="0"/>
                  <a:t>-12</a:t>
                </a:r>
              </a:p>
              <a:p>
                <a:pPr marL="342900" indent="-342900">
                  <a:buAutoNum type="arabicPlain"/>
                </a:pPr>
                <a:r>
                  <a:rPr lang="en-US" sz="2800" dirty="0"/>
                  <a:t>-8</a:t>
                </a:r>
              </a:p>
              <a:p>
                <a:pPr marL="342900" indent="-342900">
                  <a:buAutoNum type="arabicPlain"/>
                </a:pPr>
                <a:r>
                  <a:rPr lang="en-US" sz="2800" dirty="0"/>
                  <a:t>-6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8E5435A-2634-4E85-9CC9-4B0E15830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634" y="1971007"/>
                <a:ext cx="862416" cy="1723549"/>
              </a:xfrm>
              <a:prstGeom prst="rect">
                <a:avLst/>
              </a:prstGeom>
              <a:blipFill>
                <a:blip r:embed="rId4"/>
                <a:stretch>
                  <a:fillRect l="-25532" t="-6360" r="-18440" b="-12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7167E83-C9A7-4DA5-BB6B-522A443D6BDA}"/>
                  </a:ext>
                </a:extLst>
              </p14:cNvPr>
              <p14:cNvContentPartPr/>
              <p14:nvPr/>
            </p14:nvContentPartPr>
            <p14:xfrm>
              <a:off x="4476126" y="2909904"/>
              <a:ext cx="762480" cy="3488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7167E83-C9A7-4DA5-BB6B-522A443D6BD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67126" y="2900904"/>
                <a:ext cx="780120" cy="36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862AEAF-D01A-417E-94A1-9FE9A5176F36}"/>
                  </a:ext>
                </a:extLst>
              </p:cNvPr>
              <p:cNvSpPr txBox="1"/>
              <p:nvPr/>
            </p:nvSpPr>
            <p:spPr>
              <a:xfrm>
                <a:off x="1458606" y="2575728"/>
                <a:ext cx="7402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862AEAF-D01A-417E-94A1-9FE9A5176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606" y="2575728"/>
                <a:ext cx="74026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0BE480-43BE-4DF9-B0A2-33E423304253}"/>
                  </a:ext>
                </a:extLst>
              </p:cNvPr>
              <p:cNvSpPr txBox="1"/>
              <p:nvPr/>
            </p:nvSpPr>
            <p:spPr>
              <a:xfrm>
                <a:off x="2005884" y="2626936"/>
                <a:ext cx="215475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0BE480-43BE-4DF9-B0A2-33E4233042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84" y="2626936"/>
                <a:ext cx="215475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DB9ADD5-EF1C-4D33-A187-D01BBBD0B41C}"/>
                  </a:ext>
                </a:extLst>
              </p:cNvPr>
              <p:cNvSpPr txBox="1"/>
              <p:nvPr/>
            </p:nvSpPr>
            <p:spPr>
              <a:xfrm>
                <a:off x="4476126" y="3933803"/>
                <a:ext cx="29298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DB9ADD5-EF1C-4D33-A187-D01BBBD0B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126" y="3933803"/>
                <a:ext cx="2929841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1143E2D-559C-4446-9B8A-491AFBD9F82E}"/>
                  </a:ext>
                </a:extLst>
              </p:cNvPr>
              <p:cNvSpPr txBox="1"/>
              <p:nvPr/>
            </p:nvSpPr>
            <p:spPr>
              <a:xfrm>
                <a:off x="4367395" y="4709339"/>
                <a:ext cx="33500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+4(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1143E2D-559C-4446-9B8A-491AFBD9F8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395" y="4709339"/>
                <a:ext cx="3350084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82E920FD-9914-4780-94CB-8DAD6C167F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7379303"/>
                  </p:ext>
                </p:extLst>
              </p:nvPr>
            </p:nvGraphicFramePr>
            <p:xfrm>
              <a:off x="8897112" y="3590844"/>
              <a:ext cx="2561336" cy="158208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0668">
                      <a:extLst>
                        <a:ext uri="{9D8B030D-6E8A-4147-A177-3AD203B41FA5}">
                          <a16:colId xmlns:a16="http://schemas.microsoft.com/office/drawing/2014/main" val="2789851765"/>
                        </a:ext>
                      </a:extLst>
                    </a:gridCol>
                    <a:gridCol w="1280668">
                      <a:extLst>
                        <a:ext uri="{9D8B030D-6E8A-4147-A177-3AD203B41FA5}">
                          <a16:colId xmlns:a16="http://schemas.microsoft.com/office/drawing/2014/main" val="433991255"/>
                        </a:ext>
                      </a:extLst>
                    </a:gridCol>
                  </a:tblGrid>
                  <a:tr h="825708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32655059"/>
                      </a:ext>
                    </a:extLst>
                  </a:tr>
                  <a:tr h="756381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427834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82E920FD-9914-4780-94CB-8DAD6C167F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7379303"/>
                  </p:ext>
                </p:extLst>
              </p:nvPr>
            </p:nvGraphicFramePr>
            <p:xfrm>
              <a:off x="8897112" y="3590844"/>
              <a:ext cx="2561336" cy="158208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0668">
                      <a:extLst>
                        <a:ext uri="{9D8B030D-6E8A-4147-A177-3AD203B41FA5}">
                          <a16:colId xmlns:a16="http://schemas.microsoft.com/office/drawing/2014/main" val="2789851765"/>
                        </a:ext>
                      </a:extLst>
                    </a:gridCol>
                    <a:gridCol w="1280668">
                      <a:extLst>
                        <a:ext uri="{9D8B030D-6E8A-4147-A177-3AD203B41FA5}">
                          <a16:colId xmlns:a16="http://schemas.microsoft.com/office/drawing/2014/main" val="433991255"/>
                        </a:ext>
                      </a:extLst>
                    </a:gridCol>
                  </a:tblGrid>
                  <a:tr h="8257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474" t="-735" r="-100474" b="-92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100952" t="-735" r="-952" b="-92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2655059"/>
                      </a:ext>
                    </a:extLst>
                  </a:tr>
                  <a:tr h="7563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474" t="-110484" r="-100474" b="-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100952" t="-110484" r="-952" b="-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27834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6499402-BA91-4EFD-B7D3-E9B45C6F4FC3}"/>
                  </a:ext>
                </a:extLst>
              </p:cNvPr>
              <p:cNvSpPr txBox="1"/>
              <p:nvPr/>
            </p:nvSpPr>
            <p:spPr>
              <a:xfrm>
                <a:off x="8497146" y="3840862"/>
                <a:ext cx="1769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6499402-BA91-4EFD-B7D3-E9B45C6F4F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7146" y="3840862"/>
                <a:ext cx="176908" cy="276999"/>
              </a:xfrm>
              <a:prstGeom prst="rect">
                <a:avLst/>
              </a:prstGeom>
              <a:blipFill>
                <a:blip r:embed="rId12"/>
                <a:stretch>
                  <a:fillRect l="-20690" r="-1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F8346AC-68A2-4B85-8975-8CDF2E9495D3}"/>
                  </a:ext>
                </a:extLst>
              </p:cNvPr>
              <p:cNvSpPr txBox="1"/>
              <p:nvPr/>
            </p:nvSpPr>
            <p:spPr>
              <a:xfrm>
                <a:off x="9323993" y="3152001"/>
                <a:ext cx="3051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F8346AC-68A2-4B85-8975-8CDF2E949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3993" y="3152001"/>
                <a:ext cx="305148" cy="276999"/>
              </a:xfrm>
              <a:prstGeom prst="rect">
                <a:avLst/>
              </a:prstGeom>
              <a:blipFill>
                <a:blip r:embed="rId13"/>
                <a:stretch>
                  <a:fillRect l="-20000" r="-16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1ED64D-C8A3-46A9-BD43-F36F62A49FF6}"/>
                  </a:ext>
                </a:extLst>
              </p:cNvPr>
              <p:cNvSpPr txBox="1"/>
              <p:nvPr/>
            </p:nvSpPr>
            <p:spPr>
              <a:xfrm>
                <a:off x="10672924" y="3207939"/>
                <a:ext cx="174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1ED64D-C8A3-46A9-BD43-F36F62A49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2924" y="3207939"/>
                <a:ext cx="174727" cy="276999"/>
              </a:xfrm>
              <a:prstGeom prst="rect">
                <a:avLst/>
              </a:prstGeom>
              <a:blipFill>
                <a:blip r:embed="rId14"/>
                <a:stretch>
                  <a:fillRect l="-35714" r="-35714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704FE2E-B653-4194-95D8-5D59DB43126D}"/>
                  </a:ext>
                </a:extLst>
              </p:cNvPr>
              <p:cNvSpPr txBox="1"/>
              <p:nvPr/>
            </p:nvSpPr>
            <p:spPr>
              <a:xfrm>
                <a:off x="8323220" y="4709339"/>
                <a:ext cx="3478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704FE2E-B653-4194-95D8-5D59DB431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220" y="4709339"/>
                <a:ext cx="347852" cy="276999"/>
              </a:xfrm>
              <a:prstGeom prst="rect">
                <a:avLst/>
              </a:prstGeom>
              <a:blipFill>
                <a:blip r:embed="rId15"/>
                <a:stretch>
                  <a:fillRect l="-3509" r="-17544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EF3BB69-EE8F-404A-B66F-0E081F6DD9C1}"/>
              </a:ext>
            </a:extLst>
          </p:cNvPr>
          <p:cNvCxnSpPr>
            <a:cxnSpLocks/>
          </p:cNvCxnSpPr>
          <p:nvPr/>
        </p:nvCxnSpPr>
        <p:spPr>
          <a:xfrm flipH="1">
            <a:off x="9025128" y="5367338"/>
            <a:ext cx="1389888" cy="8116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07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981200" y="2489408"/>
            <a:ext cx="8077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/>
              <a:t>Factor. Check your answer.</a:t>
            </a:r>
            <a:endParaRPr lang="en-US" altLang="en-US" sz="2000" dirty="0"/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en-US" dirty="0"/>
              <a:t>		</a:t>
            </a: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en-US" dirty="0"/>
              <a:t>2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+ 5</a:t>
            </a:r>
            <a:r>
              <a:rPr lang="en-US" altLang="en-US" i="1" dirty="0"/>
              <a:t>x – </a:t>
            </a:r>
            <a:r>
              <a:rPr lang="en-US" altLang="en-US" dirty="0"/>
              <a:t>12</a:t>
            </a:r>
            <a:r>
              <a:rPr lang="en-US" altLang="en-US" i="1" dirty="0"/>
              <a:t> </a:t>
            </a:r>
            <a:r>
              <a:rPr lang="en-US" altLang="en-US" dirty="0"/>
              <a:t> </a:t>
            </a:r>
            <a:endParaRPr lang="en-US" altLang="en-US" b="1" dirty="0"/>
          </a:p>
          <a:p>
            <a:pPr>
              <a:spcBef>
                <a:spcPct val="50000"/>
              </a:spcBef>
            </a:pPr>
            <a:r>
              <a:rPr lang="en-US" altLang="en-US" sz="8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4542728" y="3694201"/>
            <a:ext cx="255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(2</a:t>
            </a:r>
            <a:r>
              <a:rPr lang="en-US" altLang="en-US" i="1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–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3)(</a:t>
            </a:r>
            <a:r>
              <a:rPr lang="en-US" altLang="en-US" i="1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+ 4)</a:t>
            </a:r>
          </a:p>
        </p:txBody>
      </p:sp>
    </p:spTree>
    <p:extLst>
      <p:ext uri="{BB962C8B-B14F-4D97-AF65-F5344CB8AC3E}">
        <p14:creationId xmlns:p14="http://schemas.microsoft.com/office/powerpoint/2010/main" val="71722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509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Arial MT Bl</vt:lpstr>
      <vt:lpstr>Cambria Math</vt:lpstr>
      <vt:lpstr>Corbel</vt:lpstr>
      <vt:lpstr>Times</vt:lpstr>
      <vt:lpstr>Verdana</vt:lpstr>
      <vt:lpstr>Wingdings</vt:lpstr>
      <vt:lpstr>Parallax</vt:lpstr>
      <vt:lpstr>Factoring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</dc:title>
  <dc:creator>ALISON DOOLIN</dc:creator>
  <cp:lastModifiedBy>ALISON DOOLIN</cp:lastModifiedBy>
  <cp:revision>21</cp:revision>
  <dcterms:created xsi:type="dcterms:W3CDTF">2021-05-16T23:32:26Z</dcterms:created>
  <dcterms:modified xsi:type="dcterms:W3CDTF">2023-03-21T21:25:00Z</dcterms:modified>
</cp:coreProperties>
</file>