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3-16T22:14:35.942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0 180 0,'51'0'172,"50"-26"-172,1 1 16,76 0-16,-102 25 15,102 0-15,-51 0 16,0 0-16,-26 25 16,1-25-16,-26 0 15,-25 25-15,25 1 16,-51-26-16,1 0 15,-1 0-15,1 0 16,-1 0 0,0 0-1,1 0 1,-1 0 0,1 0-16,-1 0 15,0 0 1,1 0-1,-1 0-15,1 0 16,-1 25 0,0-25-1,1 0 1,-1 0-16,1 0 16,-1 0-1,0 0-15,1 0 16,-1 0-1,1 0-15,-1 0 16,0 0 0,1 0-1,25 0-15,-26 0 16,0 0-16,1 0 16,50 0-16,0 0 15,-50 0-15,24 0 16,-24 0-16,25 0 0,-26 0 15,0 0-15,1 0 32,-1 0-32,1 0 15,-1 0-15,0 0 16,1 0-16,25 0 16,-26 0-1,0 0-15,1 0 16,-1 0-16,1 0 15,-1 0 1,0 0-16,1 0 16,-1 0-1,1 0-15,-1 0 16,0 0-16,1 26 16,25-26-16,-26 0 15,0 0 1,1 25-16,-1-25 15,1 0 1,-1 0-16,0 0 16,1 0-1,-1 25-15,1-25 16,-1 0 0,0 0-1,26 0-15,-25 0 16,-1 0-1,-25 26-15,25-26 16,1 0-16,-1 0 16,1 0 15,-1 0 0,0 0-15,1 0-16,-1 0 15,1 25 1,-1-25-16,0 0 16,1 0-16,-1 0 15,1 26-15,-1-26 16,0 0-16,1 0 16,-1 0-1,1 0 1,-1 0-16,0 0 15,26 0 1,-25 0 0,24 0-16,-24 0 15,-1 0-15,1 0 0,24 0 16,1 0 0,-25 0-1,24-26-15,-24 26 16,-1 0-16,1 0 15,-1-25 1,0 25 0,1 0-1,-1-26-15,1 26 32,-1 0 61,0 0-77,1 0 0,-1 0-16,1 0 15,-1 0 1,0 0-16,1 0 15,-1 0 1,1 0 0,-1 0-16,0 0 15,1-25 1,-1 25-16,26 0 16,-26-25-1,-25-1-15,26 26 16,-1 0-16,1 0 15,-26-25-15,25 25 16,-25-26 0,25 26 93,1 0-78,-1 0-31,1 0 16,24 0 0,1 0-1,-25-25-15,-1 25 0,0 0 16,1 0-1,-1 0-15,1 0 16,-1 0-16,0 0 16,1-25-16,-1 25 47,1-26-47,-1 26 15,0 0 1,1 0-16,-1 0 15,1 0 1,-1 0-16,-25-25 0,25 25 16,1 0-16,-1 0 15,1-26 1,-1 26-16,0 0 16,1 0-1,-1 0 1,1 0-1,-1 0 1,-25-25-16,25 25 16,1 0-16,-1 0 15,1 0 1,-1 0-16,0 0 16,1 0-1,-1 0 1,1 0-16,-1 0 15,0 0 1,1 0 0,-1 0-1,1 0-15,24 25 16,1 1 0,25-1-16,-25 1 15,0-26-15,0 0 16,-26 0-16,1 0 15,-1 25-15,-25 0 16,25-25-16,1 0 16,-26 26-1,25-26-15,1 0 16,-1 0-16,0 25 16,1 1-1,-1-26 1,1 0-16,-1 0 15,0 25-15,1-25 16,-1 25 0,1-25-16,-1 0 15,0 0 1,1 26-16,-1-26 16,1 0-16,-1 0 15,0 0 1,1 0-16,-1 0 31,1 25-31,-1-25 0,26 26 16,-26-26-16,1 0 15,24 0 1,-24 0-16,-1 0 16,1 0-16,50 0 15,0 25-15,-51-25 16,26 0-16,0 0 15,-26 0-15,26 0 16,-25 0-16,24 0 16,1 0-16,-25 0 15,24 0-15,-24 0 16,-1 0-16,1 0 16,-1 0-16,26 0 15,0 0-15,-26 0 16,0 0-1,1 0-15,25 0 16,-51-25-16,25 25 16,0 0-16,1 0 15,-1 0-15,1 0 16,-1 0-16,0-26 16,26 26-16,-51-25 15,51-1-15,-26 26 16,1 0-16,25 0 15,-1-25 1,1 25-16,-25 0 16,24 0-1,1 0 1,0 0 0,-26 0-16,1 0 15,-1 0 1,1 0-16,-1 0 15,0 0 1,1 0 0,-1 0-16,1 0 15,-1 0 1,0 0-16,1 0 16,-1 0-16,1 0 15,-1 25 1,0-25-16,1 0 15,-1 0-15,1 0 16,-1 0 0,0 0-16,1 26 15,-1-26 1,1 0-16,-1 0 0,51 0 16,-50 25-1,-1-25-15,0 0 0,1 0 16,-1 0-1,1 0-15,-1 0 16,0 0 0,1 0-1,-1 0-15,1 0 16,-1 0 0,0 0-16,1 0 15,-1 0 1,1 0-16,-1 0 15,0 0-15,-25 26 16,77-26-16,-52 0 16,-25 25-16,25-25 15,1 0-15,-1 0 16,1 0 62,-1 0-62,0 0-1,1 0-15,-1 0 16,1 0 0,-1 0-16,0 0 15,1 0 1,-1 0-1,1-25-15,-1 25 16,0 0 0,1 0-16,-26-26 15,25 26-15,1 0 16,-1-25 0,0 25-16,1 0 15,-1-26 1,1 26 62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3-16T22:14:42.27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2828 152 0,'-26'0'78,"26"26"-62,-25-26-16,0 25 0,-1-25 15,1 26 1,-1-26-16,26 25 15,-25-25 1,0 0 15,25 25-31,-26-25 16,1 0-16,-1 0 16,1 0-1,0 0-15,-26 0 16,0 0-1,26 0-15,-26 0 16,-25 0 0,50 26-16,1-26 15,-1 0-15,1 25 16,-26-25 0,26 0-1,-1 26-15,1-26 16,0 25-16,-26 0 15,0-25 1,0 26-16,0-26 16,26 25-1,25 1-15,-25-26 16,-1 0-16,1 0 16,-1 0-16,1 25 15,0-25 1,-1 25-16,1 1 15,-1-26 1,1 25 0,25 1-16,-25-26 15,-1 0-15,1 25 16,25 0-16,-26-25 16,1 26-16,0-1 15,-1-25 1,1 0-16,25 26 15,-26-26-15,1 0 16,25 25-16,-25-25 16,-1 25-16,1 1 15,-1-26 1,1 0-16,0 0 16,-1 0-16,26 25 15,-25-25 1,-1 26-1,1-26-15,0 0 16,-1 0 0,1 0-1,-1 0 1,1 25-16,0 0 16,-26-25-1,51 26-15,-26-26 16,1 0-16,0 0 15,-26 0-15,0 0 16,26 0 0,-1 25-16,1-25 15,-1 0-15,1 0 16,0 0 0,25 26-16,0-1 31,-26-25-16,1 0 1,-1 25 0,26 1-16,-25-26 15,0 25-15,25 1 16,-26-1-16,1-25 16,-1 0-16,26 25 15,-25 1-15,0-26 16,25 25-16,-26 1 15,1-1-15,-1-25 16,26 25-16,-25 1 16,0-1-1,25 1-15,-26-26 16,1 25-16,-1 0 16,26 1-16,0-1 15,0 1 1,0-1-1,0 0 1,0 1-16,0-1 31,0 1-31,0-1 16,0 0-16,0 1 16,0-1-1,26 1-15,-1-1 16,-25 0-1,0 1-15,26-26 16,-26 25-16,25 1 16,0-1-1,1 0-15,-1 1 0,1-1 16,-1 1 0,0-1-1,1 0-15,-1 1 16,1-26-1,-1 25-15,-25 1 32,25-26-32,1 25 93,-1 0-77,-25 1 0,26-26-16,-1 0 15,-25 25-15,25 1 16,1-26-16,-26 25 16,25-25-16,1 25 15,-1 1-15,0-1 16,26 1-1,0-26-15,25 25 16,0 0-16,1 1 16,-1-26-16,0 25 15,26 1-15,-1-1 16,-25 0-16,-25-25 16,0 26-16,25-1 15,-50-25 1,24 0-16,-50 26 15,26-26-15,-1 0 16,26 0 0,-26 0-16,1 0 15,-1 0-15,1 0 16,24 0-16,27-26 16,-1 1-16,-51 25 15,51-26-15,1 26 16,-27-25-16,27 0 15,-27 25-15,1 0 16,-25 0 0,-1-26-16,0 26 15,1 0-15,-1 0 16,1 0-16,-1 0 31,0 0-31,1 0 16,-1 0-1,1 0 1,-1 0 0,0 0-1,1 0-15,-1 0 16,1 0 0,-1 0-1,0 0-15,1 0 16,25 0-1,-26 0 1,0 0-16,1 0 16,25 0-1,-26 0-15,26 0 16,-26 0 0,26 0-1,-26 0 1,26 0-16,-25 0 15,-1 0-15,0 0 16,26-25 0,0 25-16,-26 0 15,52-26-15,-27 26 16,-24-25-16,-1 0 16,26 25-16,0 0 15,-26-26 1,1 1-16,-1-1 15,0 26-15,1-25 16,-1 25 0,-25-25-16,26 25 15,-1-26-15,0 26 16,-25-25-16,26 25 16,-1-26-16,1 26 15,-1 0 1,0 0-1,1 0 17,-1-25-1,1 25-15,-1-25-1,0 25-15,1 0 16,-1 0-1,1 0 1,-1-26 0,0 26-16,1-25 15,-1 25-15,1-26 32,-1 26-32,0-25 15,1 25-15,-1-25 16,-25-1-1,26 1 1,-1-1-16,0 1 16,1 0-16,-1 25 15,-25-26-15,26 1 16,-26-1-16,25 26 16,-25-25-16,0 0 15,25 25-15,1 0 16,-26-26-16,0 1 15,0-1-15,25 26 16,-25-25 0,0 0-16,0-1 15,0 1 1,0-1 0,0 1-16,0 0 15,0-1 16,0 1-31,0-1 16,0 1 0,0 0-16,-25-1 15,-1 1 1,26-1 0,0 1-16,-25 0 15,0-1 1,25 1-1,-26 25-15,1-26 16,-1 1-16,26 0 16,-25 25-16,0-26 15,25 1-15,-26 25 16,1-26-16,-1 1 16,26 0-16,-25 25 15,0-26-15,25 1 16,-26 25-16,1-26 15,25 1-15,-26 0 16,1 25-16,0-26 16,25 1-16,-26 25 15,1-26-15,25 1 16,-26 0-16,1-1 16,25 1-1,-25 25-15,-1-26 31,1 1-31,-1 25 16,1-25 0,0 25-1,25-26-15,-26 1 0,1 25 16,-1-26 0,1 1-1,0 25-15,-1-25 31,1 25-31,25-26 16,-26 1-16,1 25 0,0 0 16,25-26-16,-26 26 15,1-25-15,-1 25 16,1-25 0,0-1-16,-1 26 15,1-25 1,-1 25-1,1 0 1,25-26 15,-25 26-15,-1-25 31,1 25-32,-1 0 1,1-25 0,0 25-1,-1-26-15,1 1 16,-1 25 0,1-26-1,-26 1 1,26 25-16,-1-25 15,1 25-15,0-26 16,25 1-16,-26 25 16,1 0-16,-1 0 15,26-26-15,-25 26 16,0 0-16,25-25 16,-26 25-1,1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3-09T16:15:59.44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222 0 0,'0'25'187,"0"0"-171,0-1-1,0 1 1,24 0 0,-24-1-1,0 1 1,0 0-1,0-1 1,0 1 0,0 0-16,0-1 15,0 1 1,0 0-16,0-1 16,0 1-1,0 0 1,0 24-16,0-24 15,0-1 1,0 26-16,0-26 16,0 26-16,0-26 15,0 1 1,0 0-16,0-1 16,0 1-1,25-25 1,-25 25-16,0-1 15,0 1 1,0 0 0,24-1-1,1 1 17,-25 0-17,0-1 1,25-24-1,-25 25 1,24-1-16,1 1 16,-25 0-1,25-25 17,-25 24-32,24-24 0,-24 25 15,25-25-15,0 0 16,-1 0-16,1 0 15,0 0 1,-1 0 0,1 0-16,0-25 15,-1 25 1,1 0-16,-25-24 0,25 24 16,-1-25-1,1 25-15,0 0 16,-25-25 15,24 25-31,-24-24 0,25 24 31,0 0 1,-25-25-17,24 1 1,-24-1-16,25 25 15,-25-25 1,25 1 0,-25-1-1,24 0-15,1 1 16,-25-1 0,25 0-16,-1 25 0,-24-24 15,25-1-15,-25 0 16,25 1-1,-25-1-15,24 0 16,-24 1 0,0-1-16,0 0 31,0 1-15,0-1 62,0 0-63,0 1-15,0-1 16,0 0-16,0 1 16,-24-1-16,24 0 15,0 1 1,-25-1-16,0 0 15,25 1 1,-24-1-16,24 0 16,-25 1-16,0-1 15,1 25 17,-1 0-32,0 0 31,1 0-31,-1 0 15,0 0 1,1 0 0,-1 0-1,0 0-15,1 0 16,-1 0 0,0 25-16,1-1 15,-1-24-15,0 0 16,1 25-1,-1 0-15,0-25 32,1 0-17,-1 0 1,0 0 0,1 0-16,24 24 15,-25-24-15,0 0 16,1 0-16,-1 25 15,0-25-15,1 0 32,-1 0-32,1 25 0,-1-25 15,0 0 1,1 0 0,-1 24-1,0-24 1,1 0 15,24 25-31,-25-25 31,0 25 63,1-1-63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3-09T16:16:15.622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495 0 0,'-25'0'63,"1"0"-32,-1 25 110,0-25-126,1 24 1,-1-24-16,0 0 31,-24 0-15,24 0-16,1 0 0,-1 0 15,0 0 17,1 0 14,24 25-46,-25-25 16,25 25 0,-25-25 31,1 0-32,24 24 1,0 1-1,-25-25 1,0 0 0,1 25-16,24-1 47,0 1 312,0 0-312,0-1 0,0 1 15,0 0-15,0-1 47,0 1-47,0 0 15,0-1-46,0 1-1,0 0 1,0-1-16,24 1 16,-24 0 15,25-25 0,-25 24 47,25 1 125,-1-25-203,1 0 94,0 0-78,-1 0-1,1 0 17,0 0-17,-1 0 32,1 0-16,0 0-15,-1 0 15,1 0-15,0 0 125,-1-25-141,-24 1 93,25 24-61,0-25-32,-1 0 15,-24 1 1,0-1-1,25 0 1,-25 1 0,25 24 15,-25-25-15,0 0-1,24 1 16,1-1-15,-25 50 1234,25-25-1234,-25 24-16,0 1 890,0 0-874,24-25-16,1 24 16,-25 1-16,25-25 15,-25 25-15,24-25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Special Case Polynomial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392283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827DAF-4AE8-441F-BA04-8CBAE96F1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869" y="0"/>
            <a:ext cx="9514703" cy="636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800" b="0" dirty="0">
              <a:sym typeface="Symbol" panose="05050102010706020507" pitchFamily="18" charset="2"/>
            </a:endParaRPr>
          </a:p>
          <a:p>
            <a:pPr eaLnBrk="1" hangingPunct="1"/>
            <a:endParaRPr lang="en-US" altLang="en-US" sz="800" b="0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800" dirty="0">
                <a:sym typeface="Symbol" panose="05050102010706020507" pitchFamily="18" charset="2"/>
              </a:rPr>
              <a:t>Determine whether the following are perfect squares. If so, find the square root.</a:t>
            </a:r>
          </a:p>
          <a:p>
            <a:pPr eaLnBrk="1" hangingPunct="1"/>
            <a:endParaRPr lang="en-US" altLang="en-US" sz="2800" dirty="0">
              <a:sym typeface="Symbol" panose="05050102010706020507" pitchFamily="18" charset="2"/>
            </a:endParaRPr>
          </a:p>
          <a:p>
            <a:pPr eaLnBrk="1" hangingPunct="1"/>
            <a:r>
              <a:rPr lang="es-ES" altLang="en-US" sz="2800" dirty="0">
                <a:sym typeface="Symbol" panose="05050102010706020507" pitchFamily="18" charset="2"/>
              </a:rPr>
              <a:t>Determine si los siguientes son cuadrados perfectos. Si es así, encuentra la raíz cuadrada.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 eaLnBrk="1" hangingPunct="1"/>
            <a:endParaRPr lang="en-US" altLang="en-US" sz="2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b="0" dirty="0">
                <a:sym typeface="Symbol" panose="05050102010706020507" pitchFamily="18" charset="2"/>
              </a:rPr>
              <a:t>64</a:t>
            </a:r>
          </a:p>
          <a:p>
            <a:pPr eaLnBrk="1" hangingPunct="1"/>
            <a:r>
              <a:rPr lang="en-US" altLang="en-US" sz="2800" b="0" dirty="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C5ABA663-5B88-4FA8-8AB6-34FB1E54E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1" y="4924426"/>
            <a:ext cx="1681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0">
                <a:solidFill>
                  <a:srgbClr val="FF0000"/>
                </a:solidFill>
                <a:sym typeface="Symbol" panose="05050102010706020507" pitchFamily="18" charset="2"/>
              </a:rPr>
              <a:t>yes;7</a:t>
            </a:r>
            <a:r>
              <a:rPr lang="en-US" altLang="en-US" sz="2800" b="0" i="1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800" b="0" baseline="30000">
                <a:solidFill>
                  <a:srgbClr val="FF0000"/>
                </a:solidFill>
                <a:sym typeface="Symbol" panose="05050102010706020507" pitchFamily="18" charset="2"/>
              </a:rPr>
              <a:t>5</a:t>
            </a:r>
            <a:r>
              <a:rPr lang="en-US" altLang="en-US" sz="2800" b="0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en-US" sz="2800" b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7207" name="Text Box 39">
            <a:extLst>
              <a:ext uri="{FF2B5EF4-FFF2-40B4-BE49-F238E27FC236}">
                <a16:creationId xmlns:a16="http://schemas.microsoft.com/office/drawing/2014/main" id="{490ED0FA-DD0A-43C6-B725-224238140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4895851"/>
            <a:ext cx="876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</a:rPr>
              <a:t> no</a:t>
            </a:r>
            <a:r>
              <a:rPr lang="en-US" altLang="en-US" sz="2800" b="0" i="1">
                <a:solidFill>
                  <a:srgbClr val="FF0000"/>
                </a:solidFill>
              </a:rPr>
              <a:t> </a:t>
            </a:r>
            <a:endParaRPr lang="en-US" altLang="en-US" sz="2800" b="0">
              <a:solidFill>
                <a:srgbClr val="FF0000"/>
              </a:solidFill>
            </a:endParaRPr>
          </a:p>
        </p:txBody>
      </p:sp>
      <p:sp>
        <p:nvSpPr>
          <p:cNvPr id="2053" name="Text Box 42">
            <a:extLst>
              <a:ext uri="{FF2B5EF4-FFF2-40B4-BE49-F238E27FC236}">
                <a16:creationId xmlns:a16="http://schemas.microsoft.com/office/drawing/2014/main" id="{912995B8-E407-485B-8305-BEC07FEBE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3324226"/>
            <a:ext cx="1263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2. </a:t>
            </a:r>
            <a:r>
              <a:rPr lang="en-US" altLang="en-US" sz="2800" b="0"/>
              <a:t>36 </a:t>
            </a:r>
            <a:endParaRPr lang="en-US" altLang="en-US" sz="2800"/>
          </a:p>
        </p:txBody>
      </p:sp>
      <p:sp>
        <p:nvSpPr>
          <p:cNvPr id="7214" name="Text Box 46">
            <a:extLst>
              <a:ext uri="{FF2B5EF4-FFF2-40B4-BE49-F238E27FC236}">
                <a16:creationId xmlns:a16="http://schemas.microsoft.com/office/drawing/2014/main" id="{C29233E9-4A06-47CD-8098-D994549F8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391026"/>
            <a:ext cx="1568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0">
                <a:solidFill>
                  <a:srgbClr val="FF0000"/>
                </a:solidFill>
                <a:sym typeface="Symbol" panose="05050102010706020507" pitchFamily="18" charset="2"/>
              </a:rPr>
              <a:t>yes; </a:t>
            </a:r>
            <a:r>
              <a:rPr lang="en-US" altLang="en-US" sz="2800" b="0" i="1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altLang="en-US" sz="2800" b="0" baseline="30000">
                <a:solidFill>
                  <a:srgbClr val="FF0000"/>
                </a:solidFill>
                <a:sym typeface="Symbol" panose="05050102010706020507" pitchFamily="18" charset="2"/>
              </a:rPr>
              <a:t>4</a:t>
            </a:r>
            <a:r>
              <a:rPr lang="en-US" altLang="en-US" sz="2800" b="0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en-US" sz="2800" b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2055" name="Text Box 48">
            <a:extLst>
              <a:ext uri="{FF2B5EF4-FFF2-40B4-BE49-F238E27FC236}">
                <a16:creationId xmlns:a16="http://schemas.microsoft.com/office/drawing/2014/main" id="{1B3B0A61-F288-459C-B7F7-71469B87C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75" y="3876676"/>
            <a:ext cx="1263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3. </a:t>
            </a:r>
            <a:r>
              <a:rPr lang="en-US" altLang="en-US" sz="2800" b="0"/>
              <a:t>45 </a:t>
            </a:r>
            <a:endParaRPr lang="en-US" altLang="en-US" sz="2800"/>
          </a:p>
        </p:txBody>
      </p:sp>
      <p:sp>
        <p:nvSpPr>
          <p:cNvPr id="2056" name="Text Box 49">
            <a:extLst>
              <a:ext uri="{FF2B5EF4-FFF2-40B4-BE49-F238E27FC236}">
                <a16:creationId xmlns:a16="http://schemas.microsoft.com/office/drawing/2014/main" id="{A1B828D9-A1EC-454A-A948-D2C4D4F45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76" y="3876676"/>
            <a:ext cx="1177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4. </a:t>
            </a:r>
            <a:r>
              <a:rPr lang="en-US" altLang="en-US" sz="2800" b="0" i="1"/>
              <a:t>x</a:t>
            </a:r>
            <a:r>
              <a:rPr lang="en-US" altLang="en-US" sz="2800" b="0" baseline="30000"/>
              <a:t>2</a:t>
            </a:r>
            <a:r>
              <a:rPr lang="en-US" altLang="en-US" sz="2800" b="0"/>
              <a:t> </a:t>
            </a:r>
            <a:endParaRPr lang="en-US" altLang="en-US" sz="2800"/>
          </a:p>
        </p:txBody>
      </p:sp>
      <p:sp>
        <p:nvSpPr>
          <p:cNvPr id="2057" name="Text Box 51">
            <a:extLst>
              <a:ext uri="{FF2B5EF4-FFF2-40B4-BE49-F238E27FC236}">
                <a16:creationId xmlns:a16="http://schemas.microsoft.com/office/drawing/2014/main" id="{4F53F594-DA7B-414A-9DE4-57E1D1B5E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4" y="4376738"/>
            <a:ext cx="1176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5. </a:t>
            </a:r>
            <a:r>
              <a:rPr lang="en-US" altLang="en-US" sz="2800" b="0" i="1" dirty="0"/>
              <a:t>y</a:t>
            </a:r>
            <a:r>
              <a:rPr lang="en-US" altLang="en-US" sz="2800" b="0" baseline="30000" dirty="0"/>
              <a:t>8</a:t>
            </a:r>
            <a:r>
              <a:rPr lang="en-US" altLang="en-US" sz="2800" b="0" dirty="0"/>
              <a:t> </a:t>
            </a:r>
            <a:endParaRPr lang="en-US" altLang="en-US" sz="2800" dirty="0"/>
          </a:p>
        </p:txBody>
      </p:sp>
      <p:sp>
        <p:nvSpPr>
          <p:cNvPr id="2058" name="Text Box 52">
            <a:extLst>
              <a:ext uri="{FF2B5EF4-FFF2-40B4-BE49-F238E27FC236}">
                <a16:creationId xmlns:a16="http://schemas.microsoft.com/office/drawing/2014/main" id="{142F9441-45D7-4B17-835D-BA10D12AE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419601"/>
            <a:ext cx="1403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6. </a:t>
            </a:r>
            <a:r>
              <a:rPr lang="en-US" altLang="en-US" sz="2800" b="0"/>
              <a:t>4</a:t>
            </a:r>
            <a:r>
              <a:rPr lang="en-US" altLang="en-US" sz="2800" b="0" i="1"/>
              <a:t>x</a:t>
            </a:r>
            <a:r>
              <a:rPr lang="en-US" altLang="en-US" sz="2800" b="0" baseline="30000"/>
              <a:t>6</a:t>
            </a:r>
            <a:r>
              <a:rPr lang="en-US" altLang="en-US" sz="2800" b="0"/>
              <a:t> </a:t>
            </a:r>
            <a:endParaRPr lang="en-US" altLang="en-US" sz="2800"/>
          </a:p>
        </p:txBody>
      </p:sp>
      <p:sp>
        <p:nvSpPr>
          <p:cNvPr id="2059" name="Text Box 53">
            <a:extLst>
              <a:ext uri="{FF2B5EF4-FFF2-40B4-BE49-F238E27FC236}">
                <a16:creationId xmlns:a16="http://schemas.microsoft.com/office/drawing/2014/main" id="{0B62F036-167F-442B-9A4A-3791C8816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4910138"/>
            <a:ext cx="1401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7. </a:t>
            </a:r>
            <a:r>
              <a:rPr lang="en-US" altLang="en-US" sz="2800" b="0"/>
              <a:t>9</a:t>
            </a:r>
            <a:r>
              <a:rPr lang="en-US" altLang="en-US" sz="2800" b="0" i="1"/>
              <a:t>y</a:t>
            </a:r>
            <a:r>
              <a:rPr lang="en-US" altLang="en-US" sz="2800" b="0" baseline="30000"/>
              <a:t>7</a:t>
            </a:r>
            <a:r>
              <a:rPr lang="en-US" altLang="en-US" sz="2800" b="0"/>
              <a:t> </a:t>
            </a:r>
            <a:endParaRPr lang="en-US" altLang="en-US" sz="2800"/>
          </a:p>
        </p:txBody>
      </p:sp>
      <p:sp>
        <p:nvSpPr>
          <p:cNvPr id="2060" name="Text Box 54">
            <a:extLst>
              <a:ext uri="{FF2B5EF4-FFF2-40B4-BE49-F238E27FC236}">
                <a16:creationId xmlns:a16="http://schemas.microsoft.com/office/drawing/2014/main" id="{9A67CC31-83CA-4A92-A116-3F56BF095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4" y="4910138"/>
            <a:ext cx="1793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8. </a:t>
            </a:r>
            <a:r>
              <a:rPr lang="en-US" altLang="en-US" sz="2800" b="0"/>
              <a:t>49</a:t>
            </a:r>
            <a:r>
              <a:rPr lang="en-US" altLang="en-US" sz="2800" b="0" i="1"/>
              <a:t>p</a:t>
            </a:r>
            <a:r>
              <a:rPr lang="en-US" altLang="en-US" sz="2800" b="0" baseline="30000"/>
              <a:t>10</a:t>
            </a:r>
            <a:r>
              <a:rPr lang="en-US" altLang="en-US" sz="2800" b="0"/>
              <a:t> </a:t>
            </a:r>
            <a:endParaRPr lang="en-US" altLang="en-US" sz="2800"/>
          </a:p>
        </p:txBody>
      </p:sp>
      <p:sp>
        <p:nvSpPr>
          <p:cNvPr id="7225" name="Text Box 57">
            <a:extLst>
              <a:ext uri="{FF2B5EF4-FFF2-40B4-BE49-F238E27FC236}">
                <a16:creationId xmlns:a16="http://schemas.microsoft.com/office/drawing/2014/main" id="{9C4FB18F-B9FF-4BA4-9FC7-CF98BE4E9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350" y="4391026"/>
            <a:ext cx="1670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</a:rPr>
              <a:t>yes; 2</a:t>
            </a:r>
            <a:r>
              <a:rPr lang="en-US" altLang="en-US" sz="2800" b="0" i="1">
                <a:solidFill>
                  <a:srgbClr val="FF0000"/>
                </a:solidFill>
              </a:rPr>
              <a:t>x</a:t>
            </a:r>
            <a:r>
              <a:rPr lang="en-US" altLang="en-US" sz="2800" b="0" baseline="30000">
                <a:solidFill>
                  <a:srgbClr val="FF0000"/>
                </a:solidFill>
              </a:rPr>
              <a:t>3</a:t>
            </a:r>
            <a:endParaRPr lang="en-US" altLang="en-US" sz="2800" b="0">
              <a:solidFill>
                <a:srgbClr val="FF0000"/>
              </a:solidFill>
            </a:endParaRPr>
          </a:p>
        </p:txBody>
      </p:sp>
      <p:sp>
        <p:nvSpPr>
          <p:cNvPr id="7228" name="Text Box 60">
            <a:extLst>
              <a:ext uri="{FF2B5EF4-FFF2-40B4-BE49-F238E27FC236}">
                <a16:creationId xmlns:a16="http://schemas.microsoft.com/office/drawing/2014/main" id="{900E51F6-930B-4AF1-8BB6-17F234BBF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6" y="3338513"/>
            <a:ext cx="1304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</a:rPr>
              <a:t>yes; 8</a:t>
            </a:r>
          </a:p>
        </p:txBody>
      </p:sp>
      <p:sp>
        <p:nvSpPr>
          <p:cNvPr id="7229" name="Text Box 61">
            <a:extLst>
              <a:ext uri="{FF2B5EF4-FFF2-40B4-BE49-F238E27FC236}">
                <a16:creationId xmlns:a16="http://schemas.microsoft.com/office/drawing/2014/main" id="{050E1DC9-F3A6-42C8-AC51-E092C686C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6" y="3862388"/>
            <a:ext cx="625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7230" name="Text Box 62">
            <a:extLst>
              <a:ext uri="{FF2B5EF4-FFF2-40B4-BE49-F238E27FC236}">
                <a16:creationId xmlns:a16="http://schemas.microsoft.com/office/drawing/2014/main" id="{5C06D477-4185-439D-AE50-910E3DE7D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876676"/>
            <a:ext cx="1290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</a:rPr>
              <a:t>yes; </a:t>
            </a:r>
            <a:r>
              <a:rPr lang="en-US" altLang="en-US" sz="2800" b="0" i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231" name="Text Box 63">
            <a:extLst>
              <a:ext uri="{FF2B5EF4-FFF2-40B4-BE49-F238E27FC236}">
                <a16:creationId xmlns:a16="http://schemas.microsoft.com/office/drawing/2014/main" id="{72378853-8159-421C-835E-E25491846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0476" y="3276601"/>
            <a:ext cx="1304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</a:rPr>
              <a:t>yes;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207" grpId="0"/>
      <p:bldP spid="7214" grpId="0"/>
      <p:bldP spid="7225" grpId="0"/>
      <p:bldP spid="7228" grpId="0"/>
      <p:bldP spid="7229" grpId="0"/>
      <p:bldP spid="7230" grpId="0"/>
      <p:bldP spid="7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6982" name="Text Box 6"/>
              <p:cNvSpPr txBox="1">
                <a:spLocks noChangeArrowheads="1"/>
              </p:cNvSpPr>
              <p:nvPr/>
            </p:nvSpPr>
            <p:spPr bwMode="auto">
              <a:xfrm>
                <a:off x="2057401" y="1943101"/>
                <a:ext cx="824547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Verdana" panose="020B0604030504040204" pitchFamily="34" charset="0"/>
                  </a:rPr>
                  <a:t> (</a:t>
                </a:r>
                <a:r>
                  <a:rPr lang="en-US" altLang="en-US" sz="2400" i="1" dirty="0">
                    <a:solidFill>
                      <a:srgbClr val="FF0000"/>
                    </a:solidFill>
                    <a:latin typeface="Verdana" panose="020B0604030504040204" pitchFamily="34" charset="0"/>
                  </a:rPr>
                  <a:t>a</a:t>
                </a:r>
                <a:r>
                  <a:rPr lang="en-US" altLang="en-US" sz="2400" i="1" dirty="0">
                    <a:latin typeface="Verdana" panose="020B0604030504040204" pitchFamily="34" charset="0"/>
                  </a:rPr>
                  <a:t> + </a:t>
                </a:r>
                <a:r>
                  <a:rPr lang="en-US" altLang="en-US" sz="2400" i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b</a:t>
                </a:r>
                <a:r>
                  <a:rPr lang="en-US" altLang="en-US" sz="2400" dirty="0">
                    <a:latin typeface="Verdana" panose="020B0604030504040204" pitchFamily="34" charset="0"/>
                  </a:rPr>
                  <a:t>)(</a:t>
                </a:r>
                <a:r>
                  <a:rPr lang="en-US" altLang="en-US" sz="2400" i="1" dirty="0">
                    <a:solidFill>
                      <a:srgbClr val="FF0000"/>
                    </a:solidFill>
                    <a:latin typeface="Verdana" panose="020B0604030504040204" pitchFamily="34" charset="0"/>
                  </a:rPr>
                  <a:t>a</a:t>
                </a:r>
                <a:r>
                  <a:rPr lang="en-US" altLang="en-US" sz="2400" i="1" dirty="0">
                    <a:latin typeface="Verdana" panose="020B0604030504040204" pitchFamily="34" charset="0"/>
                  </a:rPr>
                  <a:t> – </a:t>
                </a:r>
                <a:r>
                  <a:rPr lang="en-US" altLang="en-US" sz="2400" i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b</a:t>
                </a:r>
                <a:r>
                  <a:rPr lang="en-US" altLang="en-US" sz="2400" dirty="0">
                    <a:latin typeface="Verdana" panose="020B0604030504040204" pitchFamily="34" charset="0"/>
                  </a:rPr>
                  <a:t>)    =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∙(−</m:t>
                    </m:r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698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1" y="1943101"/>
                <a:ext cx="8245475" cy="461665"/>
              </a:xfrm>
              <a:prstGeom prst="rect">
                <a:avLst/>
              </a:prstGeom>
              <a:blipFill>
                <a:blip r:embed="rId2"/>
                <a:stretch>
                  <a:fillRect t="-12000" b="-2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Box 1"/>
              <p:cNvSpPr txBox="1">
                <a:spLocks noChangeArrowheads="1"/>
              </p:cNvSpPr>
              <p:nvPr/>
            </p:nvSpPr>
            <p:spPr bwMode="auto">
              <a:xfrm>
                <a:off x="2210745" y="323089"/>
                <a:ext cx="5867400" cy="47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Difference of Two Squares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7171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0745" y="323089"/>
                <a:ext cx="5867400" cy="470000"/>
              </a:xfrm>
              <a:prstGeom prst="rect">
                <a:avLst/>
              </a:prstGeom>
              <a:blipFill>
                <a:blip r:embed="rId3"/>
                <a:stretch>
                  <a:fillRect l="-1663" t="-7792" b="-298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76B0ED8C-0519-42D4-A667-7C9E9D2EEF64}"/>
              </a:ext>
            </a:extLst>
          </p:cNvPr>
          <p:cNvSpPr/>
          <p:nvPr/>
        </p:nvSpPr>
        <p:spPr>
          <a:xfrm>
            <a:off x="2438400" y="1864311"/>
            <a:ext cx="1165934" cy="1686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342CF7B9-B5C0-4E83-9CDD-C2F876AE2B52}"/>
              </a:ext>
            </a:extLst>
          </p:cNvPr>
          <p:cNvSpPr/>
          <p:nvPr/>
        </p:nvSpPr>
        <p:spPr>
          <a:xfrm>
            <a:off x="2438400" y="1669002"/>
            <a:ext cx="1769616" cy="2740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78CC9056-4D02-4A64-892D-829E2C8C6C3E}"/>
              </a:ext>
            </a:extLst>
          </p:cNvPr>
          <p:cNvSpPr/>
          <p:nvPr/>
        </p:nvSpPr>
        <p:spPr>
          <a:xfrm>
            <a:off x="3116062" y="2404766"/>
            <a:ext cx="417251" cy="7879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Curved Up 4">
            <a:extLst>
              <a:ext uri="{FF2B5EF4-FFF2-40B4-BE49-F238E27FC236}">
                <a16:creationId xmlns:a16="http://schemas.microsoft.com/office/drawing/2014/main" id="{581076C1-DE97-4291-9AE1-6CF01DD5E377}"/>
              </a:ext>
            </a:extLst>
          </p:cNvPr>
          <p:cNvSpPr/>
          <p:nvPr/>
        </p:nvSpPr>
        <p:spPr>
          <a:xfrm>
            <a:off x="3116062" y="2404766"/>
            <a:ext cx="1165934" cy="274099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6620AB-4916-4119-AF01-7DF25E206A84}"/>
                  </a:ext>
                </a:extLst>
              </p:cNvPr>
              <p:cNvSpPr txBox="1"/>
              <p:nvPr/>
            </p:nvSpPr>
            <p:spPr>
              <a:xfrm>
                <a:off x="9825228" y="1951718"/>
                <a:ext cx="18764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6620AB-4916-4119-AF01-7DF25E206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5228" y="1951718"/>
                <a:ext cx="187641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DC6DD54-17A0-443B-B8C4-6120CD18BEA0}"/>
              </a:ext>
            </a:extLst>
          </p:cNvPr>
          <p:cNvSpPr txBox="1"/>
          <p:nvPr/>
        </p:nvSpPr>
        <p:spPr>
          <a:xfrm>
            <a:off x="2285500" y="4276326"/>
            <a:ext cx="8960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Los términos de los dos binomios son los mismos EXCEPTO que los segundos términos en cada uno son signos opuestos.  El producto se conoce como la diferencia de dos cuadrados.   
</a:t>
            </a:r>
            <a:endParaRPr lang="en-US" sz="2400" dirty="0"/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FF01DC36-5F26-4616-984F-B12032B76CDA}"/>
              </a:ext>
            </a:extLst>
          </p:cNvPr>
          <p:cNvSpPr/>
          <p:nvPr/>
        </p:nvSpPr>
        <p:spPr>
          <a:xfrm rot="10800000">
            <a:off x="1640150" y="2112264"/>
            <a:ext cx="417251" cy="1316736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9EC1E57-6F0E-455E-9C7D-79525C9AD44B}"/>
                  </a:ext>
                </a:extLst>
              </p14:cNvPr>
              <p14:cNvContentPartPr/>
              <p14:nvPr/>
            </p14:nvContentPartPr>
            <p14:xfrm>
              <a:off x="4325184" y="3867192"/>
              <a:ext cx="3996360" cy="139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9EC1E57-6F0E-455E-9C7D-79525C9AD4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89184" y="3795192"/>
                <a:ext cx="406800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62AEA88-2A36-49F3-9F88-4EFE8D1A6064}"/>
                  </a:ext>
                </a:extLst>
              </p14:cNvPr>
              <p14:cNvContentPartPr/>
              <p14:nvPr/>
            </p14:nvContentPartPr>
            <p14:xfrm>
              <a:off x="10119384" y="1627632"/>
              <a:ext cx="1762200" cy="9536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62AEA88-2A36-49F3-9F88-4EFE8D1A606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083384" y="1555632"/>
                <a:ext cx="1833840" cy="109728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5493055-9D2E-4C23-8F0C-927EB09107E6}"/>
              </a:ext>
            </a:extLst>
          </p:cNvPr>
          <p:cNvSpPr txBox="1"/>
          <p:nvPr/>
        </p:nvSpPr>
        <p:spPr>
          <a:xfrm>
            <a:off x="2311328" y="2877431"/>
            <a:ext cx="8960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terms of the two binomial are the same EXCEPT the second terms in each are opposite signs.  The product is known as the Difference of Two Squares.   </a:t>
            </a:r>
          </a:p>
        </p:txBody>
      </p:sp>
    </p:spTree>
    <p:extLst>
      <p:ext uri="{BB962C8B-B14F-4D97-AF65-F5344CB8AC3E}">
        <p14:creationId xmlns:p14="http://schemas.microsoft.com/office/powerpoint/2010/main" val="135708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/>
      <p:bldP spid="2" grpId="0" animBg="1"/>
      <p:bldP spid="3" grpId="0" animBg="1"/>
      <p:bldP spid="4" grpId="0" animBg="1"/>
      <p:bldP spid="5" grpId="0" animBg="1"/>
      <p:bldP spid="6" grpId="0"/>
      <p:bldP spid="7" grpId="0"/>
      <p:bldP spid="9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1828800" y="1592263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Multiply.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524000" y="86613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Finding Products in the Form (</a:t>
            </a:r>
            <a:r>
              <a:rPr lang="en-US" altLang="en-US" sz="2400" i="1" dirty="0">
                <a:solidFill>
                  <a:srgbClr val="006699"/>
                </a:solidFill>
                <a:latin typeface="Arial Black" panose="020B0A04020102020204" pitchFamily="34" charset="0"/>
              </a:rPr>
              <a:t>a + b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)(</a:t>
            </a:r>
            <a:r>
              <a:rPr lang="en-US" altLang="en-US" sz="2400" i="1" dirty="0">
                <a:solidFill>
                  <a:srgbClr val="006699"/>
                </a:solidFill>
                <a:latin typeface="Arial Black" panose="020B0A04020102020204" pitchFamily="34" charset="0"/>
              </a:rPr>
              <a:t>a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 – </a:t>
            </a:r>
            <a:r>
              <a:rPr lang="en-US" altLang="en-US" sz="2400" i="1" dirty="0">
                <a:solidFill>
                  <a:srgbClr val="006699"/>
                </a:solidFill>
                <a:latin typeface="Arial Black" panose="020B0A04020102020204" pitchFamily="34" charset="0"/>
              </a:rPr>
              <a:t>b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889126" y="1966914"/>
            <a:ext cx="2813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A. (</a:t>
            </a:r>
            <a:r>
              <a:rPr lang="en-US" altLang="en-US" sz="2400" i="1">
                <a:latin typeface="Verdana" panose="020B0604030504040204" pitchFamily="34" charset="0"/>
              </a:rPr>
              <a:t>x + </a:t>
            </a:r>
            <a:r>
              <a:rPr lang="en-US" altLang="en-US" sz="2400">
                <a:latin typeface="Verdana" panose="020B0604030504040204" pitchFamily="34" charset="0"/>
              </a:rPr>
              <a:t>4)(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– 4)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2157414" y="2606675"/>
            <a:ext cx="3970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(</a:t>
            </a: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a</a:t>
            </a:r>
            <a:r>
              <a:rPr lang="en-US" altLang="en-US" sz="2400" i="1">
                <a:latin typeface="Verdana" panose="020B0604030504040204" pitchFamily="34" charset="0"/>
              </a:rPr>
              <a:t> +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b</a:t>
            </a:r>
            <a:r>
              <a:rPr lang="en-US" altLang="en-US" sz="2400">
                <a:latin typeface="Verdana" panose="020B0604030504040204" pitchFamily="34" charset="0"/>
              </a:rPr>
              <a:t>)(</a:t>
            </a: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a </a:t>
            </a:r>
            <a:r>
              <a:rPr lang="en-US" altLang="en-US" sz="2400" i="1">
                <a:latin typeface="Verdana" panose="020B0604030504040204" pitchFamily="34" charset="0"/>
              </a:rPr>
              <a:t>–</a:t>
            </a: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b</a:t>
            </a:r>
            <a:r>
              <a:rPr lang="en-US" altLang="en-US" sz="2400">
                <a:latin typeface="Verdana" panose="020B0604030504040204" pitchFamily="34" charset="0"/>
              </a:rPr>
              <a:t>)</a:t>
            </a: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i="1">
                <a:latin typeface="Verdana" panose="020B0604030504040204" pitchFamily="34" charset="0"/>
              </a:rPr>
              <a:t> =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a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–</a:t>
            </a:r>
            <a:r>
              <a:rPr lang="en-US" altLang="en-US" sz="2400" i="1">
                <a:latin typeface="Verdana" panose="020B0604030504040204" pitchFamily="34" charset="0"/>
              </a:rPr>
              <a:t>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b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138363" y="3078163"/>
            <a:ext cx="397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i="1" dirty="0">
                <a:latin typeface="Verdana" panose="020B0604030504040204" pitchFamily="34" charset="0"/>
              </a:rPr>
              <a:t> + </a:t>
            </a: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400" dirty="0">
                <a:latin typeface="Verdana" panose="020B0604030504040204" pitchFamily="34" charset="0"/>
              </a:rPr>
              <a:t>)(</a:t>
            </a:r>
            <a:r>
              <a:rPr lang="en-US" altLang="en-US" sz="2400" i="1" dirty="0">
                <a:solidFill>
                  <a:srgbClr val="FF0000"/>
                </a:solidFill>
                <a:latin typeface="Verdana" panose="020B0604030504040204" pitchFamily="34" charset="0"/>
              </a:rPr>
              <a:t>x </a:t>
            </a:r>
            <a:r>
              <a:rPr lang="en-US" altLang="en-US" sz="2400" i="1" dirty="0">
                <a:latin typeface="Verdana" panose="020B0604030504040204" pitchFamily="34" charset="0"/>
              </a:rPr>
              <a:t>–</a:t>
            </a:r>
            <a:r>
              <a:rPr lang="en-US" altLang="en-US" sz="2400" i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400" dirty="0">
                <a:latin typeface="Verdana" panose="020B0604030504040204" pitchFamily="34" charset="0"/>
              </a:rPr>
              <a:t>)</a:t>
            </a:r>
            <a:r>
              <a:rPr lang="en-US" altLang="en-US" sz="2400" i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i="1" dirty="0">
                <a:latin typeface="Verdana" panose="020B0604030504040204" pitchFamily="34" charset="0"/>
              </a:rPr>
              <a:t> =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baseline="30000" dirty="0">
                <a:latin typeface="Verdana" panose="020B0604030504040204" pitchFamily="34" charset="0"/>
              </a:rPr>
              <a:t>2</a:t>
            </a:r>
            <a:r>
              <a:rPr lang="en-US" altLang="en-US" sz="2400" dirty="0">
                <a:latin typeface="Verdana" panose="020B0604030504040204" pitchFamily="34" charset="0"/>
              </a:rPr>
              <a:t> –</a:t>
            </a:r>
            <a:r>
              <a:rPr lang="en-US" altLang="en-US" sz="2400" i="1" dirty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400" baseline="30000" dirty="0">
                <a:latin typeface="Verdana" panose="020B0604030504040204" pitchFamily="34" charset="0"/>
              </a:rPr>
              <a:t>2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4522788" y="3567113"/>
            <a:ext cx="161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=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 </a:t>
            </a:r>
            <a:r>
              <a:rPr lang="en-US" altLang="en-US" sz="2400">
                <a:latin typeface="Verdana" panose="020B0604030504040204" pitchFamily="34" charset="0"/>
              </a:rPr>
              <a:t>– 16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6324600" y="2620964"/>
            <a:ext cx="373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Identify a and b: a = x  and b = 4.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20CD18-615D-4B3B-B3E3-ACB911843BBD}"/>
                  </a:ext>
                </a:extLst>
              </p14:cNvPr>
              <p14:cNvContentPartPr/>
              <p14:nvPr/>
            </p14:nvContentPartPr>
            <p14:xfrm>
              <a:off x="2761113" y="2023955"/>
              <a:ext cx="399960" cy="401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20CD18-615D-4B3B-B3E3-ACB911843B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5113" y="1951955"/>
                <a:ext cx="471600" cy="54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9F6021D-08C5-4091-8181-96DA63552013}"/>
                  </a:ext>
                </a:extLst>
              </p14:cNvPr>
              <p14:cNvContentPartPr/>
              <p14:nvPr/>
            </p14:nvContentPartPr>
            <p14:xfrm>
              <a:off x="3905553" y="2112875"/>
              <a:ext cx="249480" cy="217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9F6021D-08C5-4091-8181-96DA635520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69553" y="2040875"/>
                <a:ext cx="321120" cy="36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52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/>
      <p:bldP spid="105482" grpId="0"/>
      <p:bldP spid="105483" grpId="0"/>
      <p:bldP spid="1054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AA35B4-F703-4FC7-AF08-D18B3F6E6156}"/>
                  </a:ext>
                </a:extLst>
              </p:cNvPr>
              <p:cNvSpPr txBox="1"/>
              <p:nvPr/>
            </p:nvSpPr>
            <p:spPr>
              <a:xfrm>
                <a:off x="5512315" y="1623060"/>
                <a:ext cx="11137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AA35B4-F703-4FC7-AF08-D18B3F6E6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315" y="1623060"/>
                <a:ext cx="1113766" cy="369332"/>
              </a:xfrm>
              <a:prstGeom prst="rect">
                <a:avLst/>
              </a:prstGeom>
              <a:blipFill>
                <a:blip r:embed="rId2"/>
                <a:stretch>
                  <a:fillRect l="-2186" r="-655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5997729-050B-4226-B375-4A434E247E35}"/>
              </a:ext>
            </a:extLst>
          </p:cNvPr>
          <p:cNvSpPr txBox="1"/>
          <p:nvPr/>
        </p:nvSpPr>
        <p:spPr>
          <a:xfrm>
            <a:off x="7571232" y="202802"/>
            <a:ext cx="3822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La diferencia (resta) de dos términos. 
</a:t>
            </a:r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5CF590B-DA5E-4510-B6F9-DBBDD54271C5}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6069198" y="1170432"/>
            <a:ext cx="0" cy="4526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9F976D0-3FFC-49BD-BBE7-6CB5DAACFFF9}"/>
              </a:ext>
            </a:extLst>
          </p:cNvPr>
          <p:cNvSpPr txBox="1"/>
          <p:nvPr/>
        </p:nvSpPr>
        <p:spPr>
          <a:xfrm>
            <a:off x="5414772" y="2357206"/>
            <a:ext cx="194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Perfect Squares for </a:t>
            </a:r>
            <a:r>
              <a:rPr lang="en-US" sz="2400" b="1" dirty="0">
                <a:solidFill>
                  <a:srgbClr val="FF0000"/>
                </a:solidFill>
              </a:rPr>
              <a:t>EACH</a:t>
            </a:r>
            <a:r>
              <a:rPr lang="en-US" sz="2400" dirty="0"/>
              <a:t> term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A4FDBBC-A24E-40AD-87F7-ECE7623FF632}"/>
              </a:ext>
            </a:extLst>
          </p:cNvPr>
          <p:cNvCxnSpPr>
            <a:cxnSpLocks/>
          </p:cNvCxnSpPr>
          <p:nvPr/>
        </p:nvCxnSpPr>
        <p:spPr>
          <a:xfrm flipV="1">
            <a:off x="4636008" y="1987874"/>
            <a:ext cx="876307" cy="3280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E55154-4A0F-4A0B-8421-17DA65EA50DE}"/>
              </a:ext>
            </a:extLst>
          </p:cNvPr>
          <p:cNvCxnSpPr>
            <a:cxnSpLocks/>
          </p:cNvCxnSpPr>
          <p:nvPr/>
        </p:nvCxnSpPr>
        <p:spPr>
          <a:xfrm flipH="1" flipV="1">
            <a:off x="6580361" y="1987874"/>
            <a:ext cx="1420618" cy="3741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10C191-03E5-42DA-AF7D-4C882F3AD115}"/>
                  </a:ext>
                </a:extLst>
              </p:cNvPr>
              <p:cNvSpPr txBox="1"/>
              <p:nvPr/>
            </p:nvSpPr>
            <p:spPr>
              <a:xfrm>
                <a:off x="4060185" y="2362044"/>
                <a:ext cx="65396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10C191-03E5-42DA-AF7D-4C882F3AD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185" y="2362044"/>
                <a:ext cx="653962" cy="369332"/>
              </a:xfrm>
              <a:prstGeom prst="rect">
                <a:avLst/>
              </a:prstGeom>
              <a:blipFill>
                <a:blip r:embed="rId3"/>
                <a:stretch>
                  <a:fillRect l="-4673" r="-4673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1E395A-1012-40DB-A48C-A5D3CDBF88C5}"/>
                  </a:ext>
                </a:extLst>
              </p:cNvPr>
              <p:cNvSpPr txBox="1"/>
              <p:nvPr/>
            </p:nvSpPr>
            <p:spPr>
              <a:xfrm>
                <a:off x="7712964" y="2449859"/>
                <a:ext cx="64819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1E395A-1012-40DB-A48C-A5D3CDBF8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964" y="2449859"/>
                <a:ext cx="648191" cy="369332"/>
              </a:xfrm>
              <a:prstGeom prst="rect">
                <a:avLst/>
              </a:prstGeom>
              <a:blipFill>
                <a:blip r:embed="rId4"/>
                <a:stretch>
                  <a:fillRect l="-10280" r="-10280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8EA9C3-4FB4-420F-AF58-0F2D1A046BB8}"/>
                  </a:ext>
                </a:extLst>
              </p:cNvPr>
              <p:cNvSpPr txBox="1"/>
              <p:nvPr/>
            </p:nvSpPr>
            <p:spPr>
              <a:xfrm>
                <a:off x="5334646" y="5600482"/>
                <a:ext cx="19161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8EA9C3-4FB4-420F-AF58-0F2D1A046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646" y="5600482"/>
                <a:ext cx="1916102" cy="369332"/>
              </a:xfrm>
              <a:prstGeom prst="rect">
                <a:avLst/>
              </a:prstGeom>
              <a:blipFill>
                <a:blip r:embed="rId5"/>
                <a:stretch>
                  <a:fillRect l="-9554" t="-26667" r="-668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97CF6575-3DF6-4A88-B472-49A8D8B1F79F}"/>
              </a:ext>
            </a:extLst>
          </p:cNvPr>
          <p:cNvSpPr txBox="1"/>
          <p:nvPr/>
        </p:nvSpPr>
        <p:spPr>
          <a:xfrm>
            <a:off x="4459224" y="390144"/>
            <a:ext cx="3822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difference (subtraction) of two terms.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74C2F7-C4DB-41AD-A84B-AC260862D894}"/>
              </a:ext>
            </a:extLst>
          </p:cNvPr>
          <p:cNvSpPr txBox="1"/>
          <p:nvPr/>
        </p:nvSpPr>
        <p:spPr>
          <a:xfrm>
            <a:off x="5414772" y="3656218"/>
            <a:ext cx="1947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Cuadrados perfectos para </a:t>
            </a:r>
            <a:r>
              <a:rPr lang="es-ES" sz="2400" dirty="0">
                <a:solidFill>
                  <a:srgbClr val="FF0000"/>
                </a:solidFill>
              </a:rPr>
              <a:t>CADA</a:t>
            </a:r>
            <a:r>
              <a:rPr lang="es-ES" sz="2400" dirty="0"/>
              <a:t> término 
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1C16B4-0924-4177-86B1-B2C4FF4E15D2}"/>
              </a:ext>
            </a:extLst>
          </p:cNvPr>
          <p:cNvSpPr txBox="1"/>
          <p:nvPr/>
        </p:nvSpPr>
        <p:spPr>
          <a:xfrm>
            <a:off x="7883611" y="5584844"/>
            <a:ext cx="360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Factored Form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659848-AE06-4F27-9ED8-4FF64486D4CF}"/>
              </a:ext>
            </a:extLst>
          </p:cNvPr>
          <p:cNvSpPr txBox="1"/>
          <p:nvPr/>
        </p:nvSpPr>
        <p:spPr>
          <a:xfrm>
            <a:off x="358591" y="1387970"/>
            <a:ext cx="382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Determine if it is the Difference of Two Squares and then Factor.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8FB1BC-2754-4C42-B532-7AF76E2AB189}"/>
              </a:ext>
            </a:extLst>
          </p:cNvPr>
          <p:cNvSpPr txBox="1"/>
          <p:nvPr/>
        </p:nvSpPr>
        <p:spPr>
          <a:xfrm>
            <a:off x="313050" y="2176604"/>
            <a:ext cx="3822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Determine si es la diferencia de dos cuadrados y luego factor.  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4" grpId="0"/>
      <p:bldP spid="16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5024F31-11F4-4BFA-8EA0-8D28AADA9E66}"/>
                  </a:ext>
                </a:extLst>
              </p:cNvPr>
              <p:cNvSpPr txBox="1"/>
              <p:nvPr/>
            </p:nvSpPr>
            <p:spPr>
              <a:xfrm>
                <a:off x="4933188" y="1129284"/>
                <a:ext cx="12836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5024F31-11F4-4BFA-8EA0-8D28AADA9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188" y="1129284"/>
                <a:ext cx="1283685" cy="369332"/>
              </a:xfrm>
              <a:prstGeom prst="rect">
                <a:avLst/>
              </a:prstGeom>
              <a:blipFill>
                <a:blip r:embed="rId2"/>
                <a:stretch>
                  <a:fillRect l="-4265" r="-4739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2E18FC4-B8A7-44F2-938F-05CDE4C9A02D}"/>
              </a:ext>
            </a:extLst>
          </p:cNvPr>
          <p:cNvSpPr txBox="1"/>
          <p:nvPr/>
        </p:nvSpPr>
        <p:spPr>
          <a:xfrm>
            <a:off x="2566148" y="2081474"/>
            <a:ext cx="3502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Always look for a GCF first when factoring any polynomial.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7DFCF4-A760-4ABF-9694-15B65AA47A35}"/>
                  </a:ext>
                </a:extLst>
              </p:cNvPr>
              <p:cNvSpPr txBox="1"/>
              <p:nvPr/>
            </p:nvSpPr>
            <p:spPr>
              <a:xfrm>
                <a:off x="4698053" y="3595271"/>
                <a:ext cx="13702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7DFCF4-A760-4ABF-9694-15B65AA47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053" y="3595271"/>
                <a:ext cx="1370247" cy="369332"/>
              </a:xfrm>
              <a:prstGeom prst="rect">
                <a:avLst/>
              </a:prstGeom>
              <a:blipFill>
                <a:blip r:embed="rId3"/>
                <a:stretch>
                  <a:fillRect l="-4464" r="-7143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AD2FF1-7DEA-4E37-A8CB-0E62EF8D7EA9}"/>
                  </a:ext>
                </a:extLst>
              </p:cNvPr>
              <p:cNvSpPr txBox="1"/>
              <p:nvPr/>
            </p:nvSpPr>
            <p:spPr>
              <a:xfrm>
                <a:off x="4594248" y="4978908"/>
                <a:ext cx="21854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AD2FF1-7DEA-4E37-A8CB-0E62EF8D7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248" y="4978908"/>
                <a:ext cx="2185406" cy="369332"/>
              </a:xfrm>
              <a:prstGeom prst="rect">
                <a:avLst/>
              </a:prstGeom>
              <a:blipFill>
                <a:blip r:embed="rId4"/>
                <a:stretch>
                  <a:fillRect l="-2514" r="-4190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6FACA60-7764-46D5-9964-18C8206E7435}"/>
              </a:ext>
            </a:extLst>
          </p:cNvPr>
          <p:cNvSpPr txBox="1"/>
          <p:nvPr/>
        </p:nvSpPr>
        <p:spPr>
          <a:xfrm>
            <a:off x="7217396" y="2079795"/>
            <a:ext cx="3502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Siempre busque un GCF primero al factorizar cualquier polinomio.  
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60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4D11C8-D7D5-484E-9530-B8A497E66ECD}"/>
                  </a:ext>
                </a:extLst>
              </p:cNvPr>
              <p:cNvSpPr txBox="1"/>
              <p:nvPr/>
            </p:nvSpPr>
            <p:spPr>
              <a:xfrm>
                <a:off x="-785943" y="259492"/>
                <a:ext cx="1376388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𝐷𝑒𝑡𝑒𝑟𝑚𝑖𝑛𝑒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𝑓𝑜𝑙𝑙𝑜𝑤𝑖𝑛𝑔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𝑎𝑟𝑒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𝑇h𝑒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𝐷𝑖𝑓𝑓𝑒𝑟𝑒𝑛𝑐𝑒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𝑇𝑤𝑜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𝑆𝑞𝑢𝑎𝑟𝑒𝑠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𝐵𝑖𝑛𝑜𝑚𝑖𝑎𝑙𝑠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4D11C8-D7D5-484E-9530-B8A497E66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85943" y="259492"/>
                <a:ext cx="13763885" cy="307777"/>
              </a:xfrm>
              <a:prstGeom prst="rect">
                <a:avLst/>
              </a:prstGeom>
              <a:blipFill>
                <a:blip r:embed="rId2"/>
                <a:stretch>
                  <a:fillRect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8E4C39-8654-4E62-A999-4BAE8746D3EF}"/>
                  </a:ext>
                </a:extLst>
              </p:cNvPr>
              <p:cNvSpPr txBox="1"/>
              <p:nvPr/>
            </p:nvSpPr>
            <p:spPr>
              <a:xfrm>
                <a:off x="-316386" y="844378"/>
                <a:ext cx="1376388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i="1">
                          <a:latin typeface="Cambria Math" panose="02040503050406030204" pitchFamily="18" charset="0"/>
                        </a:rPr>
                        <m:t>𝐷𝑒𝑡𝑒𝑟𝑚𝑖𝑛𝑒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𝑠𝑖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𝑙𝑜𝑠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𝑠𝑖𝑔𝑢𝑖𝑒𝑛𝑡𝑒𝑠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𝑠𝑜𝑛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𝑙𝑜𝑠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𝑏𝑖𝑛𝑜𝑚𝑖𝑜𝑠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𝑑𝑖𝑓𝑒𝑟𝑒𝑛𝑐𝑖𝑎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𝑑𝑜𝑠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>
                          <a:latin typeface="Cambria Math" panose="02040503050406030204" pitchFamily="18" charset="0"/>
                        </a:rPr>
                        <m:t>𝑐𝑢𝑎𝑑𝑟𝑎𝑑𝑜𝑠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8E4C39-8654-4E62-A999-4BAE8746D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6386" y="844378"/>
                <a:ext cx="1376388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DD64ED-58B7-414F-AC17-FED571C8C42D}"/>
                  </a:ext>
                </a:extLst>
              </p:cNvPr>
              <p:cNvSpPr txBox="1"/>
              <p:nvPr/>
            </p:nvSpPr>
            <p:spPr>
              <a:xfrm>
                <a:off x="2248929" y="1823537"/>
                <a:ext cx="10575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DD64ED-58B7-414F-AC17-FED571C8C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929" y="1823537"/>
                <a:ext cx="1057533" cy="369332"/>
              </a:xfrm>
              <a:prstGeom prst="rect">
                <a:avLst/>
              </a:prstGeom>
              <a:blipFill>
                <a:blip r:embed="rId4"/>
                <a:stretch>
                  <a:fillRect l="-2890" r="-1734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0BA9EE0-5331-4CC9-A399-A0EA010F5FBC}"/>
                  </a:ext>
                </a:extLst>
              </p:cNvPr>
              <p:cNvSpPr txBox="1"/>
              <p:nvPr/>
            </p:nvSpPr>
            <p:spPr>
              <a:xfrm>
                <a:off x="2248929" y="2842055"/>
                <a:ext cx="1113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0BA9EE0-5331-4CC9-A399-A0EA010F5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929" y="2842055"/>
                <a:ext cx="1113766" cy="369332"/>
              </a:xfrm>
              <a:prstGeom prst="rect">
                <a:avLst/>
              </a:prstGeom>
              <a:blipFill>
                <a:blip r:embed="rId5"/>
                <a:stretch>
                  <a:fillRect l="-2732" r="-6011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739A018-3E56-4977-89D1-3DB878F521C8}"/>
                  </a:ext>
                </a:extLst>
              </p:cNvPr>
              <p:cNvSpPr txBox="1"/>
              <p:nvPr/>
            </p:nvSpPr>
            <p:spPr>
              <a:xfrm>
                <a:off x="1938823" y="3768240"/>
                <a:ext cx="1605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739A018-3E56-4977-89D1-3DB878F52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823" y="3768240"/>
                <a:ext cx="1605311" cy="369332"/>
              </a:xfrm>
              <a:prstGeom prst="rect">
                <a:avLst/>
              </a:prstGeom>
              <a:blipFill>
                <a:blip r:embed="rId6"/>
                <a:stretch>
                  <a:fillRect l="-3422" r="-1141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1CE0D5-D6AE-4FC4-AABE-5BC3D7B1B3E4}"/>
                  </a:ext>
                </a:extLst>
              </p:cNvPr>
              <p:cNvSpPr txBox="1"/>
              <p:nvPr/>
            </p:nvSpPr>
            <p:spPr>
              <a:xfrm>
                <a:off x="2184595" y="4786758"/>
                <a:ext cx="1113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36−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1CE0D5-D6AE-4FC4-AABE-5BC3D7B1B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595" y="4786758"/>
                <a:ext cx="1113766" cy="369332"/>
              </a:xfrm>
              <a:prstGeom prst="rect">
                <a:avLst/>
              </a:prstGeom>
              <a:blipFill>
                <a:blip r:embed="rId7"/>
                <a:stretch>
                  <a:fillRect l="-4918" r="-1093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96A083-359B-47F8-A3EA-7BD6657514BA}"/>
                  </a:ext>
                </a:extLst>
              </p:cNvPr>
              <p:cNvSpPr txBox="1"/>
              <p:nvPr/>
            </p:nvSpPr>
            <p:spPr>
              <a:xfrm>
                <a:off x="2284811" y="5828956"/>
                <a:ext cx="1113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96A083-359B-47F8-A3EA-7BD665751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811" y="5828956"/>
                <a:ext cx="1113766" cy="369332"/>
              </a:xfrm>
              <a:prstGeom prst="rect">
                <a:avLst/>
              </a:prstGeom>
              <a:blipFill>
                <a:blip r:embed="rId8"/>
                <a:stretch>
                  <a:fillRect l="-5464" r="-4918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31C6C06-5A97-43F3-9D58-07FAF0626342}"/>
              </a:ext>
            </a:extLst>
          </p:cNvPr>
          <p:cNvSpPr txBox="1"/>
          <p:nvPr/>
        </p:nvSpPr>
        <p:spPr>
          <a:xfrm>
            <a:off x="5239265" y="1823537"/>
            <a:ext cx="264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B0DA44-4D76-4254-B166-0C2676D78D5D}"/>
              </a:ext>
            </a:extLst>
          </p:cNvPr>
          <p:cNvSpPr txBox="1"/>
          <p:nvPr/>
        </p:nvSpPr>
        <p:spPr>
          <a:xfrm>
            <a:off x="5267090" y="2900922"/>
            <a:ext cx="1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81556A-8D65-4B13-B999-283821530487}"/>
              </a:ext>
            </a:extLst>
          </p:cNvPr>
          <p:cNvSpPr/>
          <p:nvPr/>
        </p:nvSpPr>
        <p:spPr>
          <a:xfrm>
            <a:off x="5128054" y="3712288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yes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EEB810-D1A3-45F1-923A-801DC0E71B44}"/>
              </a:ext>
            </a:extLst>
          </p:cNvPr>
          <p:cNvSpPr/>
          <p:nvPr/>
        </p:nvSpPr>
        <p:spPr>
          <a:xfrm>
            <a:off x="5128054" y="4786758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yes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474A3B-3042-4D64-A6B6-A4B3285A426C}"/>
              </a:ext>
            </a:extLst>
          </p:cNvPr>
          <p:cNvSpPr/>
          <p:nvPr/>
        </p:nvSpPr>
        <p:spPr>
          <a:xfrm>
            <a:off x="5239265" y="5828956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970602-2690-4521-9AAC-CC338E815AE2}"/>
              </a:ext>
            </a:extLst>
          </p:cNvPr>
          <p:cNvSpPr txBox="1"/>
          <p:nvPr/>
        </p:nvSpPr>
        <p:spPr>
          <a:xfrm>
            <a:off x="6601619" y="1293231"/>
            <a:ext cx="529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 if they are Difference of Two Squares.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A7CDF3F-CFFC-4E5E-952D-607C465492D3}"/>
                  </a:ext>
                </a:extLst>
              </p:cNvPr>
              <p:cNvSpPr txBox="1"/>
              <p:nvPr/>
            </p:nvSpPr>
            <p:spPr>
              <a:xfrm>
                <a:off x="7720261" y="1781661"/>
                <a:ext cx="1936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A7CDF3F-CFFC-4E5E-952D-607C46549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61" y="1781661"/>
                <a:ext cx="1936620" cy="369332"/>
              </a:xfrm>
              <a:prstGeom prst="rect">
                <a:avLst/>
              </a:prstGeom>
              <a:blipFill>
                <a:blip r:embed="rId9"/>
                <a:stretch>
                  <a:fillRect l="-4717" r="-4717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F803DE-8398-46AC-B7A8-5A57CFAD1C84}"/>
                  </a:ext>
                </a:extLst>
              </p:cNvPr>
              <p:cNvSpPr/>
              <p:nvPr/>
            </p:nvSpPr>
            <p:spPr>
              <a:xfrm>
                <a:off x="7720261" y="3675907"/>
                <a:ext cx="30283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F803DE-8398-46AC-B7A8-5A57CFAD1C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61" y="3675907"/>
                <a:ext cx="3028329" cy="461665"/>
              </a:xfrm>
              <a:prstGeom prst="rect">
                <a:avLst/>
              </a:prstGeom>
              <a:blipFill>
                <a:blip r:embed="rId10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3A76092-D967-4E14-953A-9D7DAF7AC739}"/>
                  </a:ext>
                </a:extLst>
              </p:cNvPr>
              <p:cNvSpPr txBox="1"/>
              <p:nvPr/>
            </p:nvSpPr>
            <p:spPr>
              <a:xfrm>
                <a:off x="7883611" y="4832924"/>
                <a:ext cx="20154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(6−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)(6+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3A76092-D967-4E14-953A-9D7DAF7AC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611" y="4832924"/>
                <a:ext cx="2015488" cy="369332"/>
              </a:xfrm>
              <a:prstGeom prst="rect">
                <a:avLst/>
              </a:prstGeom>
              <a:blipFill>
                <a:blip r:embed="rId11"/>
                <a:stretch>
                  <a:fillRect l="-4532" r="-4532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9C7B884D-5804-4E49-8BEA-88060E45BEA9}"/>
              </a:ext>
            </a:extLst>
          </p:cNvPr>
          <p:cNvSpPr txBox="1"/>
          <p:nvPr/>
        </p:nvSpPr>
        <p:spPr>
          <a:xfrm>
            <a:off x="7790688" y="2900922"/>
            <a:ext cx="341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not subtraction.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4686C-6A7C-4145-9E47-0E0337968017}"/>
              </a:ext>
            </a:extLst>
          </p:cNvPr>
          <p:cNvSpPr txBox="1"/>
          <p:nvPr/>
        </p:nvSpPr>
        <p:spPr>
          <a:xfrm>
            <a:off x="7720261" y="5724144"/>
            <a:ext cx="3554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not the difference of two squares, but you can factor out a GCF of 3. </a:t>
            </a:r>
          </a:p>
        </p:txBody>
      </p:sp>
    </p:spTree>
    <p:extLst>
      <p:ext uri="{BB962C8B-B14F-4D97-AF65-F5344CB8AC3E}">
        <p14:creationId xmlns:p14="http://schemas.microsoft.com/office/powerpoint/2010/main" val="347875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489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Cambria Math</vt:lpstr>
      <vt:lpstr>Century Gothic</vt:lpstr>
      <vt:lpstr>Symbol</vt:lpstr>
      <vt:lpstr>Times</vt:lpstr>
      <vt:lpstr>Verdana</vt:lpstr>
      <vt:lpstr>Wingdings 3</vt:lpstr>
      <vt:lpstr>Wisp</vt:lpstr>
      <vt:lpstr>Special Case Polynomial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Cases</dc:title>
  <dc:creator>ALISON DOOLIN</dc:creator>
  <cp:lastModifiedBy>ALISON DOOLIN</cp:lastModifiedBy>
  <cp:revision>17</cp:revision>
  <dcterms:created xsi:type="dcterms:W3CDTF">2020-11-13T00:05:56Z</dcterms:created>
  <dcterms:modified xsi:type="dcterms:W3CDTF">2023-03-09T16:18:03Z</dcterms:modified>
</cp:coreProperties>
</file>