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306" r:id="rId4"/>
    <p:sldId id="260" r:id="rId5"/>
    <p:sldId id="261" r:id="rId6"/>
    <p:sldId id="262" r:id="rId7"/>
    <p:sldId id="307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69C54-F2CB-47CB-9980-73F2AE567B61}" type="datetimeFigureOut">
              <a:rPr lang="en-US" smtClean="0"/>
              <a:t>9/12/23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47295-B9E9-4F0F-9D85-6D3700C01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42975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42975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42975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42975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2B0B61F-1DF8-4CD4-A29F-DC261E16B7F9}" type="slidenum">
              <a:rPr lang="en-US" altLang="en-US" sz="1200">
                <a:latin typeface="Times New Roman" panose="02020603050405020304" pitchFamily="18" charset="0"/>
              </a:rPr>
              <a:pPr/>
              <a:t>11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8790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9/12/23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9/12/23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9/12/23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9/12/23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9/12/23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9/12/23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 &amp; 2 Step Equations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31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1828800" y="1524000"/>
            <a:ext cx="8237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Solve the equation. Check your answer.</a:t>
            </a: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1828800" y="21336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Verdana" panose="020B0604030504040204" pitchFamily="34" charset="0"/>
              </a:rPr>
              <a:t>Check</a:t>
            </a:r>
          </a:p>
        </p:txBody>
      </p:sp>
      <p:sp>
        <p:nvSpPr>
          <p:cNvPr id="94215" name="Line 7"/>
          <p:cNvSpPr>
            <a:spLocks noChangeShapeType="1"/>
          </p:cNvSpPr>
          <p:nvPr/>
        </p:nvSpPr>
        <p:spPr bwMode="auto">
          <a:xfrm>
            <a:off x="3238500" y="2735264"/>
            <a:ext cx="1485900" cy="79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18" name="Text Box 10"/>
          <p:cNvSpPr txBox="1">
            <a:spLocks noChangeArrowheads="1"/>
          </p:cNvSpPr>
          <p:nvPr/>
        </p:nvSpPr>
        <p:spPr bwMode="auto">
          <a:xfrm>
            <a:off x="4495800" y="40386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Verdana" panose="020B0604030504040204" pitchFamily="34" charset="0"/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6151" name="Text Box 11"/>
          <p:cNvSpPr txBox="1">
            <a:spLocks noChangeArrowheads="1"/>
          </p:cNvSpPr>
          <p:nvPr/>
        </p:nvSpPr>
        <p:spPr bwMode="auto">
          <a:xfrm>
            <a:off x="3124200" y="23368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 </a:t>
            </a:r>
          </a:p>
        </p:txBody>
      </p:sp>
      <p:pic>
        <p:nvPicPr>
          <p:cNvPr id="6153" name="Picture 18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76" y="1981201"/>
            <a:ext cx="13430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27" name="Picture 19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847976"/>
            <a:ext cx="12954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28" name="Picture 20" descr="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900" y="4229100"/>
            <a:ext cx="723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30" name="Picture 22" descr="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695700"/>
            <a:ext cx="12573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31" name="Line 23"/>
          <p:cNvSpPr>
            <a:spLocks noChangeShapeType="1"/>
          </p:cNvSpPr>
          <p:nvPr/>
        </p:nvSpPr>
        <p:spPr bwMode="auto">
          <a:xfrm>
            <a:off x="4140200" y="2743200"/>
            <a:ext cx="0" cy="1905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75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4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4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4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94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4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4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94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4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1524000" y="838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en-US" altLang="en-US">
                <a:solidFill>
                  <a:srgbClr val="006699"/>
                </a:solidFill>
                <a:latin typeface="Arial Black" panose="020B0A04020102020204" pitchFamily="34" charset="0"/>
              </a:rPr>
              <a:t>Lesson Quiz</a:t>
            </a:r>
          </a:p>
        </p:txBody>
      </p:sp>
      <p:sp>
        <p:nvSpPr>
          <p:cNvPr id="17411" name="Text Box 38"/>
          <p:cNvSpPr txBox="1">
            <a:spLocks noChangeArrowheads="1"/>
          </p:cNvSpPr>
          <p:nvPr/>
        </p:nvSpPr>
        <p:spPr bwMode="auto">
          <a:xfrm>
            <a:off x="1905000" y="1408125"/>
            <a:ext cx="8458200" cy="4271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4572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2200" b="1" dirty="0"/>
              <a:t>Solve each equation.</a:t>
            </a:r>
            <a:endParaRPr lang="en-US" altLang="en-US" sz="2000" dirty="0"/>
          </a:p>
          <a:p>
            <a:pPr>
              <a:lnSpc>
                <a:spcPct val="120000"/>
              </a:lnSpc>
            </a:pPr>
            <a:r>
              <a:rPr lang="en-US" altLang="en-US" b="1" dirty="0"/>
              <a:t>1.</a:t>
            </a:r>
            <a:r>
              <a:rPr lang="en-US" altLang="en-US" dirty="0"/>
              <a:t> </a:t>
            </a:r>
            <a:r>
              <a:rPr lang="en-US" altLang="en-US" i="1" dirty="0"/>
              <a:t>r </a:t>
            </a:r>
            <a:r>
              <a:rPr lang="en-US" altLang="en-US" dirty="0"/>
              <a:t>– 4 = –8</a:t>
            </a:r>
            <a:r>
              <a:rPr lang="en-US" altLang="en-US" i="1" dirty="0"/>
              <a:t> </a:t>
            </a:r>
            <a:r>
              <a:rPr lang="en-US" altLang="en-US" dirty="0"/>
              <a:t> </a:t>
            </a:r>
          </a:p>
          <a:p>
            <a:pPr>
              <a:lnSpc>
                <a:spcPct val="170000"/>
              </a:lnSpc>
            </a:pPr>
            <a:r>
              <a:rPr lang="en-US" altLang="en-US" b="1" dirty="0"/>
              <a:t>3.</a:t>
            </a:r>
            <a:r>
              <a:rPr lang="en-US" altLang="en-US" dirty="0"/>
              <a:t>  </a:t>
            </a:r>
            <a:r>
              <a:rPr lang="en-US" altLang="en-US" i="1" dirty="0"/>
              <a:t> </a:t>
            </a:r>
            <a:endParaRPr lang="en-US" altLang="en-US" dirty="0"/>
          </a:p>
          <a:p>
            <a:pPr>
              <a:lnSpc>
                <a:spcPct val="150000"/>
              </a:lnSpc>
            </a:pPr>
            <a:r>
              <a:rPr lang="en-US" altLang="en-US" b="1" dirty="0"/>
              <a:t>5.</a:t>
            </a:r>
          </a:p>
          <a:p>
            <a:r>
              <a:rPr lang="en-US" altLang="en-US" b="1" dirty="0"/>
              <a:t>6.</a:t>
            </a:r>
            <a:r>
              <a:rPr lang="en-US" altLang="en-US" dirty="0"/>
              <a:t> </a:t>
            </a:r>
          </a:p>
          <a:p>
            <a:endParaRPr lang="en-US" altLang="en-US" dirty="0"/>
          </a:p>
          <a:p>
            <a:r>
              <a:rPr lang="en-US" altLang="en-US" dirty="0"/>
              <a:t>This year a high school had 578 sophomores 	enrolled. This is 89 less than the number enrolled 	last year. Write and solve an equation to find the 	number of sophomores enrolled last year.  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  <p:sp>
        <p:nvSpPr>
          <p:cNvPr id="17453" name="Text Box 45"/>
          <p:cNvSpPr txBox="1">
            <a:spLocks noChangeArrowheads="1"/>
          </p:cNvSpPr>
          <p:nvPr/>
        </p:nvSpPr>
        <p:spPr bwMode="auto">
          <a:xfrm>
            <a:off x="4352926" y="201930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–4</a:t>
            </a: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17455" name="Text Box 47"/>
          <p:cNvSpPr txBox="1">
            <a:spLocks noChangeArrowheads="1"/>
          </p:cNvSpPr>
          <p:nvPr/>
        </p:nvSpPr>
        <p:spPr bwMode="auto">
          <a:xfrm>
            <a:off x="4497388" y="2786063"/>
            <a:ext cx="608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2.8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467" name="Text Box 59"/>
          <p:cNvSpPr txBox="1">
            <a:spLocks noChangeArrowheads="1"/>
          </p:cNvSpPr>
          <p:nvPr/>
        </p:nvSpPr>
        <p:spPr bwMode="auto">
          <a:xfrm>
            <a:off x="2416175" y="560070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i="1">
                <a:solidFill>
                  <a:srgbClr val="FF0000"/>
                </a:solidFill>
              </a:rPr>
              <a:t>s</a:t>
            </a:r>
            <a:r>
              <a:rPr lang="en-US" altLang="en-US">
                <a:solidFill>
                  <a:srgbClr val="FF0000"/>
                </a:solidFill>
              </a:rPr>
              <a:t> – 89 = 578; </a:t>
            </a:r>
            <a:r>
              <a:rPr lang="en-US" altLang="en-US" i="1">
                <a:solidFill>
                  <a:srgbClr val="FF0000"/>
                </a:solidFill>
              </a:rPr>
              <a:t>s = </a:t>
            </a:r>
            <a:r>
              <a:rPr lang="en-US" altLang="en-US">
                <a:solidFill>
                  <a:srgbClr val="FF0000"/>
                </a:solidFill>
              </a:rPr>
              <a:t>667 </a:t>
            </a:r>
            <a:endParaRPr lang="en-US" altLang="en-US"/>
          </a:p>
        </p:txBody>
      </p:sp>
      <p:pic>
        <p:nvPicPr>
          <p:cNvPr id="17477" name="Picture 69" descr="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0" y="1990726"/>
            <a:ext cx="10477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71" descr="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947863"/>
            <a:ext cx="1524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 Box 72"/>
          <p:cNvSpPr txBox="1">
            <a:spLocks noChangeArrowheads="1"/>
          </p:cNvSpPr>
          <p:nvPr/>
        </p:nvSpPr>
        <p:spPr bwMode="auto">
          <a:xfrm>
            <a:off x="6194426" y="2090738"/>
            <a:ext cx="51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b="1"/>
              <a:t>2.</a:t>
            </a:r>
          </a:p>
        </p:txBody>
      </p:sp>
      <p:pic>
        <p:nvPicPr>
          <p:cNvPr id="17418" name="Picture 73" descr="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450" y="2628900"/>
            <a:ext cx="18859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9" name="Text Box 74"/>
          <p:cNvSpPr txBox="1">
            <a:spLocks noChangeArrowheads="1"/>
          </p:cNvSpPr>
          <p:nvPr/>
        </p:nvSpPr>
        <p:spPr bwMode="auto">
          <a:xfrm>
            <a:off x="6245226" y="2824163"/>
            <a:ext cx="175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b="1"/>
              <a:t>4. </a:t>
            </a:r>
            <a:r>
              <a:rPr lang="en-US" altLang="en-US"/>
              <a:t> 8</a:t>
            </a:r>
            <a:r>
              <a:rPr lang="en-US" altLang="en-US" i="1"/>
              <a:t>y</a:t>
            </a:r>
            <a:r>
              <a:rPr lang="en-US" altLang="en-US"/>
              <a:t> = 4</a:t>
            </a:r>
            <a:endParaRPr lang="en-US" altLang="en-US" b="1"/>
          </a:p>
        </p:txBody>
      </p:sp>
      <p:pic>
        <p:nvPicPr>
          <p:cNvPr id="17483" name="Picture 75" descr="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2733676"/>
            <a:ext cx="2476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1" name="Picture 76" descr="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409950"/>
            <a:ext cx="13335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85" name="Text Box 77"/>
          <p:cNvSpPr txBox="1">
            <a:spLocks noChangeArrowheads="1"/>
          </p:cNvSpPr>
          <p:nvPr/>
        </p:nvSpPr>
        <p:spPr bwMode="auto">
          <a:xfrm>
            <a:off x="4076700" y="3514725"/>
            <a:ext cx="571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3245827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53" grpId="0" autoUpdateAnimBg="0"/>
      <p:bldP spid="17455" grpId="0" autoUpdateAnimBg="0"/>
      <p:bldP spid="17467" grpId="0" autoUpdateAnimBg="0"/>
      <p:bldP spid="1748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9"/>
          <p:cNvSpPr txBox="1">
            <a:spLocks noChangeArrowheads="1"/>
          </p:cNvSpPr>
          <p:nvPr/>
        </p:nvSpPr>
        <p:spPr bwMode="auto">
          <a:xfrm>
            <a:off x="2209801" y="1905001"/>
            <a:ext cx="80168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b="1" u="sng" dirty="0"/>
              <a:t>equation</a:t>
            </a:r>
            <a:r>
              <a:rPr lang="en-US" altLang="en-US" dirty="0"/>
              <a:t> :  a mathematical statement that two expressions that are equal. </a:t>
            </a:r>
          </a:p>
        </p:txBody>
      </p:sp>
      <p:sp>
        <p:nvSpPr>
          <p:cNvPr id="61460" name="Text Box 20"/>
          <p:cNvSpPr txBox="1">
            <a:spLocks noChangeArrowheads="1"/>
          </p:cNvSpPr>
          <p:nvPr/>
        </p:nvSpPr>
        <p:spPr bwMode="auto">
          <a:xfrm>
            <a:off x="2209801" y="3016251"/>
            <a:ext cx="78644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b="1" u="sng" dirty="0"/>
              <a:t>Solution(s) of an equation</a:t>
            </a:r>
            <a:r>
              <a:rPr lang="en-US" altLang="en-US" dirty="0"/>
              <a:t> : a value(s) of the variable that makes the equation true. 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1001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89" name="Text Box 25">
            <a:extLst>
              <a:ext uri="{FF2B5EF4-FFF2-40B4-BE49-F238E27FC236}">
                <a16:creationId xmlns:a16="http://schemas.microsoft.com/office/drawing/2014/main" id="{8939354C-5219-400C-827A-C4954178F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3551" y="2667000"/>
            <a:ext cx="348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Inverse Operations</a:t>
            </a:r>
          </a:p>
        </p:txBody>
      </p:sp>
      <p:grpSp>
        <p:nvGrpSpPr>
          <p:cNvPr id="2" name="Group 32">
            <a:extLst>
              <a:ext uri="{FF2B5EF4-FFF2-40B4-BE49-F238E27FC236}">
                <a16:creationId xmlns:a16="http://schemas.microsoft.com/office/drawing/2014/main" id="{F3D2B0FA-DEB7-4BAD-A50B-050AC9E20E25}"/>
              </a:ext>
            </a:extLst>
          </p:cNvPr>
          <p:cNvGrpSpPr>
            <a:grpSpLocks/>
          </p:cNvGrpSpPr>
          <p:nvPr/>
        </p:nvGrpSpPr>
        <p:grpSpPr bwMode="auto">
          <a:xfrm>
            <a:off x="3784601" y="3352800"/>
            <a:ext cx="4708525" cy="457200"/>
            <a:chOff x="1424" y="1604"/>
            <a:chExt cx="2966" cy="288"/>
          </a:xfrm>
        </p:grpSpPr>
        <p:sp>
          <p:nvSpPr>
            <p:cNvPr id="5127" name="Text Box 26">
              <a:extLst>
                <a:ext uri="{FF2B5EF4-FFF2-40B4-BE49-F238E27FC236}">
                  <a16:creationId xmlns:a16="http://schemas.microsoft.com/office/drawing/2014/main" id="{C6FAD62A-380F-47F1-8864-AB7A74538F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4" y="1604"/>
              <a:ext cx="29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Verdana" panose="020B0604030504040204" pitchFamily="34" charset="0"/>
                </a:rPr>
                <a:t>Add </a:t>
              </a:r>
              <a:r>
                <a:rPr lang="en-US" altLang="en-US" sz="2400" b="1" i="1">
                  <a:latin typeface="Verdana" panose="020B0604030504040204" pitchFamily="34" charset="0"/>
                </a:rPr>
                <a:t>x.</a:t>
              </a:r>
              <a:r>
                <a:rPr lang="en-US" altLang="en-US" sz="2400" b="1">
                  <a:latin typeface="Verdana" panose="020B0604030504040204" pitchFamily="34" charset="0"/>
                </a:rPr>
                <a:t>               Subtract </a:t>
              </a:r>
              <a:r>
                <a:rPr lang="en-US" altLang="en-US" sz="2400" b="1" i="1">
                  <a:latin typeface="Verdana" panose="020B0604030504040204" pitchFamily="34" charset="0"/>
                </a:rPr>
                <a:t>x.</a:t>
              </a:r>
              <a:endParaRPr lang="en-US" altLang="en-US" sz="2400" b="1">
                <a:latin typeface="Verdana" panose="020B0604030504040204" pitchFamily="34" charset="0"/>
              </a:endParaRPr>
            </a:p>
          </p:txBody>
        </p:sp>
        <p:sp>
          <p:nvSpPr>
            <p:cNvPr id="5128" name="Line 28">
              <a:extLst>
                <a:ext uri="{FF2B5EF4-FFF2-40B4-BE49-F238E27FC236}">
                  <a16:creationId xmlns:a16="http://schemas.microsoft.com/office/drawing/2014/main" id="{27ECF76E-44D3-4AD4-9350-81C3D4FFF6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1776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lg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33">
            <a:extLst>
              <a:ext uri="{FF2B5EF4-FFF2-40B4-BE49-F238E27FC236}">
                <a16:creationId xmlns:a16="http://schemas.microsoft.com/office/drawing/2014/main" id="{DD54F095-338F-4175-BC76-7FEF23432936}"/>
              </a:ext>
            </a:extLst>
          </p:cNvPr>
          <p:cNvGrpSpPr>
            <a:grpSpLocks/>
          </p:cNvGrpSpPr>
          <p:nvPr/>
        </p:nvGrpSpPr>
        <p:grpSpPr bwMode="auto">
          <a:xfrm>
            <a:off x="2946401" y="4114800"/>
            <a:ext cx="6278563" cy="457200"/>
            <a:chOff x="896" y="2084"/>
            <a:chExt cx="3955" cy="288"/>
          </a:xfrm>
        </p:grpSpPr>
        <p:sp>
          <p:nvSpPr>
            <p:cNvPr id="5125" name="Text Box 27">
              <a:extLst>
                <a:ext uri="{FF2B5EF4-FFF2-40B4-BE49-F238E27FC236}">
                  <a16:creationId xmlns:a16="http://schemas.microsoft.com/office/drawing/2014/main" id="{99D46BFF-7C23-4CBC-B5DB-C7817D828F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6" y="2084"/>
              <a:ext cx="39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Verdana" panose="020B0604030504040204" pitchFamily="34" charset="0"/>
                </a:rPr>
                <a:t> Multiply by </a:t>
              </a:r>
              <a:r>
                <a:rPr lang="en-US" altLang="en-US" sz="2400" b="1" i="1">
                  <a:latin typeface="Verdana" panose="020B0604030504040204" pitchFamily="34" charset="0"/>
                </a:rPr>
                <a:t>x.</a:t>
              </a:r>
              <a:r>
                <a:rPr lang="en-US" altLang="en-US" sz="2400" b="1">
                  <a:latin typeface="Verdana" panose="020B0604030504040204" pitchFamily="34" charset="0"/>
                </a:rPr>
                <a:t>                Divide by </a:t>
              </a:r>
              <a:r>
                <a:rPr lang="en-US" altLang="en-US" sz="2400" b="1" i="1">
                  <a:latin typeface="Verdana" panose="020B0604030504040204" pitchFamily="34" charset="0"/>
                </a:rPr>
                <a:t>x.</a:t>
              </a:r>
              <a:endParaRPr lang="en-US" altLang="en-US" sz="2400" b="1">
                <a:latin typeface="Verdana" panose="020B0604030504040204" pitchFamily="34" charset="0"/>
              </a:endParaRPr>
            </a:p>
          </p:txBody>
        </p:sp>
        <p:sp>
          <p:nvSpPr>
            <p:cNvPr id="5126" name="Line 29">
              <a:extLst>
                <a:ext uri="{FF2B5EF4-FFF2-40B4-BE49-F238E27FC236}">
                  <a16:creationId xmlns:a16="http://schemas.microsoft.com/office/drawing/2014/main" id="{C232CEB4-DE08-4472-B030-384F83A88A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4" y="2256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lg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2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752600" y="1828800"/>
            <a:ext cx="8237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b="1" dirty="0"/>
              <a:t>Solve the equation. </a:t>
            </a:r>
            <a:endParaRPr lang="en-US" altLang="en-US" dirty="0">
              <a:latin typeface="Times" panose="02020603050405020304" pitchFamily="18" charset="0"/>
            </a:endParaRP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6019800" y="2566900"/>
            <a:ext cx="4572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1313" indent="-341313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i="1">
                <a:solidFill>
                  <a:srgbClr val="3333FF"/>
                </a:solidFill>
                <a:latin typeface="Arial" panose="020B0604020202020204" pitchFamily="34" charset="0"/>
              </a:rPr>
              <a:t>Since 6 is added to t, subtract 6 from both sides to undo the addition.</a:t>
            </a:r>
            <a:endParaRPr lang="en-US" altLang="en-US" i="1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362200" y="22860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b="1"/>
              <a:t>6 + </a:t>
            </a:r>
            <a:r>
              <a:rPr lang="en-US" altLang="en-US" b="1" i="1"/>
              <a:t>t </a:t>
            </a:r>
            <a:r>
              <a:rPr lang="en-US" altLang="en-US" b="1"/>
              <a:t>= 14</a:t>
            </a:r>
            <a:r>
              <a:rPr lang="en-US" altLang="en-US" b="1" i="1"/>
              <a:t> </a:t>
            </a:r>
            <a:endParaRPr lang="en-US" altLang="en-US" b="1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1981200" y="27432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u="sng">
                <a:solidFill>
                  <a:srgbClr val="FF0000"/>
                </a:solidFill>
              </a:rPr>
              <a:t> – 6  </a:t>
            </a:r>
            <a:r>
              <a:rPr lang="en-US" altLang="en-US">
                <a:solidFill>
                  <a:srgbClr val="FF0000"/>
                </a:solidFill>
              </a:rPr>
              <a:t>        </a:t>
            </a:r>
            <a:r>
              <a:rPr lang="en-US" altLang="en-US" u="sng">
                <a:solidFill>
                  <a:srgbClr val="FF0000"/>
                </a:solidFill>
              </a:rPr>
              <a:t>– 6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3048000" y="3886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i="1"/>
              <a:t> t </a:t>
            </a:r>
            <a:r>
              <a:rPr lang="en-US" altLang="en-US"/>
              <a:t>=   8 </a:t>
            </a:r>
            <a:r>
              <a:rPr lang="en-US" altLang="en-US" b="1"/>
              <a:t> </a:t>
            </a:r>
            <a:endParaRPr lang="en-US" alt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4495800" y="5029201"/>
            <a:ext cx="0" cy="804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133600" y="4572001"/>
            <a:ext cx="3200400" cy="468313"/>
            <a:chOff x="432" y="2544"/>
            <a:chExt cx="2016" cy="295"/>
          </a:xfrm>
        </p:grpSpPr>
        <p:sp>
          <p:nvSpPr>
            <p:cNvPr id="6159" name="Text Box 9"/>
            <p:cNvSpPr txBox="1">
              <a:spLocks noChangeArrowheads="1"/>
            </p:cNvSpPr>
            <p:nvPr/>
          </p:nvSpPr>
          <p:spPr bwMode="auto">
            <a:xfrm>
              <a:off x="432" y="2551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US" altLang="en-US" b="1" i="1"/>
                <a:t>Check</a:t>
              </a:r>
            </a:p>
          </p:txBody>
        </p:sp>
        <p:sp>
          <p:nvSpPr>
            <p:cNvPr id="6160" name="Line 10"/>
            <p:cNvSpPr>
              <a:spLocks noChangeShapeType="1"/>
            </p:cNvSpPr>
            <p:nvPr/>
          </p:nvSpPr>
          <p:spPr bwMode="auto">
            <a:xfrm>
              <a:off x="1224" y="2827"/>
              <a:ext cx="1224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Text Box 12"/>
            <p:cNvSpPr txBox="1">
              <a:spLocks noChangeArrowheads="1"/>
            </p:cNvSpPr>
            <p:nvPr/>
          </p:nvSpPr>
          <p:spPr bwMode="auto">
            <a:xfrm>
              <a:off x="1200" y="2544"/>
              <a:ext cx="12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US" altLang="en-US"/>
                <a:t>6 + </a:t>
              </a:r>
              <a:r>
                <a:rPr lang="en-US" altLang="en-US" i="1">
                  <a:solidFill>
                    <a:srgbClr val="FF0000"/>
                  </a:solidFill>
                </a:rPr>
                <a:t>t</a:t>
              </a:r>
              <a:r>
                <a:rPr lang="en-US" altLang="en-US"/>
                <a:t> = 14</a:t>
              </a:r>
              <a:r>
                <a:rPr lang="en-US" altLang="en-US" i="1"/>
                <a:t> </a:t>
              </a:r>
              <a:endParaRPr lang="en-US" altLang="en-US"/>
            </a:p>
          </p:txBody>
        </p:sp>
      </p:grp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3352800" y="50292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/>
              <a:t>6 + </a:t>
            </a:r>
            <a:r>
              <a:rPr lang="en-US" altLang="en-US">
                <a:solidFill>
                  <a:srgbClr val="FF0000"/>
                </a:solidFill>
              </a:rPr>
              <a:t>8</a:t>
            </a:r>
            <a:r>
              <a:rPr lang="en-US" altLang="en-US"/>
              <a:t>    14</a:t>
            </a:r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3857625" y="54102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/>
              <a:t>14    14</a:t>
            </a:r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5105400" y="5334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C6B943-F54F-9105-5BF2-D6BB69254909}"/>
              </a:ext>
            </a:extLst>
          </p:cNvPr>
          <p:cNvSpPr txBox="1"/>
          <p:nvPr/>
        </p:nvSpPr>
        <p:spPr>
          <a:xfrm>
            <a:off x="1981200" y="729734"/>
            <a:ext cx="8534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REVIEW WARM-UP:  Write the equation in. your notebook and SHOW your steps to solve.  </a:t>
            </a:r>
          </a:p>
        </p:txBody>
      </p:sp>
    </p:spTree>
    <p:extLst>
      <p:ext uri="{BB962C8B-B14F-4D97-AF65-F5344CB8AC3E}">
        <p14:creationId xmlns:p14="http://schemas.microsoft.com/office/powerpoint/2010/main" val="35119296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utoUpdateAnimBg="0"/>
      <p:bldP spid="40966" grpId="0" autoUpdateAnimBg="0"/>
      <p:bldP spid="40967" grpId="0" autoUpdateAnimBg="0"/>
      <p:bldP spid="40973" grpId="0" autoUpdateAnimBg="0"/>
      <p:bldP spid="40974" grpId="0" autoUpdateAnimBg="0"/>
      <p:bldP spid="409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828800" y="1447800"/>
            <a:ext cx="8237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b="1" dirty="0"/>
              <a:t>Solve the equation. 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5638800" y="2382750"/>
            <a:ext cx="4572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1313" indent="-341313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i="1">
                <a:solidFill>
                  <a:srgbClr val="3333FF"/>
                </a:solidFill>
                <a:latin typeface="Arial" panose="020B0604020202020204" pitchFamily="34" charset="0"/>
              </a:rPr>
              <a:t>Since j is divided by 3, multiply from both sides by 3 to undo the division.</a:t>
            </a:r>
            <a:endParaRPr lang="en-US" altLang="en-US" i="1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42007" name="Text Box 23"/>
          <p:cNvSpPr txBox="1">
            <a:spLocks noChangeArrowheads="1"/>
          </p:cNvSpPr>
          <p:nvPr/>
        </p:nvSpPr>
        <p:spPr bwMode="auto">
          <a:xfrm>
            <a:off x="3048000" y="55626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/>
              <a:t>       –8    –8 </a:t>
            </a:r>
          </a:p>
        </p:txBody>
      </p:sp>
      <p:pic>
        <p:nvPicPr>
          <p:cNvPr id="8199" name="Picture 28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05000"/>
            <a:ext cx="10477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13" name="Picture 29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2667000"/>
            <a:ext cx="20193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2590800" y="3486150"/>
            <a:ext cx="1335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/>
              <a:t>–24 = </a:t>
            </a:r>
            <a:r>
              <a:rPr lang="en-US" altLang="en-US" i="1"/>
              <a:t>j</a:t>
            </a:r>
            <a:endParaRPr lang="en-US" altLang="en-US"/>
          </a:p>
        </p:txBody>
      </p:sp>
      <p:sp>
        <p:nvSpPr>
          <p:cNvPr id="42009" name="Text Box 25"/>
          <p:cNvSpPr txBox="1">
            <a:spLocks noChangeArrowheads="1"/>
          </p:cNvSpPr>
          <p:nvPr/>
        </p:nvSpPr>
        <p:spPr bwMode="auto">
          <a:xfrm>
            <a:off x="5029200" y="54864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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4038600" y="4800600"/>
            <a:ext cx="1219200" cy="1219200"/>
            <a:chOff x="1536" y="3264"/>
            <a:chExt cx="768" cy="768"/>
          </a:xfrm>
        </p:grpSpPr>
        <p:pic>
          <p:nvPicPr>
            <p:cNvPr id="8209" name="Picture 32" descr="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3276"/>
              <a:ext cx="768" cy="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10" name="Line 35"/>
            <p:cNvSpPr>
              <a:spLocks noChangeShapeType="1"/>
            </p:cNvSpPr>
            <p:nvPr/>
          </p:nvSpPr>
          <p:spPr bwMode="auto">
            <a:xfrm>
              <a:off x="1842" y="3264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1752600" y="4038601"/>
            <a:ext cx="3657600" cy="773113"/>
            <a:chOff x="96" y="2784"/>
            <a:chExt cx="2304" cy="487"/>
          </a:xfrm>
        </p:grpSpPr>
        <p:sp>
          <p:nvSpPr>
            <p:cNvPr id="8206" name="Text Box 19"/>
            <p:cNvSpPr txBox="1">
              <a:spLocks noChangeArrowheads="1"/>
            </p:cNvSpPr>
            <p:nvPr/>
          </p:nvSpPr>
          <p:spPr bwMode="auto">
            <a:xfrm>
              <a:off x="96" y="2983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US" altLang="en-US" b="1" i="1"/>
                <a:t>Check</a:t>
              </a:r>
            </a:p>
          </p:txBody>
        </p:sp>
        <p:sp>
          <p:nvSpPr>
            <p:cNvPr id="8207" name="Line 37"/>
            <p:cNvSpPr>
              <a:spLocks noChangeShapeType="1"/>
            </p:cNvSpPr>
            <p:nvPr/>
          </p:nvSpPr>
          <p:spPr bwMode="auto">
            <a:xfrm>
              <a:off x="1296" y="3256"/>
              <a:ext cx="11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pic>
          <p:nvPicPr>
            <p:cNvPr id="8208" name="Picture 41" descr="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8" y="2784"/>
              <a:ext cx="624" cy="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8DBFD53-89F3-3C75-26E4-7CF37BE7A74D}"/>
              </a:ext>
            </a:extLst>
          </p:cNvPr>
          <p:cNvSpPr txBox="1"/>
          <p:nvPr/>
        </p:nvSpPr>
        <p:spPr>
          <a:xfrm>
            <a:off x="1932972" y="578734"/>
            <a:ext cx="1066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Warm-up</a:t>
            </a:r>
          </a:p>
        </p:txBody>
      </p:sp>
    </p:spTree>
    <p:extLst>
      <p:ext uri="{BB962C8B-B14F-4D97-AF65-F5344CB8AC3E}">
        <p14:creationId xmlns:p14="http://schemas.microsoft.com/office/powerpoint/2010/main" val="14626679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2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2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2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2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utoUpdateAnimBg="0"/>
      <p:bldP spid="42007" grpId="0"/>
      <p:bldP spid="42014" grpId="0"/>
      <p:bldP spid="420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130"/>
          <p:cNvSpPr txBox="1">
            <a:spLocks noChangeArrowheads="1"/>
          </p:cNvSpPr>
          <p:nvPr/>
        </p:nvSpPr>
        <p:spPr bwMode="auto">
          <a:xfrm>
            <a:off x="2122488" y="1860550"/>
            <a:ext cx="3744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b="1"/>
              <a:t>Solve each equation.</a:t>
            </a:r>
          </a:p>
        </p:txBody>
      </p:sp>
      <p:pic>
        <p:nvPicPr>
          <p:cNvPr id="48262" name="Picture 134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388" y="3124200"/>
            <a:ext cx="29718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263" name="Picture 135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926" y="4038601"/>
            <a:ext cx="1228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136" descr="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738" y="2286001"/>
            <a:ext cx="16573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41"/>
          <p:cNvGrpSpPr>
            <a:grpSpLocks/>
          </p:cNvGrpSpPr>
          <p:nvPr/>
        </p:nvGrpSpPr>
        <p:grpSpPr bwMode="auto">
          <a:xfrm>
            <a:off x="6019800" y="2376488"/>
            <a:ext cx="4495800" cy="1624012"/>
            <a:chOff x="2832" y="1353"/>
            <a:chExt cx="2832" cy="1023"/>
          </a:xfrm>
        </p:grpSpPr>
        <p:sp>
          <p:nvSpPr>
            <p:cNvPr id="10249" name="Text Box 88"/>
            <p:cNvSpPr txBox="1">
              <a:spLocks noChangeArrowheads="1"/>
            </p:cNvSpPr>
            <p:nvPr/>
          </p:nvSpPr>
          <p:spPr bwMode="auto">
            <a:xfrm>
              <a:off x="2832" y="1359"/>
              <a:ext cx="2832" cy="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marL="341313" indent="-341313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en-US" i="1">
                  <a:solidFill>
                    <a:srgbClr val="3333FF"/>
                  </a:solidFill>
                  <a:latin typeface="Arial" panose="020B0604020202020204" pitchFamily="34" charset="0"/>
                </a:rPr>
                <a:t>The reciprocal of     is     . Since </a:t>
              </a:r>
              <a:r>
                <a:rPr lang="en-US" altLang="en-US" i="1">
                  <a:solidFill>
                    <a:schemeClr val="accent2"/>
                  </a:solidFill>
                  <a:latin typeface="Arial" panose="020B0604020202020204" pitchFamily="34" charset="0"/>
                </a:rPr>
                <a:t>w</a:t>
              </a:r>
              <a:r>
                <a:rPr lang="en-US" altLang="en-US" i="1">
                  <a:solidFill>
                    <a:srgbClr val="3333FF"/>
                  </a:solidFill>
                  <a:latin typeface="Arial" panose="020B0604020202020204" pitchFamily="34" charset="0"/>
                </a:rPr>
                <a:t> is multiplied by      multiply both sides by    .</a:t>
              </a:r>
            </a:p>
          </p:txBody>
        </p:sp>
        <p:pic>
          <p:nvPicPr>
            <p:cNvPr id="10250" name="Picture 137" descr="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0" y="1353"/>
              <a:ext cx="150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1" name="Picture 138" descr="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0" y="1680"/>
              <a:ext cx="150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2" name="Picture 139" descr="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3" y="1353"/>
              <a:ext cx="150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3" name="Picture 140" descr="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4" y="1944"/>
              <a:ext cx="150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89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8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8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8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632D7-E045-4E92-A1D0-83F59E04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step examples</a:t>
            </a:r>
          </a:p>
        </p:txBody>
      </p:sp>
    </p:spTree>
    <p:extLst>
      <p:ext uri="{BB962C8B-B14F-4D97-AF65-F5344CB8AC3E}">
        <p14:creationId xmlns:p14="http://schemas.microsoft.com/office/powerpoint/2010/main" val="3780966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2438400" y="685800"/>
            <a:ext cx="196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2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>
                <a:latin typeface="Verdana" panose="020B0604030504040204" pitchFamily="34" charset="0"/>
              </a:rPr>
              <a:t> + 5 =11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025775" y="1054100"/>
            <a:ext cx="1296988" cy="819150"/>
            <a:chOff x="946" y="1000"/>
            <a:chExt cx="817" cy="516"/>
          </a:xfrm>
        </p:grpSpPr>
        <p:sp>
          <p:nvSpPr>
            <p:cNvPr id="4106" name="Text Box 5"/>
            <p:cNvSpPr txBox="1">
              <a:spLocks noChangeArrowheads="1"/>
            </p:cNvSpPr>
            <p:nvPr/>
          </p:nvSpPr>
          <p:spPr bwMode="auto">
            <a:xfrm>
              <a:off x="946" y="1000"/>
              <a:ext cx="8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  <a:latin typeface="Verdana" panose="020B0604030504040204" pitchFamily="34" charset="0"/>
                </a:rPr>
                <a:t>–5   –5</a:t>
              </a:r>
            </a:p>
          </p:txBody>
        </p:sp>
        <p:sp>
          <p:nvSpPr>
            <p:cNvPr id="4107" name="Line 6"/>
            <p:cNvSpPr>
              <a:spLocks noChangeShapeType="1"/>
            </p:cNvSpPr>
            <p:nvPr/>
          </p:nvSpPr>
          <p:spPr bwMode="auto">
            <a:xfrm>
              <a:off x="980" y="1252"/>
              <a:ext cx="336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08" name="Line 7"/>
            <p:cNvSpPr>
              <a:spLocks noChangeShapeType="1"/>
            </p:cNvSpPr>
            <p:nvPr/>
          </p:nvSpPr>
          <p:spPr bwMode="auto">
            <a:xfrm>
              <a:off x="1412" y="1252"/>
              <a:ext cx="336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09" name="Text Box 8"/>
            <p:cNvSpPr txBox="1">
              <a:spLocks noChangeArrowheads="1"/>
            </p:cNvSpPr>
            <p:nvPr/>
          </p:nvSpPr>
          <p:spPr bwMode="auto">
            <a:xfrm>
              <a:off x="996" y="1228"/>
              <a:ext cx="76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</a:rPr>
                <a:t>2</a:t>
              </a:r>
              <a:r>
                <a:rPr lang="en-US" altLang="en-US" sz="2400" i="1">
                  <a:latin typeface="Verdana" panose="020B0604030504040204" pitchFamily="34" charset="0"/>
                </a:rPr>
                <a:t>x</a:t>
              </a:r>
              <a:r>
                <a:rPr lang="en-US" altLang="en-US" sz="2400">
                  <a:latin typeface="Verdana" panose="020B0604030504040204" pitchFamily="34" charset="0"/>
                </a:rPr>
                <a:t> = 6</a:t>
              </a:r>
            </a:p>
          </p:txBody>
        </p:sp>
      </p:grpSp>
      <p:pic>
        <p:nvPicPr>
          <p:cNvPr id="83977" name="Picture 9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951" y="2116139"/>
            <a:ext cx="10763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3270250" y="3048000"/>
            <a:ext cx="1023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>
                <a:latin typeface="Verdana" panose="020B0604030504040204" pitchFamily="34" charset="0"/>
              </a:rPr>
              <a:t> = 3</a:t>
            </a:r>
            <a:endParaRPr lang="en-US" altLang="en-US" sz="2400" i="1">
              <a:latin typeface="Verdana" panose="020B0604030504040204" pitchFamily="34" charset="0"/>
            </a:endParaRPr>
          </a:p>
        </p:txBody>
      </p:sp>
      <p:sp>
        <p:nvSpPr>
          <p:cNvPr id="83979" name="Text Box 11"/>
          <p:cNvSpPr txBox="1">
            <a:spLocks noChangeArrowheads="1"/>
          </p:cNvSpPr>
          <p:nvPr/>
        </p:nvSpPr>
        <p:spPr bwMode="auto">
          <a:xfrm>
            <a:off x="4714240" y="395825"/>
            <a:ext cx="5562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Verdana" panose="020B0604030504040204" pitchFamily="34" charset="0"/>
              </a:rPr>
              <a:t>Subtract 5 from both sides of the equation.</a:t>
            </a:r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5105400" y="2057401"/>
            <a:ext cx="5511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Verdana" panose="020B0604030504040204" pitchFamily="34" charset="0"/>
              </a:rPr>
              <a:t>Divide both sides of the equation by 2.</a:t>
            </a:r>
          </a:p>
        </p:txBody>
      </p:sp>
      <p:sp>
        <p:nvSpPr>
          <p:cNvPr id="83983" name="Text Box 15"/>
          <p:cNvSpPr txBox="1">
            <a:spLocks noChangeArrowheads="1"/>
          </p:cNvSpPr>
          <p:nvPr/>
        </p:nvSpPr>
        <p:spPr bwMode="auto">
          <a:xfrm>
            <a:off x="436880" y="3733800"/>
            <a:ext cx="11345742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latin typeface="Verdana" panose="020B0604030504040204" pitchFamily="34" charset="0"/>
              </a:rPr>
              <a:t>Equivalent equations</a:t>
            </a:r>
            <a:r>
              <a:rPr lang="en-US" altLang="en-US" sz="2400" dirty="0">
                <a:latin typeface="Verdana" panose="020B0604030504040204" pitchFamily="34" charset="0"/>
              </a:rPr>
              <a:t> have the same solutions, or the same solution set.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s-ES" sz="2400" dirty="0">
                <a:solidFill>
                  <a:schemeClr val="accent6">
                    <a:lumMod val="75000"/>
                  </a:schemeClr>
                </a:solidFill>
              </a:rPr>
              <a:t>Las ecuaciones equivalentes tienen las mismas soluciones, o el mismo conjunto de soluciones.</a:t>
            </a:r>
            <a:endParaRPr lang="en-US" altLang="en-US" sz="2400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Verdana" panose="020B0604030504040204" pitchFamily="34" charset="0"/>
              </a:rPr>
              <a:t>In the example above, 2</a:t>
            </a:r>
            <a:r>
              <a:rPr lang="en-US" altLang="en-US" sz="2400" i="1" dirty="0">
                <a:latin typeface="Verdana" panose="020B0604030504040204" pitchFamily="34" charset="0"/>
              </a:rPr>
              <a:t>x</a:t>
            </a:r>
            <a:r>
              <a:rPr lang="en-US" altLang="en-US" sz="2400" dirty="0">
                <a:latin typeface="Verdana" panose="020B0604030504040204" pitchFamily="34" charset="0"/>
              </a:rPr>
              <a:t> + 5 = 11,  2</a:t>
            </a:r>
            <a:r>
              <a:rPr lang="en-US" altLang="en-US" sz="2400" i="1" dirty="0">
                <a:latin typeface="Verdana" panose="020B0604030504040204" pitchFamily="34" charset="0"/>
              </a:rPr>
              <a:t>x</a:t>
            </a:r>
            <a:r>
              <a:rPr lang="en-US" altLang="en-US" sz="2400" dirty="0">
                <a:latin typeface="Verdana" panose="020B0604030504040204" pitchFamily="34" charset="0"/>
              </a:rPr>
              <a:t> = 6,  and </a:t>
            </a:r>
            <a:r>
              <a:rPr lang="en-US" altLang="en-US" sz="2400" i="1" dirty="0">
                <a:latin typeface="Verdana" panose="020B0604030504040204" pitchFamily="34" charset="0"/>
              </a:rPr>
              <a:t>x</a:t>
            </a:r>
            <a:r>
              <a:rPr lang="en-US" altLang="en-US" sz="2400" dirty="0">
                <a:latin typeface="Verdana" panose="020B0604030504040204" pitchFamily="34" charset="0"/>
              </a:rPr>
              <a:t> = 3 are all equivalent equations.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21AE75-A007-4A15-A595-DD52C85E641A}"/>
              </a:ext>
            </a:extLst>
          </p:cNvPr>
          <p:cNvSpPr/>
          <p:nvPr/>
        </p:nvSpPr>
        <p:spPr>
          <a:xfrm>
            <a:off x="5408761" y="1249690"/>
            <a:ext cx="63738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>
                <a:solidFill>
                  <a:schemeClr val="accent6">
                    <a:lumMod val="75000"/>
                  </a:schemeClr>
                </a:solidFill>
                <a:latin typeface="Segoe UI Web (West European)"/>
              </a:rPr>
              <a:t>Reste 5 de ambos lados de la ecuación.</a:t>
            </a:r>
            <a:endParaRPr lang="es-ES" sz="2800" dirty="0">
              <a:solidFill>
                <a:schemeClr val="accent6">
                  <a:lumMod val="75000"/>
                </a:schemeClr>
              </a:solidFill>
              <a:effectLst/>
              <a:latin typeface="Segoe UI Web (West European)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C6C0A1-90EB-4854-8B90-E6DDDD7DEBEF}"/>
              </a:ext>
            </a:extLst>
          </p:cNvPr>
          <p:cNvSpPr/>
          <p:nvPr/>
        </p:nvSpPr>
        <p:spPr>
          <a:xfrm>
            <a:off x="5262887" y="2941342"/>
            <a:ext cx="66656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>
                <a:solidFill>
                  <a:schemeClr val="accent6">
                    <a:lumMod val="75000"/>
                  </a:schemeClr>
                </a:solidFill>
                <a:latin typeface="Segoe UI Web (West European)"/>
              </a:rPr>
              <a:t>Divide ambos lados de la ecuación por 2.</a:t>
            </a:r>
            <a:endParaRPr lang="es-ES" sz="2800" dirty="0">
              <a:solidFill>
                <a:schemeClr val="accent6">
                  <a:lumMod val="75000"/>
                </a:schemeClr>
              </a:solidFill>
              <a:effectLst/>
              <a:latin typeface="Segoe UI Web (West European)"/>
            </a:endParaRPr>
          </a:p>
        </p:txBody>
      </p:sp>
    </p:spTree>
    <p:extLst>
      <p:ext uri="{BB962C8B-B14F-4D97-AF65-F5344CB8AC3E}">
        <p14:creationId xmlns:p14="http://schemas.microsoft.com/office/powerpoint/2010/main" val="223535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3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83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39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3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83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8" grpId="0"/>
      <p:bldP spid="83979" grpId="0"/>
      <p:bldP spid="83980" grpId="0"/>
      <p:bldP spid="83983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8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1" y="1752601"/>
            <a:ext cx="14192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93" name="Picture 9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701" y="2543176"/>
            <a:ext cx="13430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99" name="Text Box 15"/>
          <p:cNvSpPr txBox="1">
            <a:spLocks noChangeArrowheads="1"/>
          </p:cNvSpPr>
          <p:nvPr/>
        </p:nvSpPr>
        <p:spPr bwMode="auto">
          <a:xfrm>
            <a:off x="2971800" y="5562600"/>
            <a:ext cx="1036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i="1">
                <a:latin typeface="Verdana" panose="020B0604030504040204" pitchFamily="34" charset="0"/>
              </a:rPr>
              <a:t>n</a:t>
            </a:r>
            <a:r>
              <a:rPr lang="en-US" altLang="en-US" sz="2400">
                <a:latin typeface="Verdana" panose="020B0604030504040204" pitchFamily="34" charset="0"/>
              </a:rPr>
              <a:t> = 0</a:t>
            </a:r>
            <a:endParaRPr lang="en-US" altLang="en-US" sz="2400" i="1">
              <a:latin typeface="Verdana" panose="020B0604030504040204" pitchFamily="34" charset="0"/>
            </a:endParaRPr>
          </a:p>
        </p:txBody>
      </p:sp>
      <p:sp>
        <p:nvSpPr>
          <p:cNvPr id="93202" name="Text Box 18"/>
          <p:cNvSpPr txBox="1">
            <a:spLocks noChangeArrowheads="1"/>
          </p:cNvSpPr>
          <p:nvPr/>
        </p:nvSpPr>
        <p:spPr bwMode="auto">
          <a:xfrm>
            <a:off x="4724400" y="2665730"/>
            <a:ext cx="3924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i="1" dirty="0">
                <a:solidFill>
                  <a:srgbClr val="3333FF"/>
                </a:solidFill>
                <a:latin typeface="Arial" panose="020B0604020202020204" pitchFamily="34" charset="0"/>
              </a:rPr>
              <a:t>Subtract 2 from each side.</a:t>
            </a:r>
          </a:p>
        </p:txBody>
      </p:sp>
      <p:sp>
        <p:nvSpPr>
          <p:cNvPr id="93204" name="Text Box 20"/>
          <p:cNvSpPr txBox="1">
            <a:spLocks noChangeArrowheads="1"/>
          </p:cNvSpPr>
          <p:nvPr/>
        </p:nvSpPr>
        <p:spPr bwMode="auto">
          <a:xfrm>
            <a:off x="4897438" y="4219048"/>
            <a:ext cx="5867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i="1" dirty="0">
                <a:solidFill>
                  <a:srgbClr val="3333FF"/>
                </a:solidFill>
                <a:latin typeface="Arial" panose="020B0604020202020204" pitchFamily="34" charset="0"/>
              </a:rPr>
              <a:t>Since n is divided by 7, multiply both sides by 7 to undo the division.</a:t>
            </a:r>
          </a:p>
        </p:txBody>
      </p:sp>
      <p:sp>
        <p:nvSpPr>
          <p:cNvPr id="93206" name="Text Box 22"/>
          <p:cNvSpPr txBox="1">
            <a:spLocks noChangeArrowheads="1"/>
          </p:cNvSpPr>
          <p:nvPr/>
        </p:nvSpPr>
        <p:spPr bwMode="auto">
          <a:xfrm>
            <a:off x="4610100" y="696913"/>
            <a:ext cx="601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i="1" dirty="0">
                <a:solidFill>
                  <a:srgbClr val="3333FF"/>
                </a:solidFill>
                <a:latin typeface="Arial" panose="020B0604020202020204" pitchFamily="34" charset="0"/>
              </a:rPr>
              <a:t>n is divided by 7. Then 2 is added.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2368550" y="3200400"/>
            <a:ext cx="1593850" cy="1219200"/>
            <a:chOff x="576" y="2256"/>
            <a:chExt cx="1004" cy="768"/>
          </a:xfrm>
        </p:grpSpPr>
        <p:sp>
          <p:nvSpPr>
            <p:cNvPr id="5137" name="Text Box 27"/>
            <p:cNvSpPr txBox="1">
              <a:spLocks noChangeArrowheads="1"/>
            </p:cNvSpPr>
            <p:nvPr/>
          </p:nvSpPr>
          <p:spPr bwMode="auto">
            <a:xfrm>
              <a:off x="772" y="2256"/>
              <a:ext cx="8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  <a:latin typeface="Verdana" panose="020B0604030504040204" pitchFamily="34" charset="0"/>
                </a:rPr>
                <a:t>–2  –2 </a:t>
              </a:r>
            </a:p>
          </p:txBody>
        </p:sp>
        <p:sp>
          <p:nvSpPr>
            <p:cNvPr id="5138" name="Line 28"/>
            <p:cNvSpPr>
              <a:spLocks noChangeShapeType="1"/>
            </p:cNvSpPr>
            <p:nvPr/>
          </p:nvSpPr>
          <p:spPr bwMode="auto">
            <a:xfrm>
              <a:off x="576" y="2524"/>
              <a:ext cx="576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39" name="Line 29"/>
            <p:cNvSpPr>
              <a:spLocks noChangeShapeType="1"/>
            </p:cNvSpPr>
            <p:nvPr/>
          </p:nvSpPr>
          <p:spPr bwMode="auto">
            <a:xfrm>
              <a:off x="1248" y="2524"/>
              <a:ext cx="24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pic>
          <p:nvPicPr>
            <p:cNvPr id="5140" name="Picture 30" descr="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2562"/>
              <a:ext cx="168" cy="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41" name="Text Box 31"/>
            <p:cNvSpPr txBox="1">
              <a:spLocks noChangeArrowheads="1"/>
            </p:cNvSpPr>
            <p:nvPr/>
          </p:nvSpPr>
          <p:spPr bwMode="auto">
            <a:xfrm>
              <a:off x="1040" y="2596"/>
              <a:ext cx="4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</a:rPr>
                <a:t>= 0</a:t>
              </a:r>
            </a:p>
          </p:txBody>
        </p:sp>
      </p:grpSp>
      <p:pic>
        <p:nvPicPr>
          <p:cNvPr id="93218" name="Picture 34" descr="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176" y="4645026"/>
            <a:ext cx="17240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348F0BB-306E-401A-B35D-F77DF18BC9AD}"/>
              </a:ext>
            </a:extLst>
          </p:cNvPr>
          <p:cNvSpPr/>
          <p:nvPr/>
        </p:nvSpPr>
        <p:spPr>
          <a:xfrm>
            <a:off x="4999990" y="1587699"/>
            <a:ext cx="49618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latin typeface="Segoe UI Web (West European)"/>
              </a:rPr>
              <a:t>Dado que n se divide por 7. Luego se agrega 2.</a:t>
            </a:r>
            <a:endParaRPr lang="es-ES" dirty="0">
              <a:effectLst/>
              <a:latin typeface="Segoe UI Web (West European)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A7BB18-0F33-475F-B2F7-6903F3A89EC5}"/>
              </a:ext>
            </a:extLst>
          </p:cNvPr>
          <p:cNvSpPr/>
          <p:nvPr/>
        </p:nvSpPr>
        <p:spPr>
          <a:xfrm>
            <a:off x="5814267" y="3231633"/>
            <a:ext cx="2395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err="1">
                <a:latin typeface="Segoe UI Web (West European)"/>
              </a:rPr>
              <a:t>Éstate</a:t>
            </a:r>
            <a:r>
              <a:rPr lang="es-ES" dirty="0">
                <a:latin typeface="Segoe UI Web (West European)"/>
              </a:rPr>
              <a:t> 2 de cada lado.</a:t>
            </a:r>
            <a:endParaRPr lang="es-ES" dirty="0">
              <a:effectLst/>
              <a:latin typeface="Segoe UI Web (West European)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1CCCC4-FF8B-4CFE-A847-B5EDEFD8EF05}"/>
              </a:ext>
            </a:extLst>
          </p:cNvPr>
          <p:cNvSpPr/>
          <p:nvPr/>
        </p:nvSpPr>
        <p:spPr>
          <a:xfrm>
            <a:off x="4724400" y="546803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>
                <a:latin typeface="Segoe UI Web (West European)"/>
              </a:rPr>
              <a:t>Dado que n se divide por 7, multiplique ambos lados por 7 para deshacer la división.</a:t>
            </a:r>
            <a:endParaRPr lang="es-ES" dirty="0">
              <a:effectLst/>
              <a:latin typeface="Segoe UI Web (West European)"/>
            </a:endParaRPr>
          </a:p>
        </p:txBody>
      </p:sp>
    </p:spTree>
    <p:extLst>
      <p:ext uri="{BB962C8B-B14F-4D97-AF65-F5344CB8AC3E}">
        <p14:creationId xmlns:p14="http://schemas.microsoft.com/office/powerpoint/2010/main" val="414375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3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9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3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3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3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3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93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93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9" grpId="0"/>
      <p:bldP spid="93202" grpId="0"/>
      <p:bldP spid="93204" grpId="0"/>
      <p:bldP spid="93206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50</TotalTime>
  <Words>451</Words>
  <Application>Microsoft Macintosh PowerPoint</Application>
  <PresentationFormat>Widescreen</PresentationFormat>
  <Paragraphs>66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Arial Black</vt:lpstr>
      <vt:lpstr>Calibri</vt:lpstr>
      <vt:lpstr>Segoe UI Web (West European)</vt:lpstr>
      <vt:lpstr>Times</vt:lpstr>
      <vt:lpstr>Times New Roman</vt:lpstr>
      <vt:lpstr>Tw Cen MT</vt:lpstr>
      <vt:lpstr>Tw Cen MT Condensed</vt:lpstr>
      <vt:lpstr>Verdana</vt:lpstr>
      <vt:lpstr>Wingdings 3</vt:lpstr>
      <vt:lpstr>Integral</vt:lpstr>
      <vt:lpstr>1 &amp; 2 Step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Two step examples</vt:lpstr>
      <vt:lpstr>PowerPoint Presentation</vt:lpstr>
      <vt:lpstr>PowerPoint Presentation</vt:lpstr>
      <vt:lpstr>PowerPoint Presentation</vt:lpstr>
      <vt:lpstr>PowerPoint Presentation</vt:lpstr>
    </vt:vector>
  </TitlesOfParts>
  <Company>NUSD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&amp; 2 Step Equations</dc:title>
  <dc:creator>ALISON DOOLIN</dc:creator>
  <cp:lastModifiedBy>ALISON DOOLIN</cp:lastModifiedBy>
  <cp:revision>9</cp:revision>
  <dcterms:created xsi:type="dcterms:W3CDTF">2021-08-27T14:45:57Z</dcterms:created>
  <dcterms:modified xsi:type="dcterms:W3CDTF">2023-09-12T18:08:50Z</dcterms:modified>
</cp:coreProperties>
</file>