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62" r:id="rId2"/>
    <p:sldId id="257" r:id="rId3"/>
    <p:sldId id="286" r:id="rId4"/>
    <p:sldId id="287" r:id="rId5"/>
    <p:sldId id="259" r:id="rId6"/>
    <p:sldId id="260" r:id="rId7"/>
    <p:sldId id="285" r:id="rId8"/>
    <p:sldId id="261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5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3/6/2023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3/6/2023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3/6/2023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3/6/2023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3/6/2023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3/6/2023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0.png"/><Relationship Id="rId7" Type="http://schemas.openxmlformats.org/officeDocument/2006/relationships/image" Target="../media/image15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Polynomials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085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576962" y="301445"/>
            <a:ext cx="82073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Verdana" panose="020B0604030504040204" pitchFamily="34" charset="0"/>
              </a:rPr>
              <a:t>A </a:t>
            </a:r>
            <a:r>
              <a:rPr lang="en-US" altLang="en-US" sz="2400" b="1" u="sng" dirty="0">
                <a:latin typeface="Verdana" panose="020B0604030504040204" pitchFamily="34" charset="0"/>
              </a:rPr>
              <a:t>monomial</a:t>
            </a:r>
            <a:r>
              <a:rPr lang="en-US" altLang="en-US" sz="2400" dirty="0">
                <a:latin typeface="Verdana" panose="020B0604030504040204" pitchFamily="34" charset="0"/>
              </a:rPr>
              <a:t> is a number, a variable, or a product of numbers and variables with whole-number exponents. </a:t>
            </a:r>
          </a:p>
        </p:txBody>
      </p:sp>
      <p:pic>
        <p:nvPicPr>
          <p:cNvPr id="4100" name="Picture 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800350"/>
            <a:ext cx="678180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5">
            <a:extLst>
              <a:ext uri="{FF2B5EF4-FFF2-40B4-BE49-F238E27FC236}">
                <a16:creationId xmlns:a16="http://schemas.microsoft.com/office/drawing/2014/main" id="{6D901BAF-5A6B-4570-8DC0-3C493F6E4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1354" y="1328648"/>
            <a:ext cx="820737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s-ES" altLang="en-US" sz="2400" dirty="0">
                <a:solidFill>
                  <a:srgbClr val="0070C0"/>
                </a:solidFill>
                <a:latin typeface="Verdana" panose="020B0604030504040204" pitchFamily="34" charset="0"/>
              </a:rPr>
              <a:t>Un monomio es un número, una variable o un producto de números y variables con exponentes de números enteros. 
</a:t>
            </a:r>
            <a:endParaRPr lang="en-US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36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0">
            <a:extLst>
              <a:ext uri="{FF2B5EF4-FFF2-40B4-BE49-F238E27FC236}">
                <a16:creationId xmlns:a16="http://schemas.microsoft.com/office/drawing/2014/main" id="{C9837FFD-5428-41BB-B160-42641905D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144" y="1255082"/>
            <a:ext cx="77882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Verdana" panose="020B0604030504040204" pitchFamily="34" charset="0"/>
              </a:rPr>
              <a:t>The </a:t>
            </a:r>
            <a:r>
              <a:rPr lang="en-US" altLang="en-US" sz="2400" b="1" u="sng" dirty="0">
                <a:latin typeface="Verdana" panose="020B0604030504040204" pitchFamily="34" charset="0"/>
              </a:rPr>
              <a:t>degree of a monomial</a:t>
            </a:r>
            <a:r>
              <a:rPr lang="en-US" altLang="en-US" sz="2400" dirty="0">
                <a:latin typeface="Verdana" panose="020B0604030504040204" pitchFamily="34" charset="0"/>
              </a:rPr>
              <a:t> is the </a:t>
            </a:r>
            <a:r>
              <a:rPr lang="en-US" altLang="en-US" sz="2400" b="1" i="1" dirty="0">
                <a:solidFill>
                  <a:srgbClr val="FF0000"/>
                </a:solidFill>
                <a:latin typeface="Verdana" panose="020B0604030504040204" pitchFamily="34" charset="0"/>
              </a:rPr>
              <a:t>sum</a:t>
            </a:r>
            <a:r>
              <a:rPr lang="en-US" altLang="en-US" sz="2400" dirty="0">
                <a:latin typeface="Verdana" panose="020B0604030504040204" pitchFamily="34" charset="0"/>
              </a:rPr>
              <a:t> of the exponents of the variables. A constant has degree 0.</a:t>
            </a:r>
          </a:p>
        </p:txBody>
      </p:sp>
      <p:sp>
        <p:nvSpPr>
          <p:cNvPr id="3" name="Text Box 30">
            <a:extLst>
              <a:ext uri="{FF2B5EF4-FFF2-40B4-BE49-F238E27FC236}">
                <a16:creationId xmlns:a16="http://schemas.microsoft.com/office/drawing/2014/main" id="{D8A97EC4-46D7-4969-AEFA-65CF65095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8215" y="2976281"/>
            <a:ext cx="77882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s-ES" altLang="en-US" sz="2400" dirty="0">
                <a:latin typeface="Verdana" panose="020B0604030504040204" pitchFamily="34" charset="0"/>
              </a:rPr>
              <a:t>El grado de un monomio es la suma de los exponentes de las variables. Una constante tiene grado 0.
</a:t>
            </a:r>
            <a:endParaRPr lang="en-US" altLang="en-US" sz="2400" dirty="0">
              <a:latin typeface="Verdan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1CA8549-06B5-4D13-8D78-45F04872AFDF}"/>
                  </a:ext>
                </a:extLst>
              </p:cNvPr>
              <p:cNvSpPr txBox="1"/>
              <p:nvPr/>
            </p:nvSpPr>
            <p:spPr>
              <a:xfrm>
                <a:off x="3519814" y="4882145"/>
                <a:ext cx="120494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1CA8549-06B5-4D13-8D78-45F04872AF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814" y="4882145"/>
                <a:ext cx="1204945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B2D565B-51C6-40D3-B927-5465FF77740F}"/>
                  </a:ext>
                </a:extLst>
              </p:cNvPr>
              <p:cNvSpPr txBox="1"/>
              <p:nvPr/>
            </p:nvSpPr>
            <p:spPr>
              <a:xfrm>
                <a:off x="6212910" y="4989866"/>
                <a:ext cx="189077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𝑑𝑒𝑔𝑟𝑒𝑒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B2D565B-51C6-40D3-B927-5465FF7774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2910" y="4989866"/>
                <a:ext cx="1890774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849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DCDFF2-E6EE-48E8-B1B2-15A988EA02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9442" y="1125156"/>
            <a:ext cx="8402506" cy="437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709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1" name="Group 31"/>
          <p:cNvGrpSpPr>
            <a:grpSpLocks/>
          </p:cNvGrpSpPr>
          <p:nvPr/>
        </p:nvGrpSpPr>
        <p:grpSpPr bwMode="auto">
          <a:xfrm>
            <a:off x="3479800" y="2405067"/>
            <a:ext cx="2965450" cy="493713"/>
            <a:chOff x="1287" y="2448"/>
            <a:chExt cx="1868" cy="311"/>
          </a:xfrm>
        </p:grpSpPr>
        <p:sp>
          <p:nvSpPr>
            <p:cNvPr id="6169" name="Text Box 9"/>
            <p:cNvSpPr txBox="1">
              <a:spLocks noChangeArrowheads="1"/>
            </p:cNvSpPr>
            <p:nvPr/>
          </p:nvSpPr>
          <p:spPr bwMode="auto">
            <a:xfrm>
              <a:off x="1287" y="2448"/>
              <a:ext cx="147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 dirty="0">
                  <a:latin typeface="Verdana" panose="020B0604030504040204" pitchFamily="34" charset="0"/>
                </a:rPr>
                <a:t>y</a:t>
              </a:r>
              <a:r>
                <a:rPr lang="en-US" altLang="en-US" sz="2400" baseline="30000" dirty="0">
                  <a:latin typeface="Verdana" panose="020B0604030504040204" pitchFamily="34" charset="0"/>
                </a:rPr>
                <a:t>2  </a:t>
              </a:r>
              <a:r>
                <a:rPr lang="en-US" altLang="en-US" sz="2400" dirty="0">
                  <a:latin typeface="Verdana" panose="020B0604030504040204" pitchFamily="34" charset="0"/>
                </a:rPr>
                <a:t>+ 4</a:t>
              </a:r>
              <a:r>
                <a:rPr lang="en-US" altLang="en-US" sz="2400" i="1" dirty="0">
                  <a:latin typeface="Verdana" panose="020B0604030504040204" pitchFamily="34" charset="0"/>
                </a:rPr>
                <a:t>y</a:t>
              </a:r>
              <a:r>
                <a:rPr lang="en-US" altLang="en-US" sz="2400" baseline="30000" dirty="0">
                  <a:latin typeface="Verdana" panose="020B0604030504040204" pitchFamily="34" charset="0"/>
                </a:rPr>
                <a:t>6 </a:t>
              </a:r>
              <a:r>
                <a:rPr lang="en-US" altLang="en-US" sz="2400" dirty="0">
                  <a:latin typeface="Verdana" panose="020B0604030504040204" pitchFamily="34" charset="0"/>
                </a:rPr>
                <a:t>– 3</a:t>
              </a:r>
              <a:r>
                <a:rPr lang="en-US" altLang="en-US" sz="2400" i="1" dirty="0">
                  <a:latin typeface="Verdana" panose="020B0604030504040204" pitchFamily="34" charset="0"/>
                </a:rPr>
                <a:t>y</a:t>
              </a:r>
            </a:p>
          </p:txBody>
        </p:sp>
        <p:sp>
          <p:nvSpPr>
            <p:cNvPr id="6170" name="Line 10"/>
            <p:cNvSpPr>
              <a:spLocks noChangeShapeType="1"/>
            </p:cNvSpPr>
            <p:nvPr/>
          </p:nvSpPr>
          <p:spPr bwMode="auto">
            <a:xfrm>
              <a:off x="2647" y="262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Text Box 11"/>
            <p:cNvSpPr txBox="1">
              <a:spLocks noChangeArrowheads="1"/>
            </p:cNvSpPr>
            <p:nvPr/>
          </p:nvSpPr>
          <p:spPr bwMode="auto">
            <a:xfrm>
              <a:off x="3039" y="2468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i="1" dirty="0">
                <a:latin typeface="Verdana" panose="020B0604030504040204" pitchFamily="34" charset="0"/>
              </a:endParaRPr>
            </a:p>
          </p:txBody>
        </p:sp>
      </p:grpSp>
      <p:grpSp>
        <p:nvGrpSpPr>
          <p:cNvPr id="40992" name="Group 32"/>
          <p:cNvGrpSpPr>
            <a:grpSpLocks/>
          </p:cNvGrpSpPr>
          <p:nvPr/>
        </p:nvGrpSpPr>
        <p:grpSpPr bwMode="auto">
          <a:xfrm>
            <a:off x="1809751" y="2830513"/>
            <a:ext cx="6411913" cy="855662"/>
            <a:chOff x="240" y="2688"/>
            <a:chExt cx="4039" cy="539"/>
          </a:xfrm>
        </p:grpSpPr>
        <p:sp>
          <p:nvSpPr>
            <p:cNvPr id="6156" name="AutoShape 12"/>
            <p:cNvSpPr>
              <a:spLocks/>
            </p:cNvSpPr>
            <p:nvPr/>
          </p:nvSpPr>
          <p:spPr bwMode="auto">
            <a:xfrm rot="-5400000">
              <a:off x="1297" y="2664"/>
              <a:ext cx="240" cy="288"/>
            </a:xfrm>
            <a:prstGeom prst="leftBrace">
              <a:avLst>
                <a:gd name="adj1" fmla="val 1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Verdana" panose="020B0604030504040204" pitchFamily="34" charset="0"/>
              </a:endParaRPr>
            </a:p>
          </p:txBody>
        </p:sp>
        <p:sp>
          <p:nvSpPr>
            <p:cNvPr id="6157" name="AutoShape 13"/>
            <p:cNvSpPr>
              <a:spLocks/>
            </p:cNvSpPr>
            <p:nvPr/>
          </p:nvSpPr>
          <p:spPr bwMode="auto">
            <a:xfrm rot="-5400000">
              <a:off x="3073" y="2664"/>
              <a:ext cx="240" cy="288"/>
            </a:xfrm>
            <a:prstGeom prst="leftBrace">
              <a:avLst>
                <a:gd name="adj1" fmla="val 1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Verdana" panose="020B0604030504040204" pitchFamily="34" charset="0"/>
              </a:endParaRPr>
            </a:p>
          </p:txBody>
        </p:sp>
        <p:sp>
          <p:nvSpPr>
            <p:cNvPr id="6158" name="AutoShape 14"/>
            <p:cNvSpPr>
              <a:spLocks/>
            </p:cNvSpPr>
            <p:nvPr/>
          </p:nvSpPr>
          <p:spPr bwMode="auto">
            <a:xfrm rot="-5400000">
              <a:off x="1705" y="2592"/>
              <a:ext cx="240" cy="432"/>
            </a:xfrm>
            <a:prstGeom prst="leftBrace">
              <a:avLst>
                <a:gd name="adj1" fmla="val 1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Verdana" panose="020B0604030504040204" pitchFamily="34" charset="0"/>
              </a:endParaRPr>
            </a:p>
          </p:txBody>
        </p:sp>
        <p:sp>
          <p:nvSpPr>
            <p:cNvPr id="6159" name="AutoShape 15"/>
            <p:cNvSpPr>
              <a:spLocks/>
            </p:cNvSpPr>
            <p:nvPr/>
          </p:nvSpPr>
          <p:spPr bwMode="auto">
            <a:xfrm rot="-5400000">
              <a:off x="2209" y="2568"/>
              <a:ext cx="240" cy="480"/>
            </a:xfrm>
            <a:prstGeom prst="leftBrace">
              <a:avLst>
                <a:gd name="adj1" fmla="val 1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Verdana" panose="020B0604030504040204" pitchFamily="34" charset="0"/>
              </a:endParaRPr>
            </a:p>
          </p:txBody>
        </p:sp>
        <p:sp>
          <p:nvSpPr>
            <p:cNvPr id="6160" name="AutoShape 16"/>
            <p:cNvSpPr>
              <a:spLocks/>
            </p:cNvSpPr>
            <p:nvPr/>
          </p:nvSpPr>
          <p:spPr bwMode="auto">
            <a:xfrm rot="-5400000">
              <a:off x="3453" y="2611"/>
              <a:ext cx="240" cy="393"/>
            </a:xfrm>
            <a:prstGeom prst="leftBrace">
              <a:avLst>
                <a:gd name="adj1" fmla="val 1364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Verdana" panose="020B0604030504040204" pitchFamily="34" charset="0"/>
              </a:endParaRPr>
            </a:p>
          </p:txBody>
        </p:sp>
        <p:sp>
          <p:nvSpPr>
            <p:cNvPr id="6161" name="AutoShape 17"/>
            <p:cNvSpPr>
              <a:spLocks/>
            </p:cNvSpPr>
            <p:nvPr/>
          </p:nvSpPr>
          <p:spPr bwMode="auto">
            <a:xfrm rot="-5400000">
              <a:off x="3919" y="2568"/>
              <a:ext cx="240" cy="480"/>
            </a:xfrm>
            <a:prstGeom prst="leftBrace">
              <a:avLst>
                <a:gd name="adj1" fmla="val 1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Verdana" panose="020B0604030504040204" pitchFamily="34" charset="0"/>
              </a:endParaRPr>
            </a:p>
          </p:txBody>
        </p:sp>
        <p:sp>
          <p:nvSpPr>
            <p:cNvPr id="6162" name="Text Box 18"/>
            <p:cNvSpPr txBox="1">
              <a:spLocks noChangeArrowheads="1"/>
            </p:cNvSpPr>
            <p:nvPr/>
          </p:nvSpPr>
          <p:spPr bwMode="auto">
            <a:xfrm>
              <a:off x="240" y="2928"/>
              <a:ext cx="8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Verdana" panose="020B0604030504040204" pitchFamily="34" charset="0"/>
                </a:rPr>
                <a:t>Degree</a:t>
              </a:r>
            </a:p>
          </p:txBody>
        </p:sp>
        <p:sp>
          <p:nvSpPr>
            <p:cNvPr id="6163" name="Text Box 19"/>
            <p:cNvSpPr txBox="1">
              <a:spLocks noChangeArrowheads="1"/>
            </p:cNvSpPr>
            <p:nvPr/>
          </p:nvSpPr>
          <p:spPr bwMode="auto">
            <a:xfrm>
              <a:off x="1317" y="2939"/>
              <a:ext cx="2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Verdana" panose="020B0604030504040204" pitchFamily="34" charset="0"/>
                </a:rPr>
                <a:t>2</a:t>
              </a:r>
            </a:p>
          </p:txBody>
        </p:sp>
        <p:sp>
          <p:nvSpPr>
            <p:cNvPr id="6164" name="Text Box 20"/>
            <p:cNvSpPr txBox="1">
              <a:spLocks noChangeArrowheads="1"/>
            </p:cNvSpPr>
            <p:nvPr/>
          </p:nvSpPr>
          <p:spPr bwMode="auto">
            <a:xfrm>
              <a:off x="1730" y="2937"/>
              <a:ext cx="2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Verdana" panose="020B0604030504040204" pitchFamily="34" charset="0"/>
                </a:rPr>
                <a:t>6</a:t>
              </a:r>
            </a:p>
          </p:txBody>
        </p:sp>
        <p:sp>
          <p:nvSpPr>
            <p:cNvPr id="6165" name="Text Box 21"/>
            <p:cNvSpPr txBox="1">
              <a:spLocks noChangeArrowheads="1"/>
            </p:cNvSpPr>
            <p:nvPr/>
          </p:nvSpPr>
          <p:spPr bwMode="auto">
            <a:xfrm>
              <a:off x="2258" y="2939"/>
              <a:ext cx="2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Verdana" panose="020B0604030504040204" pitchFamily="34" charset="0"/>
                </a:rPr>
                <a:t>1</a:t>
              </a:r>
            </a:p>
          </p:txBody>
        </p:sp>
        <p:sp>
          <p:nvSpPr>
            <p:cNvPr id="6166" name="Text Box 22"/>
            <p:cNvSpPr txBox="1">
              <a:spLocks noChangeArrowheads="1"/>
            </p:cNvSpPr>
            <p:nvPr/>
          </p:nvSpPr>
          <p:spPr bwMode="auto">
            <a:xfrm>
              <a:off x="3465" y="2939"/>
              <a:ext cx="2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Verdana" panose="020B0604030504040204" pitchFamily="34" charset="0"/>
                </a:rPr>
                <a:t>2</a:t>
              </a:r>
            </a:p>
          </p:txBody>
        </p:sp>
        <p:sp>
          <p:nvSpPr>
            <p:cNvPr id="6167" name="Text Box 23"/>
            <p:cNvSpPr txBox="1">
              <a:spLocks noChangeArrowheads="1"/>
            </p:cNvSpPr>
            <p:nvPr/>
          </p:nvSpPr>
          <p:spPr bwMode="auto">
            <a:xfrm>
              <a:off x="3938" y="2937"/>
              <a:ext cx="2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Verdana" panose="020B0604030504040204" pitchFamily="34" charset="0"/>
                </a:rPr>
                <a:t>1</a:t>
              </a:r>
            </a:p>
          </p:txBody>
        </p:sp>
        <p:sp>
          <p:nvSpPr>
            <p:cNvPr id="6168" name="Text Box 24"/>
            <p:cNvSpPr txBox="1">
              <a:spLocks noChangeArrowheads="1"/>
            </p:cNvSpPr>
            <p:nvPr/>
          </p:nvSpPr>
          <p:spPr bwMode="auto">
            <a:xfrm>
              <a:off x="3122" y="2937"/>
              <a:ext cx="2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Verdana" panose="020B0604030504040204" pitchFamily="34" charset="0"/>
                </a:rPr>
                <a:t>6</a:t>
              </a:r>
            </a:p>
          </p:txBody>
        </p:sp>
      </p:grpSp>
      <p:grpSp>
        <p:nvGrpSpPr>
          <p:cNvPr id="40993" name="Group 33"/>
          <p:cNvGrpSpPr>
            <a:grpSpLocks/>
          </p:cNvGrpSpPr>
          <p:nvPr/>
        </p:nvGrpSpPr>
        <p:grpSpPr bwMode="auto">
          <a:xfrm>
            <a:off x="1828800" y="5076829"/>
            <a:ext cx="8458200" cy="825501"/>
            <a:chOff x="192" y="3275"/>
            <a:chExt cx="4608" cy="520"/>
          </a:xfrm>
        </p:grpSpPr>
        <p:sp>
          <p:nvSpPr>
            <p:cNvPr id="6152" name="Text Box 27"/>
            <p:cNvSpPr txBox="1">
              <a:spLocks noChangeArrowheads="1"/>
            </p:cNvSpPr>
            <p:nvPr/>
          </p:nvSpPr>
          <p:spPr bwMode="auto">
            <a:xfrm>
              <a:off x="192" y="3275"/>
              <a:ext cx="186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latin typeface="Verdana" panose="020B0604030504040204" pitchFamily="34" charset="0"/>
                </a:rPr>
                <a:t>The standard form is</a:t>
              </a:r>
            </a:p>
          </p:txBody>
        </p:sp>
        <p:sp>
          <p:nvSpPr>
            <p:cNvPr id="6153" name="Text Box 28"/>
            <p:cNvSpPr txBox="1">
              <a:spLocks noChangeArrowheads="1"/>
            </p:cNvSpPr>
            <p:nvPr/>
          </p:nvSpPr>
          <p:spPr bwMode="auto">
            <a:xfrm>
              <a:off x="3542" y="3282"/>
              <a:ext cx="12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The leading </a:t>
              </a:r>
            </a:p>
          </p:txBody>
        </p:sp>
        <p:sp>
          <p:nvSpPr>
            <p:cNvPr id="6154" name="Text Box 29"/>
            <p:cNvSpPr txBox="1">
              <a:spLocks noChangeArrowheads="1"/>
            </p:cNvSpPr>
            <p:nvPr/>
          </p:nvSpPr>
          <p:spPr bwMode="auto">
            <a:xfrm>
              <a:off x="231" y="3504"/>
              <a:ext cx="138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latin typeface="Verdana" panose="020B0604030504040204" pitchFamily="34" charset="0"/>
                </a:rPr>
                <a:t>coefficient is 4.</a:t>
              </a:r>
            </a:p>
          </p:txBody>
        </p:sp>
        <p:sp>
          <p:nvSpPr>
            <p:cNvPr id="6155" name="Text Box 30"/>
            <p:cNvSpPr txBox="1">
              <a:spLocks noChangeArrowheads="1"/>
            </p:cNvSpPr>
            <p:nvPr/>
          </p:nvSpPr>
          <p:spPr bwMode="auto">
            <a:xfrm>
              <a:off x="2271" y="3276"/>
              <a:ext cx="125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 dirty="0">
                  <a:latin typeface="Verdana" panose="020B0604030504040204" pitchFamily="34" charset="0"/>
                </a:rPr>
                <a:t>4y</a:t>
              </a:r>
              <a:r>
                <a:rPr lang="en-US" altLang="en-US" sz="2400" baseline="30000" dirty="0">
                  <a:latin typeface="Verdana" panose="020B0604030504040204" pitchFamily="34" charset="0"/>
                </a:rPr>
                <a:t>6 </a:t>
              </a:r>
              <a:r>
                <a:rPr lang="en-US" altLang="en-US" sz="2400" dirty="0">
                  <a:latin typeface="Verdana" panose="020B0604030504040204" pitchFamily="34" charset="0"/>
                </a:rPr>
                <a:t>+ </a:t>
              </a:r>
              <a:r>
                <a:rPr lang="en-US" altLang="en-US" sz="2400" i="1" dirty="0">
                  <a:latin typeface="Verdana" panose="020B0604030504040204" pitchFamily="34" charset="0"/>
                </a:rPr>
                <a:t>y</a:t>
              </a:r>
              <a:r>
                <a:rPr lang="en-US" altLang="en-US" sz="2400" baseline="30000" dirty="0">
                  <a:latin typeface="Verdana" panose="020B0604030504040204" pitchFamily="34" charset="0"/>
                </a:rPr>
                <a:t>2 </a:t>
              </a:r>
              <a:r>
                <a:rPr lang="en-US" altLang="en-US" sz="2400" dirty="0">
                  <a:latin typeface="Verdana" panose="020B0604030504040204" pitchFamily="34" charset="0"/>
                </a:rPr>
                <a:t>– 3</a:t>
              </a:r>
              <a:r>
                <a:rPr lang="en-US" altLang="en-US" sz="2400" i="1" dirty="0">
                  <a:latin typeface="Verdana" panose="020B0604030504040204" pitchFamily="34" charset="0"/>
                </a:rPr>
                <a:t>y</a:t>
              </a:r>
              <a:r>
                <a:rPr lang="en-US" altLang="en-US" sz="2400" dirty="0">
                  <a:latin typeface="Verdana" panose="020B0604030504040204" pitchFamily="34" charset="0"/>
                </a:rPr>
                <a:t>.</a:t>
              </a:r>
            </a:p>
          </p:txBody>
        </p:sp>
      </p:grp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063750" y="3962401"/>
            <a:ext cx="6470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Verdana" panose="020B0604030504040204" pitchFamily="34" charset="0"/>
              </a:rPr>
              <a:t>The degree of the polynomial is 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63750" y="107246"/>
            <a:ext cx="40644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Practice:</a:t>
            </a:r>
          </a:p>
          <a:p>
            <a:pPr marL="342900" indent="-342900">
              <a:buAutoNum type="arabicPeriod"/>
            </a:pPr>
            <a:r>
              <a:rPr lang="en-US" sz="2000" dirty="0"/>
              <a:t>Write in standard form</a:t>
            </a:r>
          </a:p>
          <a:p>
            <a:pPr marL="342900" indent="-342900">
              <a:buAutoNum type="arabicPeriod"/>
            </a:pPr>
            <a:r>
              <a:rPr lang="en-US" sz="2000" dirty="0"/>
              <a:t>Determine the degree of each term and overall degree</a:t>
            </a:r>
          </a:p>
          <a:p>
            <a:pPr marL="342900" indent="-342900">
              <a:buAutoNum type="arabicPeriod"/>
            </a:pPr>
            <a:r>
              <a:rPr lang="en-US" sz="2000" dirty="0"/>
              <a:t>Determine the leading coefficient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C6D7FB4-E887-4B27-A6BB-032757E0D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6657" y="4444210"/>
            <a:ext cx="64706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s-ES" altLang="en-US" sz="2400" dirty="0">
                <a:latin typeface="Verdana" panose="020B0604030504040204" pitchFamily="34" charset="0"/>
              </a:rPr>
              <a:t>El grado del polinomio es 6
</a:t>
            </a:r>
            <a:endParaRPr lang="en-US" altLang="en-US" sz="2400" dirty="0">
              <a:latin typeface="Verdana" panose="020B0604030504040204" pitchFamily="34" charset="0"/>
            </a:endParaRPr>
          </a:p>
        </p:txBody>
      </p:sp>
      <p:grpSp>
        <p:nvGrpSpPr>
          <p:cNvPr id="28" name="Group 33">
            <a:extLst>
              <a:ext uri="{FF2B5EF4-FFF2-40B4-BE49-F238E27FC236}">
                <a16:creationId xmlns:a16="http://schemas.microsoft.com/office/drawing/2014/main" id="{50C65880-069F-4B4A-9BB0-D15F39CA348C}"/>
              </a:ext>
            </a:extLst>
          </p:cNvPr>
          <p:cNvGrpSpPr>
            <a:grpSpLocks/>
          </p:cNvGrpSpPr>
          <p:nvPr/>
        </p:nvGrpSpPr>
        <p:grpSpPr bwMode="auto">
          <a:xfrm>
            <a:off x="3126581" y="5875336"/>
            <a:ext cx="6656246" cy="1193802"/>
            <a:chOff x="192" y="3275"/>
            <a:chExt cx="3239" cy="752"/>
          </a:xfrm>
        </p:grpSpPr>
        <p:sp>
          <p:nvSpPr>
            <p:cNvPr id="29" name="Text Box 27">
              <a:extLst>
                <a:ext uri="{FF2B5EF4-FFF2-40B4-BE49-F238E27FC236}">
                  <a16:creationId xmlns:a16="http://schemas.microsoft.com/office/drawing/2014/main" id="{C1F1E154-044C-4B48-AC63-8667F67F45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275"/>
              <a:ext cx="222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en-US" altLang="en-US" sz="2400" dirty="0">
                  <a:latin typeface="Verdana" panose="020B0604030504040204" pitchFamily="34" charset="0"/>
                </a:rPr>
                <a:t>El </a:t>
              </a:r>
              <a:r>
                <a:rPr lang="en-US" altLang="en-US" sz="2400" dirty="0" err="1">
                  <a:latin typeface="Verdana" panose="020B0604030504040204" pitchFamily="34" charset="0"/>
                </a:rPr>
                <a:t>formulario</a:t>
              </a:r>
              <a:r>
                <a:rPr lang="en-US" altLang="en-US" sz="2400" dirty="0">
                  <a:latin typeface="Verdana" panose="020B0604030504040204" pitchFamily="34" charset="0"/>
                </a:rPr>
                <a:t> </a:t>
              </a:r>
              <a:r>
                <a:rPr lang="en-US" altLang="en-US" sz="2400" dirty="0" err="1">
                  <a:latin typeface="Verdana" panose="020B0604030504040204" pitchFamily="34" charset="0"/>
                </a:rPr>
                <a:t>estándar</a:t>
              </a:r>
              <a:r>
                <a:rPr lang="en-US" altLang="en-US" sz="2400" dirty="0">
                  <a:latin typeface="Verdana" panose="020B0604030504040204" pitchFamily="34" charset="0"/>
                </a:rPr>
                <a:t> es
</a:t>
              </a:r>
            </a:p>
          </p:txBody>
        </p:sp>
        <p:sp>
          <p:nvSpPr>
            <p:cNvPr id="30" name="Text Box 28">
              <a:extLst>
                <a:ext uri="{FF2B5EF4-FFF2-40B4-BE49-F238E27FC236}">
                  <a16:creationId xmlns:a16="http://schemas.microsoft.com/office/drawing/2014/main" id="{6A32A5C1-76BC-4157-BC27-FD1E873F68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3" y="3303"/>
              <a:ext cx="1258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en-US" altLang="en-US" sz="2400" dirty="0">
                  <a:latin typeface="Verdana" panose="020B0604030504040204" pitchFamily="34" charset="0"/>
                </a:rPr>
                <a:t>Los </a:t>
              </a:r>
              <a:r>
                <a:rPr lang="en-US" altLang="en-US" sz="2400" dirty="0" err="1">
                  <a:latin typeface="Verdana" panose="020B0604030504040204" pitchFamily="34" charset="0"/>
                </a:rPr>
                <a:t>líderes</a:t>
              </a:r>
              <a:r>
                <a:rPr lang="en-US" altLang="en-US" sz="2400" dirty="0">
                  <a:latin typeface="Verdana" panose="020B0604030504040204" pitchFamily="34" charset="0"/>
                </a:rPr>
                <a:t> 
</a:t>
              </a:r>
            </a:p>
          </p:txBody>
        </p:sp>
        <p:sp>
          <p:nvSpPr>
            <p:cNvPr id="31" name="Text Box 29">
              <a:extLst>
                <a:ext uri="{FF2B5EF4-FFF2-40B4-BE49-F238E27FC236}">
                  <a16:creationId xmlns:a16="http://schemas.microsoft.com/office/drawing/2014/main" id="{CEFE3371-B090-4C11-9668-21A621947A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" y="3504"/>
              <a:ext cx="150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en-US" altLang="en-US" sz="2400" dirty="0">
                  <a:latin typeface="Verdana" panose="020B0604030504040204" pitchFamily="34" charset="0"/>
                </a:rPr>
                <a:t>el </a:t>
              </a:r>
              <a:r>
                <a:rPr lang="en-US" altLang="en-US" sz="2400" dirty="0" err="1">
                  <a:latin typeface="Verdana" panose="020B0604030504040204" pitchFamily="34" charset="0"/>
                </a:rPr>
                <a:t>coeficiente</a:t>
              </a:r>
              <a:r>
                <a:rPr lang="en-US" altLang="en-US" sz="2400" dirty="0">
                  <a:latin typeface="Verdana" panose="020B0604030504040204" pitchFamily="34" charset="0"/>
                </a:rPr>
                <a:t> es 4.
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BEFF545-1D0B-40A9-8922-E9D1B03A59DC}"/>
                  </a:ext>
                </a:extLst>
              </p:cNvPr>
              <p:cNvSpPr txBox="1"/>
              <p:nvPr/>
            </p:nvSpPr>
            <p:spPr>
              <a:xfrm>
                <a:off x="6272673" y="2491953"/>
                <a:ext cx="1845826" cy="5847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en-US" sz="2000" i="1" dirty="0">
                          <a:latin typeface="Verdana" panose="020B0604030504040204" pitchFamily="34" charset="0"/>
                        </a:rPr>
                        <m:t>4</m:t>
                      </m:r>
                      <m:r>
                        <m:rPr>
                          <m:nor/>
                        </m:rPr>
                        <a:rPr lang="en-US" altLang="en-US" sz="2000" i="1" dirty="0">
                          <a:latin typeface="Verdana" panose="020B0604030504040204" pitchFamily="34" charset="0"/>
                        </a:rPr>
                        <m:t>y</m:t>
                      </m:r>
                      <m:r>
                        <m:rPr>
                          <m:nor/>
                        </m:rPr>
                        <a:rPr lang="en-US" altLang="en-US" sz="2000" baseline="30000" dirty="0">
                          <a:latin typeface="Verdana" panose="020B0604030504040204" pitchFamily="34" charset="0"/>
                        </a:rPr>
                        <m:t>6 </m:t>
                      </m:r>
                      <m:r>
                        <m:rPr>
                          <m:nor/>
                        </m:rPr>
                        <a:rPr lang="en-US" altLang="en-US" sz="2000" dirty="0">
                          <a:latin typeface="Verdana" panose="020B0604030504040204" pitchFamily="34" charset="0"/>
                        </a:rPr>
                        <m:t>+ </m:t>
                      </m:r>
                      <m:r>
                        <m:rPr>
                          <m:nor/>
                        </m:rPr>
                        <a:rPr lang="en-US" altLang="en-US" sz="2000" i="1" dirty="0">
                          <a:latin typeface="Verdana" panose="020B0604030504040204" pitchFamily="34" charset="0"/>
                        </a:rPr>
                        <m:t>y</m:t>
                      </m:r>
                      <m:r>
                        <m:rPr>
                          <m:nor/>
                        </m:rPr>
                        <a:rPr lang="en-US" altLang="en-US" sz="2000" baseline="30000" dirty="0">
                          <a:latin typeface="Verdana" panose="020B0604030504040204" pitchFamily="34" charset="0"/>
                        </a:rPr>
                        <m:t>2 </m:t>
                      </m:r>
                      <m:r>
                        <m:rPr>
                          <m:nor/>
                        </m:rPr>
                        <a:rPr lang="en-US" altLang="en-US" sz="2000" dirty="0">
                          <a:latin typeface="Verdana" panose="020B0604030504040204" pitchFamily="34" charset="0"/>
                        </a:rPr>
                        <m:t>– 3</m:t>
                      </m:r>
                      <m:r>
                        <m:rPr>
                          <m:nor/>
                        </m:rPr>
                        <a:rPr lang="en-US" altLang="en-US" sz="2000" i="1" dirty="0">
                          <a:latin typeface="Verdana" panose="020B0604030504040204" pitchFamily="34" charset="0"/>
                        </a:rPr>
                        <m:t>y</m:t>
                      </m:r>
                    </m:oMath>
                  </m:oMathPara>
                </a14:m>
                <a:endParaRPr lang="en-US" altLang="en-US" sz="2000" i="1" dirty="0">
                  <a:latin typeface="Verdana" panose="020B0604030504040204" pitchFamily="34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BEFF545-1D0B-40A9-8922-E9D1B03A59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2673" y="2491953"/>
                <a:ext cx="1845826" cy="584775"/>
              </a:xfrm>
              <a:prstGeom prst="rect">
                <a:avLst/>
              </a:prstGeom>
              <a:blipFill>
                <a:blip r:embed="rId2"/>
                <a:stretch>
                  <a:fillRect l="-1650" r="-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699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4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40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7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2286001" y="990601"/>
            <a:ext cx="79406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Some polynomials have special names based on their degree and the number of terms they have.</a:t>
            </a:r>
          </a:p>
        </p:txBody>
      </p:sp>
      <p:pic>
        <p:nvPicPr>
          <p:cNvPr id="7171" name="Picture 1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303757"/>
            <a:ext cx="5105400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1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514601"/>
            <a:ext cx="3409950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2347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666D418-3F91-434A-8731-C83F1D31B677}"/>
                  </a:ext>
                </a:extLst>
              </p:cNvPr>
              <p:cNvSpPr txBox="1"/>
              <p:nvPr/>
            </p:nvSpPr>
            <p:spPr>
              <a:xfrm>
                <a:off x="5131293" y="1056441"/>
                <a:ext cx="12945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666D418-3F91-434A-8731-C83F1D31B6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293" y="1056441"/>
                <a:ext cx="1294585" cy="369332"/>
              </a:xfrm>
              <a:prstGeom prst="rect">
                <a:avLst/>
              </a:prstGeom>
              <a:blipFill>
                <a:blip r:embed="rId2"/>
                <a:stretch>
                  <a:fillRect l="-4245" r="-3774"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901A7EE-7CB5-4928-A7EA-ADD452B93AAA}"/>
                  </a:ext>
                </a:extLst>
              </p:cNvPr>
              <p:cNvSpPr txBox="1"/>
              <p:nvPr/>
            </p:nvSpPr>
            <p:spPr>
              <a:xfrm>
                <a:off x="2816883" y="1688521"/>
                <a:ext cx="20651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𝑇h𝑒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𝐷𝑒𝑔𝑟𝑒𝑒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901A7EE-7CB5-4928-A7EA-ADD452B93A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883" y="1688521"/>
                <a:ext cx="2065181" cy="369332"/>
              </a:xfrm>
              <a:prstGeom prst="rect">
                <a:avLst/>
              </a:prstGeom>
              <a:blipFill>
                <a:blip r:embed="rId3"/>
                <a:stretch>
                  <a:fillRect l="-2655" b="-36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F108D1D-442D-4E8E-80C7-A86266E6471E}"/>
                  </a:ext>
                </a:extLst>
              </p:cNvPr>
              <p:cNvSpPr txBox="1"/>
              <p:nvPr/>
            </p:nvSpPr>
            <p:spPr>
              <a:xfrm>
                <a:off x="2671743" y="2959806"/>
                <a:ext cx="247946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𝑛𝑢𝑚𝑏𝑒𝑟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𝑡𝑒𝑟𝑚𝑠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F108D1D-442D-4E8E-80C7-A86266E647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1743" y="2959806"/>
                <a:ext cx="2479461" cy="369332"/>
              </a:xfrm>
              <a:prstGeom prst="rect">
                <a:avLst/>
              </a:prstGeom>
              <a:blipFill>
                <a:blip r:embed="rId4"/>
                <a:stretch>
                  <a:fillRect l="-2211" r="-1474" b="-3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4FCCA75-DAA9-4733-A3D1-9785FDDA9505}"/>
                  </a:ext>
                </a:extLst>
              </p:cNvPr>
              <p:cNvSpPr txBox="1"/>
              <p:nvPr/>
            </p:nvSpPr>
            <p:spPr>
              <a:xfrm>
                <a:off x="390846" y="4372241"/>
                <a:ext cx="74238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𝑛𝑎𝑚𝑒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𝑝𝑜𝑙𝑦𝑛𝑜𝑚𝑖𝑎𝑙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𝑑𝑒𝑔𝑟𝑒𝑒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𝑛𝑢𝑚𝑏𝑒𝑟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𝑡𝑒𝑟𝑚𝑠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4FCCA75-DAA9-4733-A3D1-9785FDDA95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46" y="4372241"/>
                <a:ext cx="7423892" cy="369332"/>
              </a:xfrm>
              <a:prstGeom prst="rect">
                <a:avLst/>
              </a:prstGeom>
              <a:blipFill>
                <a:blip r:embed="rId5"/>
                <a:stretch>
                  <a:fillRect r="-164" b="-37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C65661F-0015-4D96-893C-C2085EB611C5}"/>
                  </a:ext>
                </a:extLst>
              </p:cNvPr>
              <p:cNvSpPr txBox="1"/>
              <p:nvPr/>
            </p:nvSpPr>
            <p:spPr>
              <a:xfrm>
                <a:off x="7814738" y="1688521"/>
                <a:ext cx="2628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C65661F-0015-4D96-893C-C2085EB611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4738" y="1688521"/>
                <a:ext cx="262892" cy="369332"/>
              </a:xfrm>
              <a:prstGeom prst="rect">
                <a:avLst/>
              </a:prstGeom>
              <a:blipFill>
                <a:blip r:embed="rId6"/>
                <a:stretch>
                  <a:fillRect l="-23256" r="-23256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41D81B7-EF6E-4678-98BA-8C896BAF597B}"/>
                  </a:ext>
                </a:extLst>
              </p:cNvPr>
              <p:cNvSpPr txBox="1"/>
              <p:nvPr/>
            </p:nvSpPr>
            <p:spPr>
              <a:xfrm>
                <a:off x="7814738" y="2938048"/>
                <a:ext cx="2628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41D81B7-EF6E-4678-98BA-8C896BAF59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4738" y="2938048"/>
                <a:ext cx="262892" cy="369332"/>
              </a:xfrm>
              <a:prstGeom prst="rect">
                <a:avLst/>
              </a:prstGeom>
              <a:blipFill>
                <a:blip r:embed="rId7"/>
                <a:stretch>
                  <a:fillRect l="-23256" r="-23256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33A6F7E-03DC-45BA-84AB-250ADC8F464F}"/>
                  </a:ext>
                </a:extLst>
              </p:cNvPr>
              <p:cNvSpPr txBox="1"/>
              <p:nvPr/>
            </p:nvSpPr>
            <p:spPr>
              <a:xfrm>
                <a:off x="8641700" y="4615481"/>
                <a:ext cx="219957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𝑐𝑢𝑏𝑖𝑐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𝑏𝑖𝑛𝑜𝑚𝑖𝑎𝑙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33A6F7E-03DC-45BA-84AB-250ADC8F46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1700" y="4615481"/>
                <a:ext cx="2199577" cy="369332"/>
              </a:xfrm>
              <a:prstGeom prst="rect">
                <a:avLst/>
              </a:prstGeom>
              <a:blipFill>
                <a:blip r:embed="rId8"/>
                <a:stretch>
                  <a:fillRect l="-2500"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9B7283C-1788-4BEF-B315-D6B4CC566538}"/>
                  </a:ext>
                </a:extLst>
              </p:cNvPr>
              <p:cNvSpPr txBox="1"/>
              <p:nvPr/>
            </p:nvSpPr>
            <p:spPr>
              <a:xfrm>
                <a:off x="2671743" y="3370829"/>
                <a:ext cx="2827183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𝑛𝑢𝑚𝑏𝑒𝑟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𝑡𝑒𝑟𝑚𝑠𝑛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ú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𝑚𝑒𝑟𝑜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é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𝑟𝑚𝑖𝑛𝑜𝑠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9B7283C-1788-4BEF-B315-D6B4CC5665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1743" y="3370829"/>
                <a:ext cx="2827183" cy="738664"/>
              </a:xfrm>
              <a:prstGeom prst="rect">
                <a:avLst/>
              </a:prstGeom>
              <a:blipFill>
                <a:blip r:embed="rId9"/>
                <a:stretch>
                  <a:fillRect l="-3017" r="-3017"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9C5046A-FD4C-4616-90AE-6ED40F50D3DA}"/>
                  </a:ext>
                </a:extLst>
              </p:cNvPr>
              <p:cNvSpPr txBox="1"/>
              <p:nvPr/>
            </p:nvSpPr>
            <p:spPr>
              <a:xfrm>
                <a:off x="458284" y="4984813"/>
                <a:ext cx="7445930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i="1">
                          <a:latin typeface="Cambria Math" panose="02040503050406030204" pitchFamily="18" charset="0"/>
                        </a:rPr>
                        <m:t>𝑛𝑜𝑚𝑏𝑟𝑒</m:t>
                      </m:r>
                      <m:r>
                        <a:rPr lang="es-E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i="1">
                          <a:latin typeface="Cambria Math" panose="02040503050406030204" pitchFamily="18" charset="0"/>
                        </a:rPr>
                        <m:t>𝑑𝑒𝑙</m:t>
                      </m:r>
                      <m:r>
                        <a:rPr lang="es-E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i="1">
                          <a:latin typeface="Cambria Math" panose="02040503050406030204" pitchFamily="18" charset="0"/>
                        </a:rPr>
                        <m:t>𝑝𝑜𝑙𝑖𝑛𝑜𝑚𝑖𝑜</m:t>
                      </m:r>
                      <m:r>
                        <a:rPr lang="es-E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i="1">
                          <a:latin typeface="Cambria Math" panose="02040503050406030204" pitchFamily="18" charset="0"/>
                        </a:rPr>
                        <m:t>𝑝𝑜𝑟</m:t>
                      </m:r>
                      <m:r>
                        <a:rPr lang="es-E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i="1">
                          <a:latin typeface="Cambria Math" panose="02040503050406030204" pitchFamily="18" charset="0"/>
                        </a:rPr>
                        <m:t>𝑔𝑟𝑎𝑑𝑜</m:t>
                      </m:r>
                      <m:r>
                        <a:rPr lang="es-E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E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ES" sz="2400" i="1">
                          <a:latin typeface="Cambria Math" panose="02040503050406030204" pitchFamily="18" charset="0"/>
                        </a:rPr>
                        <m:t>ú</m:t>
                      </m:r>
                      <m:r>
                        <a:rPr lang="es-ES" sz="2400" i="1">
                          <a:latin typeface="Cambria Math" panose="02040503050406030204" pitchFamily="18" charset="0"/>
                        </a:rPr>
                        <m:t>𝑚𝑒𝑟𝑜</m:t>
                      </m:r>
                      <m:r>
                        <a:rPr lang="es-E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i="1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E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sz="2400" i="1">
                          <a:latin typeface="Cambria Math" panose="02040503050406030204" pitchFamily="18" charset="0"/>
                        </a:rPr>
                        <m:t>é</m:t>
                      </m:r>
                      <m:r>
                        <a:rPr lang="es-ES" sz="2400" i="1">
                          <a:latin typeface="Cambria Math" panose="02040503050406030204" pitchFamily="18" charset="0"/>
                        </a:rPr>
                        <m:t>𝑟𝑚𝑖𝑛𝑜𝑠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9C5046A-FD4C-4616-90AE-6ED40F50D3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84" y="4984813"/>
                <a:ext cx="7445930" cy="738664"/>
              </a:xfrm>
              <a:prstGeom prst="rect">
                <a:avLst/>
              </a:prstGeom>
              <a:blipFill>
                <a:blip r:embed="rId10"/>
                <a:stretch>
                  <a:fillRect l="-1473" r="-29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30B2354-2BF6-4260-B4B9-F969E1ABCBAE}"/>
                  </a:ext>
                </a:extLst>
              </p:cNvPr>
              <p:cNvSpPr txBox="1"/>
              <p:nvPr/>
            </p:nvSpPr>
            <p:spPr>
              <a:xfrm>
                <a:off x="2816882" y="2135935"/>
                <a:ext cx="178972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𝐸𝑙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𝐺𝑟𝑎𝑑𝑜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𝑒𝑠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30B2354-2BF6-4260-B4B9-F969E1ABCB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882" y="2135935"/>
                <a:ext cx="1789721" cy="738664"/>
              </a:xfrm>
              <a:prstGeom prst="rect">
                <a:avLst/>
              </a:prstGeom>
              <a:blipFill>
                <a:blip r:embed="rId11"/>
                <a:stretch>
                  <a:fillRect l="-20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836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420624" y="216479"/>
            <a:ext cx="979414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Verdana" panose="020B0604030504040204" pitchFamily="34" charset="0"/>
              </a:rPr>
              <a:t>Classify each polynomial according to its degree and number of terms. Then write the name of the polynomial.  </a:t>
            </a:r>
            <a:endParaRPr lang="en-US" altLang="en-US" sz="2400" dirty="0">
              <a:latin typeface="Times" panose="02020603050405020304" pitchFamily="18" charset="0"/>
            </a:endParaRPr>
          </a:p>
        </p:txBody>
      </p:sp>
      <p:sp>
        <p:nvSpPr>
          <p:cNvPr id="8196" name="Text Box 9"/>
          <p:cNvSpPr txBox="1">
            <a:spLocks noChangeArrowheads="1"/>
          </p:cNvSpPr>
          <p:nvPr/>
        </p:nvSpPr>
        <p:spPr bwMode="auto">
          <a:xfrm>
            <a:off x="2298700" y="2547938"/>
            <a:ext cx="2089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A. 5</a:t>
            </a:r>
            <a:r>
              <a:rPr lang="en-US" altLang="en-US" sz="2400" b="1" i="1">
                <a:latin typeface="Verdana" panose="020B0604030504040204" pitchFamily="34" charset="0"/>
              </a:rPr>
              <a:t>n</a:t>
            </a:r>
            <a:r>
              <a:rPr lang="en-US" altLang="en-US" sz="2400" b="1" baseline="30000">
                <a:latin typeface="Verdana" panose="020B0604030504040204" pitchFamily="34" charset="0"/>
              </a:rPr>
              <a:t>3 </a:t>
            </a:r>
            <a:r>
              <a:rPr lang="en-US" altLang="en-US" sz="2400" b="1">
                <a:latin typeface="Verdana" panose="020B0604030504040204" pitchFamily="34" charset="0"/>
              </a:rPr>
              <a:t>+ 4</a:t>
            </a:r>
            <a:r>
              <a:rPr lang="en-US" altLang="en-US" sz="2400" b="1" i="1">
                <a:latin typeface="Verdana" panose="020B0604030504040204" pitchFamily="34" charset="0"/>
              </a:rPr>
              <a:t>n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2765426" y="2971800"/>
            <a:ext cx="310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Verdana" panose="020B0604030504040204" pitchFamily="34" charset="0"/>
              </a:rPr>
              <a:t>Degree 3  </a:t>
            </a:r>
            <a:r>
              <a:rPr lang="en-US" altLang="en-US" sz="2400">
                <a:solidFill>
                  <a:srgbClr val="3333FF"/>
                </a:solidFill>
                <a:latin typeface="Verdana" panose="020B0604030504040204" pitchFamily="34" charset="0"/>
              </a:rPr>
              <a:t>Terms 2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6615806" y="2598003"/>
            <a:ext cx="4267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Verdana" panose="020B0604030504040204" pitchFamily="34" charset="0"/>
              </a:rPr>
              <a:t>5</a:t>
            </a:r>
            <a:r>
              <a:rPr lang="en-US" altLang="en-US" sz="2400" i="1" dirty="0">
                <a:latin typeface="Verdana" panose="020B0604030504040204" pitchFamily="34" charset="0"/>
              </a:rPr>
              <a:t>n</a:t>
            </a:r>
            <a:r>
              <a:rPr lang="en-US" altLang="en-US" sz="2400" baseline="30000" dirty="0">
                <a:latin typeface="Verdana" panose="020B0604030504040204" pitchFamily="34" charset="0"/>
              </a:rPr>
              <a:t>3 </a:t>
            </a:r>
            <a:r>
              <a:rPr lang="en-US" altLang="en-US" sz="2400" dirty="0">
                <a:latin typeface="Verdana" panose="020B0604030504040204" pitchFamily="34" charset="0"/>
              </a:rPr>
              <a:t>+ 4</a:t>
            </a:r>
            <a:r>
              <a:rPr lang="en-US" altLang="en-US" sz="2400" i="1" dirty="0">
                <a:latin typeface="Verdana" panose="020B0604030504040204" pitchFamily="34" charset="0"/>
              </a:rPr>
              <a:t>n</a:t>
            </a:r>
            <a:r>
              <a:rPr lang="en-US" altLang="en-US" sz="2400" dirty="0">
                <a:latin typeface="Verdana" panose="020B0604030504040204" pitchFamily="34" charset="0"/>
              </a:rPr>
              <a:t> is a</a:t>
            </a: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 cubic </a:t>
            </a:r>
            <a:r>
              <a:rPr lang="en-US" altLang="en-US" sz="2400" dirty="0">
                <a:solidFill>
                  <a:srgbClr val="0070C0"/>
                </a:solidFill>
                <a:latin typeface="Verdana" panose="020B0604030504040204" pitchFamily="34" charset="0"/>
              </a:rPr>
              <a:t>binomial</a:t>
            </a:r>
            <a:endParaRPr lang="en-US" altLang="en-US" sz="2400" dirty="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8199" name="Text Box 16"/>
          <p:cNvSpPr txBox="1">
            <a:spLocks noChangeArrowheads="1"/>
          </p:cNvSpPr>
          <p:nvPr/>
        </p:nvSpPr>
        <p:spPr bwMode="auto">
          <a:xfrm>
            <a:off x="2286001" y="3657600"/>
            <a:ext cx="1268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B. –2</a:t>
            </a:r>
            <a:r>
              <a:rPr lang="en-US" altLang="en-US" sz="2400" b="1" i="1">
                <a:latin typeface="Verdana" panose="020B0604030504040204" pitchFamily="34" charset="0"/>
              </a:rPr>
              <a:t>x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2757489" y="4040188"/>
            <a:ext cx="310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Verdana" panose="020B0604030504040204" pitchFamily="34" charset="0"/>
              </a:rPr>
              <a:t>Degree 1  </a:t>
            </a:r>
            <a:r>
              <a:rPr lang="en-US" altLang="en-US" sz="2400">
                <a:solidFill>
                  <a:srgbClr val="3333FF"/>
                </a:solidFill>
                <a:latin typeface="Verdana" panose="020B0604030504040204" pitchFamily="34" charset="0"/>
              </a:rPr>
              <a:t>Terms 1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6441136" y="3952151"/>
            <a:ext cx="4062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–</a:t>
            </a:r>
            <a:r>
              <a:rPr lang="en-US" altLang="en-US" sz="2400" dirty="0">
                <a:latin typeface="Verdana" panose="020B0604030504040204" pitchFamily="34" charset="0"/>
              </a:rPr>
              <a:t>2</a:t>
            </a:r>
            <a:r>
              <a:rPr lang="en-US" altLang="en-US" sz="2400" i="1" dirty="0">
                <a:latin typeface="Verdana" panose="020B0604030504040204" pitchFamily="34" charset="0"/>
              </a:rPr>
              <a:t>x </a:t>
            </a:r>
            <a:r>
              <a:rPr lang="en-US" altLang="en-US" sz="2400" dirty="0">
                <a:latin typeface="Verdana" panose="020B0604030504040204" pitchFamily="34" charset="0"/>
              </a:rPr>
              <a:t>is a </a:t>
            </a: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linear </a:t>
            </a:r>
            <a:r>
              <a:rPr lang="en-US" altLang="en-US" sz="2400" dirty="0">
                <a:solidFill>
                  <a:srgbClr val="3333FF"/>
                </a:solidFill>
                <a:latin typeface="Verdana" panose="020B0604030504040204" pitchFamily="34" charset="0"/>
              </a:rPr>
              <a:t>monomial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B23194B9-997F-479B-A16B-DF13255CE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5288" y="1185743"/>
            <a:ext cx="979414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ES" altLang="en-US" sz="2400" b="1">
                <a:latin typeface="Verdana" panose="020B0604030504040204" pitchFamily="34" charset="0"/>
              </a:rPr>
              <a:t>Clasificar cada polinomio según su grado y número de términos. Luego escriba el nombre del polinomio.  
</a:t>
            </a:r>
            <a:endParaRPr lang="en-US" altLang="en-US" sz="2400" dirty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6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0" grpId="0"/>
      <p:bldP spid="46091" grpId="0"/>
      <p:bldP spid="46097" grpId="0"/>
      <p:bldP spid="4609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440</TotalTime>
  <Words>309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Cambria Math</vt:lpstr>
      <vt:lpstr>Georgia</vt:lpstr>
      <vt:lpstr>Times</vt:lpstr>
      <vt:lpstr>Trebuchet MS</vt:lpstr>
      <vt:lpstr>Verdana</vt:lpstr>
      <vt:lpstr>Wingdings</vt:lpstr>
      <vt:lpstr>Wood Type</vt:lpstr>
      <vt:lpstr>Polynomials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Polynomials</dc:title>
  <dc:creator>ALISON DOOLIN</dc:creator>
  <cp:lastModifiedBy>ALISON DOOLIN</cp:lastModifiedBy>
  <cp:revision>17</cp:revision>
  <dcterms:created xsi:type="dcterms:W3CDTF">2020-11-12T23:30:10Z</dcterms:created>
  <dcterms:modified xsi:type="dcterms:W3CDTF">2023-03-06T16:20:58Z</dcterms:modified>
</cp:coreProperties>
</file>